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50"/>
  </p:notesMasterIdLst>
  <p:handoutMasterIdLst>
    <p:handoutMasterId r:id="rId151"/>
  </p:handoutMasterIdLst>
  <p:sldIdLst>
    <p:sldId id="401" r:id="rId2"/>
    <p:sldId id="340" r:id="rId3"/>
    <p:sldId id="581" r:id="rId4"/>
    <p:sldId id="582" r:id="rId5"/>
    <p:sldId id="583" r:id="rId6"/>
    <p:sldId id="584" r:id="rId7"/>
    <p:sldId id="585" r:id="rId8"/>
    <p:sldId id="586" r:id="rId9"/>
    <p:sldId id="587" r:id="rId10"/>
    <p:sldId id="590" r:id="rId11"/>
    <p:sldId id="592" r:id="rId12"/>
    <p:sldId id="593" r:id="rId13"/>
    <p:sldId id="594" r:id="rId14"/>
    <p:sldId id="637" r:id="rId15"/>
    <p:sldId id="638" r:id="rId16"/>
    <p:sldId id="643" r:id="rId17"/>
    <p:sldId id="644" r:id="rId18"/>
    <p:sldId id="627" r:id="rId19"/>
    <p:sldId id="628" r:id="rId20"/>
    <p:sldId id="629" r:id="rId21"/>
    <p:sldId id="634" r:id="rId22"/>
    <p:sldId id="632" r:id="rId23"/>
    <p:sldId id="635" r:id="rId24"/>
    <p:sldId id="636" r:id="rId25"/>
    <p:sldId id="639" r:id="rId26"/>
    <p:sldId id="640" r:id="rId27"/>
    <p:sldId id="642" r:id="rId28"/>
    <p:sldId id="641" r:id="rId29"/>
    <p:sldId id="630" r:id="rId30"/>
    <p:sldId id="645"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9" r:id="rId52"/>
    <p:sldId id="620" r:id="rId53"/>
    <p:sldId id="621" r:id="rId54"/>
    <p:sldId id="622" r:id="rId55"/>
    <p:sldId id="623" r:id="rId56"/>
    <p:sldId id="646" r:id="rId57"/>
    <p:sldId id="624" r:id="rId58"/>
    <p:sldId id="625" r:id="rId59"/>
    <p:sldId id="626" r:id="rId60"/>
    <p:sldId id="422" r:id="rId61"/>
    <p:sldId id="452" r:id="rId62"/>
    <p:sldId id="453" r:id="rId63"/>
    <p:sldId id="454" r:id="rId64"/>
    <p:sldId id="455" r:id="rId65"/>
    <p:sldId id="456" r:id="rId66"/>
    <p:sldId id="457" r:id="rId67"/>
    <p:sldId id="458"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578" r:id="rId81"/>
    <p:sldId id="579" r:id="rId82"/>
    <p:sldId id="580" r:id="rId83"/>
    <p:sldId id="476" r:id="rId84"/>
    <p:sldId id="477" r:id="rId85"/>
    <p:sldId id="478" r:id="rId86"/>
    <p:sldId id="479" r:id="rId87"/>
    <p:sldId id="480" r:id="rId88"/>
    <p:sldId id="648" r:id="rId89"/>
    <p:sldId id="647" r:id="rId90"/>
    <p:sldId id="649" r:id="rId91"/>
    <p:sldId id="539" r:id="rId92"/>
    <p:sldId id="541" r:id="rId93"/>
    <p:sldId id="542" r:id="rId94"/>
    <p:sldId id="543" r:id="rId95"/>
    <p:sldId id="544" r:id="rId96"/>
    <p:sldId id="545" r:id="rId97"/>
    <p:sldId id="546" r:id="rId98"/>
    <p:sldId id="547" r:id="rId99"/>
    <p:sldId id="548" r:id="rId100"/>
    <p:sldId id="549" r:id="rId101"/>
    <p:sldId id="550" r:id="rId102"/>
    <p:sldId id="551" r:id="rId103"/>
    <p:sldId id="552" r:id="rId104"/>
    <p:sldId id="553" r:id="rId105"/>
    <p:sldId id="554" r:id="rId106"/>
    <p:sldId id="555" r:id="rId107"/>
    <p:sldId id="556" r:id="rId108"/>
    <p:sldId id="557" r:id="rId109"/>
    <p:sldId id="558" r:id="rId110"/>
    <p:sldId id="559" r:id="rId111"/>
    <p:sldId id="560" r:id="rId112"/>
    <p:sldId id="561" r:id="rId113"/>
    <p:sldId id="562" r:id="rId114"/>
    <p:sldId id="563" r:id="rId115"/>
    <p:sldId id="564" r:id="rId116"/>
    <p:sldId id="565" r:id="rId117"/>
    <p:sldId id="566" r:id="rId118"/>
    <p:sldId id="567" r:id="rId119"/>
    <p:sldId id="568" r:id="rId120"/>
    <p:sldId id="569" r:id="rId121"/>
    <p:sldId id="570" r:id="rId122"/>
    <p:sldId id="571" r:id="rId123"/>
    <p:sldId id="572" r:id="rId124"/>
    <p:sldId id="573" r:id="rId125"/>
    <p:sldId id="574" r:id="rId126"/>
    <p:sldId id="575" r:id="rId127"/>
    <p:sldId id="481" r:id="rId128"/>
    <p:sldId id="341" r:id="rId129"/>
    <p:sldId id="408" r:id="rId130"/>
    <p:sldId id="366" r:id="rId131"/>
    <p:sldId id="367" r:id="rId132"/>
    <p:sldId id="327" r:id="rId133"/>
    <p:sldId id="394" r:id="rId134"/>
    <p:sldId id="398" r:id="rId135"/>
    <p:sldId id="397" r:id="rId136"/>
    <p:sldId id="399" r:id="rId137"/>
    <p:sldId id="360" r:id="rId138"/>
    <p:sldId id="290" r:id="rId139"/>
    <p:sldId id="385" r:id="rId140"/>
    <p:sldId id="363" r:id="rId141"/>
    <p:sldId id="386" r:id="rId142"/>
    <p:sldId id="376" r:id="rId143"/>
    <p:sldId id="375" r:id="rId144"/>
    <p:sldId id="377" r:id="rId145"/>
    <p:sldId id="378" r:id="rId146"/>
    <p:sldId id="379" r:id="rId147"/>
    <p:sldId id="380" r:id="rId148"/>
    <p:sldId id="384" r:id="rId149"/>
  </p:sldIdLst>
  <p:sldSz cx="9144000" cy="5143500" type="screen16x9"/>
  <p:notesSz cx="6858000" cy="9144000"/>
  <p:defaultText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401"/>
            <p14:sldId id="340"/>
            <p14:sldId id="581"/>
            <p14:sldId id="582"/>
            <p14:sldId id="583"/>
            <p14:sldId id="584"/>
            <p14:sldId id="585"/>
            <p14:sldId id="586"/>
            <p14:sldId id="587"/>
            <p14:sldId id="590"/>
            <p14:sldId id="592"/>
            <p14:sldId id="593"/>
            <p14:sldId id="594"/>
            <p14:sldId id="637"/>
            <p14:sldId id="638"/>
            <p14:sldId id="643"/>
            <p14:sldId id="644"/>
            <p14:sldId id="627"/>
            <p14:sldId id="628"/>
            <p14:sldId id="629"/>
            <p14:sldId id="634"/>
            <p14:sldId id="632"/>
            <p14:sldId id="635"/>
            <p14:sldId id="636"/>
            <p14:sldId id="639"/>
            <p14:sldId id="640"/>
            <p14:sldId id="642"/>
            <p14:sldId id="641"/>
            <p14:sldId id="630"/>
            <p14:sldId id="645"/>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9"/>
            <p14:sldId id="620"/>
            <p14:sldId id="621"/>
            <p14:sldId id="622"/>
            <p14:sldId id="623"/>
            <p14:sldId id="646"/>
            <p14:sldId id="624"/>
            <p14:sldId id="625"/>
            <p14:sldId id="626"/>
            <p14:sldId id="422"/>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78"/>
            <p14:sldId id="579"/>
            <p14:sldId id="580"/>
            <p14:sldId id="476"/>
            <p14:sldId id="477"/>
            <p14:sldId id="478"/>
            <p14:sldId id="479"/>
            <p14:sldId id="480"/>
            <p14:sldId id="648"/>
            <p14:sldId id="647"/>
            <p14:sldId id="649"/>
            <p14:sldId id="539"/>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481"/>
            <p14:sldId id="341"/>
            <p14:sldId id="408"/>
            <p14:sldId id="366"/>
            <p14:sldId id="367"/>
            <p14:sldId id="327"/>
            <p14:sldId id="394"/>
            <p14:sldId id="398"/>
            <p14:sldId id="397"/>
            <p14:sldId id="399"/>
            <p14:sldId id="360"/>
            <p14:sldId id="290"/>
            <p14:sldId id="385"/>
            <p14:sldId id="363"/>
            <p14:sldId id="386"/>
            <p14:sldId id="376"/>
            <p14:sldId id="375"/>
            <p14:sldId id="377"/>
            <p14:sldId id="378"/>
            <p14:sldId id="379"/>
            <p14:sldId id="380"/>
            <p14:sldId id="384"/>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820">
          <p15:clr>
            <a:srgbClr val="A4A3A4"/>
          </p15:clr>
        </p15:guide>
        <p15:guide id="13" orient="horz" pos="2756">
          <p15:clr>
            <a:srgbClr val="A4A3A4"/>
          </p15:clr>
        </p15:guide>
        <p15:guide id="14" orient="horz" pos="425">
          <p15:clr>
            <a:srgbClr val="A4A3A4"/>
          </p15:clr>
        </p15:guide>
        <p15:guide id="15" pos="5405">
          <p15:clr>
            <a:srgbClr val="A4A3A4"/>
          </p15:clr>
        </p15:guide>
        <p15:guide id="16" pos="356">
          <p15:clr>
            <a:srgbClr val="A4A3A4"/>
          </p15:clr>
        </p15:guide>
        <p15:guide id="17" pos="28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1949E"/>
    <a:srgbClr val="5F625F"/>
    <a:srgbClr val="C8102E"/>
    <a:srgbClr val="BA0C28"/>
    <a:srgbClr val="EFEFEF"/>
    <a:srgbClr val="53565A"/>
    <a:srgbClr val="EEC5CA"/>
    <a:srgbClr val="D56574"/>
    <a:srgbClr val="EFEFF0"/>
    <a:srgbClr val="00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autoAdjust="0"/>
    <p:restoredTop sz="85958" autoAdjust="0"/>
  </p:normalViewPr>
  <p:slideViewPr>
    <p:cSldViewPr snapToGrid="0" snapToObjects="1">
      <p:cViewPr varScale="1">
        <p:scale>
          <a:sx n="102" d="100"/>
          <a:sy n="102" d="100"/>
        </p:scale>
        <p:origin x="176" y="1360"/>
      </p:cViewPr>
      <p:guideLst>
        <p:guide orient="horz" pos="796"/>
        <p:guide pos="1720"/>
        <p:guide pos="3601"/>
        <p:guide orient="horz" pos="1182"/>
        <p:guide orient="horz" pos="3674"/>
        <p:guide orient="horz" pos="430"/>
        <p:guide pos="460"/>
        <p:guide pos="5541"/>
        <p:guide orient="horz" pos="1307"/>
        <p:guide orient="horz" pos="4094"/>
        <p:guide pos="461"/>
        <p:guide orient="horz" pos="820"/>
        <p:guide orient="horz" pos="2756"/>
        <p:guide orient="horz" pos="425"/>
        <p:guide pos="5405"/>
        <p:guide pos="356"/>
        <p:guide pos="2887"/>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5" d="100"/>
          <a:sy n="105" d="100"/>
        </p:scale>
        <p:origin x="-42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notesMaster" Target="notesMasters/notesMaster1.xml"/><Relationship Id="rId151" Type="http://schemas.openxmlformats.org/officeDocument/2006/relationships/handoutMaster" Target="handoutMasters/handoutMaster1.xml"/><Relationship Id="rId15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presProps" Target="presProps.xml"/><Relationship Id="rId154" Type="http://schemas.openxmlformats.org/officeDocument/2006/relationships/viewProps" Target="viewProps.xml"/><Relationship Id="rId155" Type="http://schemas.openxmlformats.org/officeDocument/2006/relationships/theme" Target="theme/theme1.xml"/><Relationship Id="rId15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aalvarez:Library:Containers:com.apple.mail:Data:Library:Mail%20Downloads:6AADC5E1-86B8-4685-B5E7-B878E42ED74E:aj%20tutoring%20bil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083213773314"/>
          <c:y val="0.0"/>
          <c:w val="0.823135263909475"/>
          <c:h val="0.705159322841432"/>
        </c:manualLayout>
      </c:layout>
      <c:barChart>
        <c:barDir val="col"/>
        <c:grouping val="clustered"/>
        <c:varyColors val="0"/>
        <c:ser>
          <c:idx val="0"/>
          <c:order val="0"/>
          <c:tx>
            <c:strRef>
              <c:f>Sheet1!$B$1</c:f>
              <c:strCache>
                <c:ptCount val="1"/>
                <c:pt idx="0">
                  <c:v>Have invested (n=218)</c:v>
                </c:pt>
              </c:strCache>
            </c:strRef>
          </c:tx>
          <c:spPr>
            <a:gradFill>
              <a:gsLst>
                <a:gs pos="0">
                  <a:srgbClr val="3B6E8E">
                    <a:alpha val="83000"/>
                  </a:srgbClr>
                </a:gs>
                <a:gs pos="61000">
                  <a:srgbClr val="7CABC9">
                    <a:alpha val="79000"/>
                  </a:srgbClr>
                </a:gs>
                <a:gs pos="100000">
                  <a:srgbClr val="7CABC9">
                    <a:alpha val="92000"/>
                  </a:srgbClr>
                </a:gs>
              </a:gsLst>
              <a:lin ang="5400000" scaled="0"/>
            </a:gradFill>
            <a:ln>
              <a:gradFill>
                <a:gsLst>
                  <a:gs pos="0">
                    <a:schemeClr val="accent2"/>
                  </a:gs>
                  <a:gs pos="50000">
                    <a:schemeClr val="bg1">
                      <a:lumMod val="65000"/>
                    </a:schemeClr>
                  </a:gs>
                  <a:gs pos="100000">
                    <a:schemeClr val="accent1">
                      <a:tint val="23500"/>
                      <a:satMod val="160000"/>
                    </a:schemeClr>
                  </a:gs>
                </a:gsLst>
                <a:lin ang="5400000" scaled="0"/>
              </a:gradFill>
            </a:ln>
            <a:effectLst/>
          </c:spPr>
          <c:invertIfNegative val="0"/>
          <c:dPt>
            <c:idx val="2"/>
            <c:invertIfNegative val="0"/>
            <c:bubble3D val="0"/>
            <c:spPr>
              <a:gradFill>
                <a:gsLst>
                  <a:gs pos="0">
                    <a:srgbClr val="3B6E8E">
                      <a:alpha val="83000"/>
                    </a:srgbClr>
                  </a:gs>
                  <a:gs pos="61000">
                    <a:srgbClr val="7CABC9">
                      <a:alpha val="79000"/>
                    </a:srgbClr>
                  </a:gs>
                  <a:gs pos="100000">
                    <a:srgbClr val="7CABC9">
                      <a:alpha val="92000"/>
                    </a:srgbClr>
                  </a:gs>
                </a:gsLst>
              </a:gradFill>
              <a:ln>
                <a:gradFill>
                  <a:gsLst>
                    <a:gs pos="0">
                      <a:schemeClr val="accent2"/>
                    </a:gs>
                    <a:gs pos="50000">
                      <a:schemeClr val="bg1">
                        <a:lumMod val="65000"/>
                      </a:schemeClr>
                    </a:gs>
                    <a:gs pos="100000">
                      <a:schemeClr val="accent1">
                        <a:tint val="23500"/>
                        <a:satMod val="160000"/>
                      </a:schemeClr>
                    </a:gs>
                  </a:gsLst>
                  <a:lin ang="5400000" scaled="0"/>
                </a:gradFill>
              </a:ln>
              <a:effectLst/>
            </c:spPr>
          </c:dPt>
          <c:dLbls>
            <c:dLbl>
              <c:idx val="0"/>
              <c:tx>
                <c:rich>
                  <a:bodyPr/>
                  <a:lstStyle/>
                  <a:p>
                    <a:r>
                      <a:rPr lang="en-US" dirty="0">
                        <a:solidFill>
                          <a:schemeClr val="accent2"/>
                        </a:solidFill>
                      </a:rPr>
                      <a:t>$9,000</a:t>
                    </a:r>
                  </a:p>
                </c:rich>
              </c:tx>
              <c:dLblPos val="outEnd"/>
              <c:showLegendKey val="0"/>
              <c:showVal val="1"/>
              <c:showCatName val="0"/>
              <c:showSerName val="0"/>
              <c:showPercent val="0"/>
              <c:showBubbleSize val="0"/>
              <c:separator>, </c:separator>
              <c:extLst>
                <c:ext xmlns:c15="http://schemas.microsoft.com/office/drawing/2012/chart" uri="{CE6537A1-D6FC-4f65-9D91-7224C49458BB}"/>
              </c:extLst>
            </c:dLbl>
            <c:dLbl>
              <c:idx val="1"/>
              <c:layout>
                <c:manualLayout>
                  <c:x val="-0.0120009629213844"/>
                  <c:y val="0.00494350200017205"/>
                </c:manualLayout>
              </c:layout>
              <c:tx>
                <c:rich>
                  <a:bodyPr/>
                  <a:lstStyle/>
                  <a:p>
                    <a:r>
                      <a:rPr lang="en-US" dirty="0">
                        <a:solidFill>
                          <a:srgbClr val="3B6E8E"/>
                        </a:solidFill>
                      </a:rPr>
                      <a:t>$40,000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8170553315984"/>
                      <c:h val="0.219491488807639"/>
                    </c:manualLayout>
                  </c15:layout>
                </c:ext>
              </c:extLst>
            </c:dLbl>
            <c:dLbl>
              <c:idx val="2"/>
              <c:tx>
                <c:rich>
                  <a:bodyPr rot="0" vert="horz" anchor="ctr" anchorCtr="0"/>
                  <a:lstStyle/>
                  <a:p>
                    <a:pPr algn="ctr">
                      <a:defRPr sz="1800" b="0" i="0">
                        <a:solidFill>
                          <a:srgbClr val="C00000"/>
                        </a:solidFill>
                        <a:latin typeface="Arial" pitchFamily="34" charset="0"/>
                        <a:cs typeface="Arial" pitchFamily="34" charset="0"/>
                      </a:defRPr>
                    </a:pPr>
                    <a:r>
                      <a:rPr lang="en-US" dirty="0" smtClean="0">
                        <a:solidFill>
                          <a:srgbClr val="C00000"/>
                        </a:solidFill>
                      </a:rPr>
                      <a:t>&lt;$</a:t>
                    </a:r>
                    <a:r>
                      <a:rPr lang="en-US" dirty="0">
                        <a:solidFill>
                          <a:srgbClr val="C00000"/>
                        </a:solidFill>
                      </a:rPr>
                      <a:t>1,000</a:t>
                    </a:r>
                  </a:p>
                </c:rich>
              </c:tx>
              <c:spPr>
                <a:noFill/>
                <a:ln>
                  <a:noFill/>
                </a:ln>
                <a:effectLst/>
              </c:spPr>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35671228967397"/>
                      <c:h val="0.219491488807639"/>
                    </c:manualLayout>
                  </c15:layout>
                </c:ext>
              </c:extLst>
            </c:dLbl>
            <c:spPr>
              <a:noFill/>
              <a:ln>
                <a:noFill/>
              </a:ln>
              <a:effectLst/>
            </c:spPr>
            <c:txPr>
              <a:bodyPr rot="0" vert="horz" anchor="ctr" anchorCtr="0"/>
              <a:lstStyle/>
              <a:p>
                <a:pPr algn="ctr">
                  <a:defRPr sz="1800" b="0" i="0">
                    <a:solidFill>
                      <a:schemeClr val="accent1">
                        <a:lumMod val="75000"/>
                      </a:schemeClr>
                    </a:solidFill>
                    <a:latin typeface="Arial" pitchFamily="34" charset="0"/>
                    <a:cs typeface="Arial"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ENTERPRISE STORAGE</c:v>
                </c:pt>
                <c:pt idx="1">
                  <c:v>DATA WAREHOUSE</c:v>
                </c:pt>
                <c:pt idx="2">
                  <c:v>HADOOP</c:v>
                </c:pt>
              </c:strCache>
            </c:strRef>
          </c:cat>
          <c:val>
            <c:numRef>
              <c:f>Sheet1!$B$2:$B$4</c:f>
              <c:numCache>
                <c:formatCode>"$"#,##0</c:formatCode>
                <c:ptCount val="3"/>
                <c:pt idx="0">
                  <c:v>9000.0</c:v>
                </c:pt>
                <c:pt idx="1">
                  <c:v>40000.0</c:v>
                </c:pt>
                <c:pt idx="2">
                  <c:v>1000.0</c:v>
                </c:pt>
              </c:numCache>
            </c:numRef>
          </c:val>
        </c:ser>
        <c:dLbls>
          <c:showLegendKey val="0"/>
          <c:showVal val="1"/>
          <c:showCatName val="0"/>
          <c:showSerName val="0"/>
          <c:showPercent val="0"/>
          <c:showBubbleSize val="0"/>
        </c:dLbls>
        <c:gapWidth val="132"/>
        <c:axId val="1782968064"/>
        <c:axId val="1782970384"/>
      </c:barChart>
      <c:catAx>
        <c:axId val="1782968064"/>
        <c:scaling>
          <c:orientation val="minMax"/>
        </c:scaling>
        <c:delete val="0"/>
        <c:axPos val="b"/>
        <c:numFmt formatCode="General" sourceLinked="1"/>
        <c:majorTickMark val="none"/>
        <c:minorTickMark val="none"/>
        <c:tickLblPos val="none"/>
        <c:spPr>
          <a:ln w="9525">
            <a:gradFill>
              <a:gsLst>
                <a:gs pos="0">
                  <a:schemeClr val="bg1">
                    <a:lumMod val="85000"/>
                  </a:schemeClr>
                </a:gs>
                <a:gs pos="50000">
                  <a:schemeClr val="bg1">
                    <a:lumMod val="65000"/>
                  </a:schemeClr>
                </a:gs>
                <a:gs pos="100000">
                  <a:schemeClr val="bg1">
                    <a:lumMod val="85000"/>
                  </a:schemeClr>
                </a:gs>
              </a:gsLst>
              <a:lin ang="5400000" scaled="0"/>
            </a:gradFill>
          </a:ln>
        </c:spPr>
        <c:txPr>
          <a:bodyPr rot="0" vert="horz" anchor="b" anchorCtr="0"/>
          <a:lstStyle/>
          <a:p>
            <a:pPr algn="ctr">
              <a:defRPr sz="1600" b="0" i="0">
                <a:solidFill>
                  <a:schemeClr val="bg2"/>
                </a:solidFill>
                <a:latin typeface="Arial" pitchFamily="34" charset="0"/>
                <a:cs typeface="Arial" pitchFamily="34" charset="0"/>
              </a:defRPr>
            </a:pPr>
            <a:endParaRPr lang="en-US"/>
          </a:p>
        </c:txPr>
        <c:crossAx val="1782970384"/>
        <c:crosses val="autoZero"/>
        <c:auto val="0"/>
        <c:lblAlgn val="ctr"/>
        <c:lblOffset val="100"/>
        <c:tickMarkSkip val="1"/>
        <c:noMultiLvlLbl val="0"/>
      </c:catAx>
      <c:valAx>
        <c:axId val="1782970384"/>
        <c:scaling>
          <c:orientation val="minMax"/>
        </c:scaling>
        <c:delete val="1"/>
        <c:axPos val="l"/>
        <c:majorGridlines>
          <c:spPr>
            <a:ln w="6350">
              <a:gradFill flip="none" rotWithShape="1">
                <a:gsLst>
                  <a:gs pos="0">
                    <a:schemeClr val="accent2">
                      <a:alpha val="4000"/>
                    </a:schemeClr>
                  </a:gs>
                  <a:gs pos="50000">
                    <a:schemeClr val="accent2">
                      <a:alpha val="12000"/>
                    </a:schemeClr>
                  </a:gs>
                  <a:gs pos="100000">
                    <a:schemeClr val="accent2">
                      <a:lumMod val="40000"/>
                      <a:lumOff val="60000"/>
                      <a:alpha val="0"/>
                    </a:schemeClr>
                  </a:gs>
                </a:gsLst>
                <a:lin ang="0" scaled="1"/>
                <a:tileRect/>
              </a:gradFill>
            </a:ln>
          </c:spPr>
        </c:majorGridlines>
        <c:numFmt formatCode="&quot;$&quot;#,##0" sourceLinked="1"/>
        <c:majorTickMark val="out"/>
        <c:minorTickMark val="none"/>
        <c:tickLblPos val="none"/>
        <c:crossAx val="178296806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Sheet1!$B$17</c:f>
              <c:strCache>
                <c:ptCount val="1"/>
                <c:pt idx="0">
                  <c:v>$</c:v>
                </c:pt>
              </c:strCache>
            </c:strRef>
          </c:tx>
          <c:spPr>
            <a:gradFill flip="none" rotWithShape="1">
              <a:gsLst>
                <a:gs pos="21000">
                  <a:srgbClr val="3B6E8E"/>
                </a:gs>
                <a:gs pos="66000">
                  <a:srgbClr val="3B6E8E">
                    <a:lumMod val="60000"/>
                    <a:lumOff val="40000"/>
                    <a:alpha val="58000"/>
                  </a:srgbClr>
                </a:gs>
                <a:gs pos="88000">
                  <a:srgbClr val="3B6E8E"/>
                </a:gs>
              </a:gsLst>
              <a:lin ang="4680000" scaled="0"/>
              <a:tileRect/>
            </a:gradFill>
          </c:spPr>
          <c:invertIfNegative val="0"/>
          <c:dLbls>
            <c:dLbl>
              <c:idx val="0"/>
              <c:tx>
                <c:rich>
                  <a:bodyPr/>
                  <a:lstStyle/>
                  <a:p>
                    <a:pPr>
                      <a:defRPr sz="1600">
                        <a:solidFill>
                          <a:srgbClr val="3B6E8E"/>
                        </a:solidFill>
                      </a:defRPr>
                    </a:pPr>
                    <a:r>
                      <a:rPr lang="de-DE" dirty="0" smtClean="0"/>
                      <a:t>2.8 ZB</a:t>
                    </a:r>
                    <a:endParaRPr lang="de-DE" dirty="0"/>
                  </a:p>
                </c:rich>
              </c:tx>
              <c:spPr/>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tx>
                <c:rich>
                  <a:bodyPr/>
                  <a:lstStyle/>
                  <a:p>
                    <a:pPr>
                      <a:defRPr sz="1600">
                        <a:solidFill>
                          <a:srgbClr val="3B6E8E"/>
                        </a:solidFill>
                      </a:defRPr>
                    </a:pPr>
                    <a:r>
                      <a:rPr lang="de-DE" dirty="0" smtClean="0"/>
                      <a:t>40 </a:t>
                    </a:r>
                    <a:r>
                      <a:rPr lang="de-DE" baseline="0" dirty="0" smtClean="0"/>
                      <a:t>ZB</a:t>
                    </a:r>
                    <a:endParaRPr lang="de-DE" dirty="0"/>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Sheet1!$A$18:$A$26</c:f>
              <c:numCache>
                <c:formatCode>General</c:formatCode>
                <c:ptCount val="9"/>
                <c:pt idx="0">
                  <c:v>2012.0</c:v>
                </c:pt>
                <c:pt idx="1">
                  <c:v>2013.0</c:v>
                </c:pt>
                <c:pt idx="2">
                  <c:v>2014.0</c:v>
                </c:pt>
                <c:pt idx="3">
                  <c:v>2015.0</c:v>
                </c:pt>
                <c:pt idx="4">
                  <c:v>2016.0</c:v>
                </c:pt>
                <c:pt idx="5">
                  <c:v>2017.0</c:v>
                </c:pt>
                <c:pt idx="6">
                  <c:v>2018.0</c:v>
                </c:pt>
                <c:pt idx="7">
                  <c:v>2019.0</c:v>
                </c:pt>
                <c:pt idx="8">
                  <c:v>2020.0</c:v>
                </c:pt>
              </c:numCache>
            </c:numRef>
          </c:cat>
          <c:val>
            <c:numRef>
              <c:f>Sheet1!$B$18:$B$26</c:f>
              <c:numCache>
                <c:formatCode>0.0</c:formatCode>
                <c:ptCount val="9"/>
                <c:pt idx="0">
                  <c:v>2.8</c:v>
                </c:pt>
                <c:pt idx="1">
                  <c:v>3.904039999999999</c:v>
                </c:pt>
                <c:pt idx="2">
                  <c:v>5.443402971999999</c:v>
                </c:pt>
                <c:pt idx="3">
                  <c:v>7.589736763859597</c:v>
                </c:pt>
                <c:pt idx="4">
                  <c:v>10.58236996984945</c:v>
                </c:pt>
                <c:pt idx="5">
                  <c:v>14.75499844896107</c:v>
                </c:pt>
                <c:pt idx="6">
                  <c:v>20.57289433738643</c:v>
                </c:pt>
                <c:pt idx="7">
                  <c:v>28.68478657461782</c:v>
                </c:pt>
                <c:pt idx="8">
                  <c:v>39.99519792099</c:v>
                </c:pt>
              </c:numCache>
            </c:numRef>
          </c:val>
        </c:ser>
        <c:dLbls>
          <c:showLegendKey val="0"/>
          <c:showVal val="0"/>
          <c:showCatName val="0"/>
          <c:showSerName val="0"/>
          <c:showPercent val="0"/>
          <c:showBubbleSize val="0"/>
        </c:dLbls>
        <c:gapWidth val="150"/>
        <c:axId val="1783010864"/>
        <c:axId val="1783013872"/>
      </c:barChart>
      <c:catAx>
        <c:axId val="1783010864"/>
        <c:scaling>
          <c:orientation val="minMax"/>
        </c:scaling>
        <c:delete val="0"/>
        <c:axPos val="b"/>
        <c:numFmt formatCode="General" sourceLinked="1"/>
        <c:majorTickMark val="out"/>
        <c:minorTickMark val="none"/>
        <c:tickLblPos val="nextTo"/>
        <c:txPr>
          <a:bodyPr/>
          <a:lstStyle/>
          <a:p>
            <a:pPr>
              <a:defRPr sz="1100"/>
            </a:pPr>
            <a:endParaRPr lang="en-US"/>
          </a:p>
        </c:txPr>
        <c:crossAx val="1783013872"/>
        <c:crosses val="autoZero"/>
        <c:auto val="1"/>
        <c:lblAlgn val="ctr"/>
        <c:lblOffset val="100"/>
        <c:noMultiLvlLbl val="0"/>
      </c:catAx>
      <c:valAx>
        <c:axId val="1783013872"/>
        <c:scaling>
          <c:orientation val="minMax"/>
        </c:scaling>
        <c:delete val="1"/>
        <c:axPos val="l"/>
        <c:majorGridlines>
          <c:spPr>
            <a:ln>
              <a:solidFill>
                <a:sysClr val="window" lastClr="FFFFFF">
                  <a:lumMod val="95000"/>
                </a:sysClr>
              </a:solidFill>
            </a:ln>
          </c:spPr>
        </c:majorGridlines>
        <c:numFmt formatCode="0.0" sourceLinked="1"/>
        <c:majorTickMark val="out"/>
        <c:minorTickMark val="none"/>
        <c:tickLblPos val="none"/>
        <c:crossAx val="1783010864"/>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16866-6EFE-A142-A515-8DB255C7C95E}" type="doc">
      <dgm:prSet loTypeId="urn:microsoft.com/office/officeart/2008/layout/RadialCluster" loCatId="" qsTypeId="urn:microsoft.com/office/officeart/2005/8/quickstyle/3D6" qsCatId="3D" csTypeId="urn:microsoft.com/office/officeart/2005/8/colors/accent0_3" csCatId="mainScheme" phldr="1"/>
      <dgm:spPr/>
      <dgm:t>
        <a:bodyPr/>
        <a:lstStyle/>
        <a:p>
          <a:endParaRPr lang="en-US"/>
        </a:p>
      </dgm:t>
    </dgm:pt>
    <dgm:pt modelId="{E3CB7F92-62CC-A942-A582-826251F17546}">
      <dgm:prSet phldrT="[Text]" custT="1"/>
      <dgm:spPr/>
      <dgm:t>
        <a:bodyPr/>
        <a:lstStyle/>
        <a:p>
          <a:r>
            <a:rPr lang="en-US" sz="850" dirty="0"/>
            <a:t>IOT</a:t>
          </a:r>
        </a:p>
      </dgm:t>
    </dgm:pt>
    <dgm:pt modelId="{56F9CCD3-AD7A-E54F-8E35-44A82AE2DFFA}" type="parTrans" cxnId="{48A695D3-D844-2647-920E-FB6E761FD861}">
      <dgm:prSet/>
      <dgm:spPr/>
      <dgm:t>
        <a:bodyPr/>
        <a:lstStyle/>
        <a:p>
          <a:endParaRPr lang="en-US" sz="850"/>
        </a:p>
      </dgm:t>
    </dgm:pt>
    <dgm:pt modelId="{A1FCE4C3-75E2-9640-96CB-C97E13454D81}" type="sibTrans" cxnId="{48A695D3-D844-2647-920E-FB6E761FD861}">
      <dgm:prSet/>
      <dgm:spPr/>
      <dgm:t>
        <a:bodyPr/>
        <a:lstStyle/>
        <a:p>
          <a:endParaRPr lang="en-US" sz="850"/>
        </a:p>
      </dgm:t>
    </dgm:pt>
    <dgm:pt modelId="{3E92C930-E022-4444-A6FB-78A7935C8085}">
      <dgm:prSet phldrT="[Text]" custT="1"/>
      <dgm:spPr/>
      <dgm:t>
        <a:bodyPr/>
        <a:lstStyle/>
        <a:p>
          <a:r>
            <a:rPr lang="en-US" sz="850" dirty="0"/>
            <a:t>System</a:t>
          </a:r>
        </a:p>
      </dgm:t>
    </dgm:pt>
    <dgm:pt modelId="{6F9C3173-BC88-A049-AAB2-6DACF339D46D}" type="parTrans" cxnId="{88B39C77-D17D-E340-9BA1-7BCAEC8CAFC6}">
      <dgm:prSet/>
      <dgm:spPr/>
      <dgm:t>
        <a:bodyPr/>
        <a:lstStyle/>
        <a:p>
          <a:endParaRPr lang="en-US" sz="850"/>
        </a:p>
      </dgm:t>
    </dgm:pt>
    <dgm:pt modelId="{8ACE61E7-0CBA-2E47-ACEC-5B602CA74C13}" type="sibTrans" cxnId="{88B39C77-D17D-E340-9BA1-7BCAEC8CAFC6}">
      <dgm:prSet/>
      <dgm:spPr/>
      <dgm:t>
        <a:bodyPr/>
        <a:lstStyle/>
        <a:p>
          <a:endParaRPr lang="en-US" sz="850"/>
        </a:p>
      </dgm:t>
    </dgm:pt>
    <dgm:pt modelId="{F97DEF97-B3BD-574C-BBBA-6A3789CB428E}">
      <dgm:prSet phldrT="[Text]" custT="1"/>
      <dgm:spPr/>
      <dgm:t>
        <a:bodyPr/>
        <a:lstStyle/>
        <a:p>
          <a:r>
            <a:rPr lang="en-US" sz="850" dirty="0"/>
            <a:t>Locality</a:t>
          </a:r>
        </a:p>
      </dgm:t>
    </dgm:pt>
    <dgm:pt modelId="{32F1A5E5-8EEF-7847-B2AD-75A327CEA922}" type="parTrans" cxnId="{C30A2B33-6997-AD4C-8973-13D50234470E}">
      <dgm:prSet/>
      <dgm:spPr/>
      <dgm:t>
        <a:bodyPr/>
        <a:lstStyle/>
        <a:p>
          <a:endParaRPr lang="en-US" sz="850"/>
        </a:p>
      </dgm:t>
    </dgm:pt>
    <dgm:pt modelId="{B3916712-C189-7E46-A7CF-A380A53F5A90}" type="sibTrans" cxnId="{C30A2B33-6997-AD4C-8973-13D50234470E}">
      <dgm:prSet/>
      <dgm:spPr/>
      <dgm:t>
        <a:bodyPr/>
        <a:lstStyle/>
        <a:p>
          <a:endParaRPr lang="en-US" sz="850"/>
        </a:p>
      </dgm:t>
    </dgm:pt>
    <dgm:pt modelId="{B9862413-6345-0F4D-AE71-9339C439A29B}">
      <dgm:prSet phldrT="[Text]" custT="1"/>
      <dgm:spPr/>
      <dgm:t>
        <a:bodyPr/>
        <a:lstStyle/>
        <a:p>
          <a:r>
            <a:rPr lang="en-US" sz="850" dirty="0"/>
            <a:t>Analytics</a:t>
          </a:r>
        </a:p>
      </dgm:t>
    </dgm:pt>
    <dgm:pt modelId="{EE73BC0C-5834-6F4A-86ED-1A83B1E2925E}" type="parTrans" cxnId="{D5FD563A-2138-EF42-B531-0FBEED6DC6A2}">
      <dgm:prSet/>
      <dgm:spPr/>
      <dgm:t>
        <a:bodyPr/>
        <a:lstStyle/>
        <a:p>
          <a:endParaRPr lang="en-US" sz="850"/>
        </a:p>
      </dgm:t>
    </dgm:pt>
    <dgm:pt modelId="{9D0DEC1E-4446-5546-AC40-52E092B4BA02}" type="sibTrans" cxnId="{D5FD563A-2138-EF42-B531-0FBEED6DC6A2}">
      <dgm:prSet/>
      <dgm:spPr/>
      <dgm:t>
        <a:bodyPr/>
        <a:lstStyle/>
        <a:p>
          <a:endParaRPr lang="en-US" sz="850"/>
        </a:p>
      </dgm:t>
    </dgm:pt>
    <dgm:pt modelId="{F62C8EA0-1699-CE4C-B48C-C726C94D26EE}">
      <dgm:prSet phldrT="[Text]" custT="1"/>
      <dgm:spPr/>
      <dgm:t>
        <a:bodyPr/>
        <a:lstStyle/>
        <a:p>
          <a:r>
            <a:rPr lang="en-US" sz="800" dirty="0"/>
            <a:t>Conditioned</a:t>
          </a:r>
        </a:p>
      </dgm:t>
    </dgm:pt>
    <dgm:pt modelId="{EACD1FDA-1C8E-9045-9BD6-70526D9C25C7}" type="parTrans" cxnId="{2F49D4F0-2DA8-0640-A554-60D1C24A8838}">
      <dgm:prSet/>
      <dgm:spPr/>
      <dgm:t>
        <a:bodyPr/>
        <a:lstStyle/>
        <a:p>
          <a:endParaRPr lang="en-US" sz="850"/>
        </a:p>
      </dgm:t>
    </dgm:pt>
    <dgm:pt modelId="{78ACA2C1-7B7E-984A-B4BD-D754211FD6D4}" type="sibTrans" cxnId="{2F49D4F0-2DA8-0640-A554-60D1C24A8838}">
      <dgm:prSet/>
      <dgm:spPr/>
      <dgm:t>
        <a:bodyPr/>
        <a:lstStyle/>
        <a:p>
          <a:endParaRPr lang="en-US" sz="850"/>
        </a:p>
      </dgm:t>
    </dgm:pt>
    <dgm:pt modelId="{12A2D7E1-E8C9-F347-83F8-B6465CE0CC12}">
      <dgm:prSet phldrT="[Text]" custT="1"/>
      <dgm:spPr>
        <a:solidFill>
          <a:schemeClr val="accent1">
            <a:lumMod val="40000"/>
            <a:lumOff val="60000"/>
          </a:schemeClr>
        </a:solidFill>
      </dgm:spPr>
      <dgm:t>
        <a:bodyPr/>
        <a:lstStyle/>
        <a:p>
          <a:r>
            <a:rPr lang="en-US" sz="850" dirty="0"/>
            <a:t>Cognizant</a:t>
          </a:r>
        </a:p>
      </dgm:t>
    </dgm:pt>
    <dgm:pt modelId="{285A9DBD-73EB-D04F-83DB-662822E1A7B8}" type="parTrans" cxnId="{D973AE1F-A65A-4C48-8775-DFC8D0482577}">
      <dgm:prSet/>
      <dgm:spPr/>
      <dgm:t>
        <a:bodyPr/>
        <a:lstStyle/>
        <a:p>
          <a:endParaRPr lang="en-US" sz="850"/>
        </a:p>
      </dgm:t>
    </dgm:pt>
    <dgm:pt modelId="{2DCA64CD-1F11-A54C-88C6-A74DA635E0FF}" type="sibTrans" cxnId="{D973AE1F-A65A-4C48-8775-DFC8D0482577}">
      <dgm:prSet/>
      <dgm:spPr/>
      <dgm:t>
        <a:bodyPr/>
        <a:lstStyle/>
        <a:p>
          <a:endParaRPr lang="en-US" sz="850"/>
        </a:p>
      </dgm:t>
    </dgm:pt>
    <dgm:pt modelId="{A40FBDFF-36D0-2040-B926-892AC20F2EDD}">
      <dgm:prSet phldrT="[Text]" custT="1"/>
      <dgm:spPr/>
      <dgm:t>
        <a:bodyPr lIns="18000" tIns="21600" rIns="18000" bIns="21600"/>
        <a:lstStyle/>
        <a:p>
          <a:r>
            <a:rPr lang="en-US" sz="850" dirty="0"/>
            <a:t>Deep</a:t>
          </a:r>
        </a:p>
      </dgm:t>
    </dgm:pt>
    <dgm:pt modelId="{7F357454-421A-AC45-A186-C5DA44A87F31}" type="parTrans" cxnId="{BB9D094F-2A0A-294A-A2E1-FF323365DEB7}">
      <dgm:prSet/>
      <dgm:spPr/>
      <dgm:t>
        <a:bodyPr/>
        <a:lstStyle/>
        <a:p>
          <a:endParaRPr lang="en-US" sz="850"/>
        </a:p>
      </dgm:t>
    </dgm:pt>
    <dgm:pt modelId="{A4D9D023-D4AC-E544-8695-75E59F2AF7B7}" type="sibTrans" cxnId="{BB9D094F-2A0A-294A-A2E1-FF323365DEB7}">
      <dgm:prSet/>
      <dgm:spPr/>
      <dgm:t>
        <a:bodyPr/>
        <a:lstStyle/>
        <a:p>
          <a:endParaRPr lang="en-US" sz="850"/>
        </a:p>
      </dgm:t>
    </dgm:pt>
    <dgm:pt modelId="{4871A1BA-D911-2A4C-BBB2-57041EFBFA43}">
      <dgm:prSet phldrT="[Text]" custT="1"/>
      <dgm:spPr/>
      <dgm:t>
        <a:bodyPr/>
        <a:lstStyle/>
        <a:p>
          <a:r>
            <a:rPr lang="en-US" sz="850" dirty="0"/>
            <a:t>Local</a:t>
          </a:r>
        </a:p>
      </dgm:t>
    </dgm:pt>
    <dgm:pt modelId="{40CF8391-09C3-774F-9AC4-73BC3CC0402A}" type="parTrans" cxnId="{AADCE749-B4F8-C445-9A16-E948D69974D9}">
      <dgm:prSet/>
      <dgm:spPr/>
      <dgm:t>
        <a:bodyPr/>
        <a:lstStyle/>
        <a:p>
          <a:endParaRPr lang="en-US" sz="850"/>
        </a:p>
      </dgm:t>
    </dgm:pt>
    <dgm:pt modelId="{51E1D951-3D9D-1C45-AE3B-4F27B434A767}" type="sibTrans" cxnId="{AADCE749-B4F8-C445-9A16-E948D69974D9}">
      <dgm:prSet/>
      <dgm:spPr/>
      <dgm:t>
        <a:bodyPr/>
        <a:lstStyle/>
        <a:p>
          <a:endParaRPr lang="en-US" sz="850"/>
        </a:p>
      </dgm:t>
    </dgm:pt>
    <dgm:pt modelId="{B22E3B58-F8C8-FB4E-A075-E57B6B71CAA6}">
      <dgm:prSet phldrT="[Text]" custT="1"/>
      <dgm:spPr>
        <a:solidFill>
          <a:schemeClr val="accent1"/>
        </a:solidFill>
      </dgm:spPr>
      <dgm:t>
        <a:bodyPr/>
        <a:lstStyle/>
        <a:p>
          <a:r>
            <a:rPr lang="en-US" sz="850" dirty="0"/>
            <a:t>Edge</a:t>
          </a:r>
        </a:p>
      </dgm:t>
    </dgm:pt>
    <dgm:pt modelId="{E2B0C866-2C77-7849-AC7C-01E39CCF0060}" type="parTrans" cxnId="{9F3E0DA0-E101-B244-BA75-7105088C7D76}">
      <dgm:prSet/>
      <dgm:spPr/>
      <dgm:t>
        <a:bodyPr/>
        <a:lstStyle/>
        <a:p>
          <a:endParaRPr lang="en-US" sz="850"/>
        </a:p>
      </dgm:t>
    </dgm:pt>
    <dgm:pt modelId="{EB3F4212-E3A1-6946-B86A-E62C2C851C43}" type="sibTrans" cxnId="{9F3E0DA0-E101-B244-BA75-7105088C7D76}">
      <dgm:prSet/>
      <dgm:spPr/>
      <dgm:t>
        <a:bodyPr/>
        <a:lstStyle/>
        <a:p>
          <a:endParaRPr lang="en-US" sz="850"/>
        </a:p>
      </dgm:t>
    </dgm:pt>
    <dgm:pt modelId="{C966B894-5215-BD44-8114-4424ADBC43E4}">
      <dgm:prSet phldrT="[Text]" custT="1"/>
      <dgm:spPr/>
      <dgm:t>
        <a:bodyPr/>
        <a:lstStyle/>
        <a:p>
          <a:r>
            <a:rPr lang="en-US" sz="850" dirty="0"/>
            <a:t>Cloud</a:t>
          </a:r>
        </a:p>
      </dgm:t>
    </dgm:pt>
    <dgm:pt modelId="{D552E9BF-BB2C-6C48-B64A-6241672C5B0E}" type="parTrans" cxnId="{942FCFC8-D4D5-B64A-920C-60EED3433EFD}">
      <dgm:prSet/>
      <dgm:spPr/>
      <dgm:t>
        <a:bodyPr/>
        <a:lstStyle/>
        <a:p>
          <a:endParaRPr lang="en-US" sz="850"/>
        </a:p>
      </dgm:t>
    </dgm:pt>
    <dgm:pt modelId="{ADF1CB69-5DD8-BF4F-B961-6FB0741802D0}" type="sibTrans" cxnId="{942FCFC8-D4D5-B64A-920C-60EED3433EFD}">
      <dgm:prSet/>
      <dgm:spPr/>
      <dgm:t>
        <a:bodyPr/>
        <a:lstStyle/>
        <a:p>
          <a:endParaRPr lang="en-US" sz="850"/>
        </a:p>
      </dgm:t>
    </dgm:pt>
    <dgm:pt modelId="{15695C4D-0A74-B04F-A6ED-3D8237061DAE}">
      <dgm:prSet phldrT="[Text]" custT="1"/>
      <dgm:spPr/>
      <dgm:t>
        <a:bodyPr/>
        <a:lstStyle/>
        <a:p>
          <a:r>
            <a:rPr lang="en-US" sz="850" dirty="0"/>
            <a:t>Enterprise</a:t>
          </a:r>
        </a:p>
      </dgm:t>
    </dgm:pt>
    <dgm:pt modelId="{53768567-C41D-DB40-A0A5-CCE0A17FEC9D}" type="parTrans" cxnId="{24BAA895-4F2C-724D-9D1E-EE79CB787A37}">
      <dgm:prSet/>
      <dgm:spPr/>
      <dgm:t>
        <a:bodyPr/>
        <a:lstStyle/>
        <a:p>
          <a:endParaRPr lang="en-US" sz="850"/>
        </a:p>
      </dgm:t>
    </dgm:pt>
    <dgm:pt modelId="{77A9E9CC-0329-2C4C-9395-1088C7414A08}" type="sibTrans" cxnId="{24BAA895-4F2C-724D-9D1E-EE79CB787A37}">
      <dgm:prSet/>
      <dgm:spPr/>
      <dgm:t>
        <a:bodyPr/>
        <a:lstStyle/>
        <a:p>
          <a:endParaRPr lang="en-US" sz="850"/>
        </a:p>
      </dgm:t>
    </dgm:pt>
    <dgm:pt modelId="{8E87EAE8-96A1-E04D-B4E2-D62862A91C27}">
      <dgm:prSet phldrT="[Text]" custT="1"/>
      <dgm:spPr/>
      <dgm:t>
        <a:bodyPr/>
        <a:lstStyle/>
        <a:p>
          <a:r>
            <a:rPr lang="en-US" sz="850" dirty="0"/>
            <a:t>Sensors</a:t>
          </a:r>
        </a:p>
      </dgm:t>
    </dgm:pt>
    <dgm:pt modelId="{49B4DAD3-FC65-1846-9C13-1BC1A05DE1CE}" type="parTrans" cxnId="{1336CFC1-F8D2-D642-9F27-C1C4AB2FD76D}">
      <dgm:prSet/>
      <dgm:spPr/>
      <dgm:t>
        <a:bodyPr/>
        <a:lstStyle/>
        <a:p>
          <a:endParaRPr lang="en-US" sz="850"/>
        </a:p>
      </dgm:t>
    </dgm:pt>
    <dgm:pt modelId="{00CB5739-E5B9-B740-8681-D5B89118C626}" type="sibTrans" cxnId="{1336CFC1-F8D2-D642-9F27-C1C4AB2FD76D}">
      <dgm:prSet/>
      <dgm:spPr/>
      <dgm:t>
        <a:bodyPr/>
        <a:lstStyle/>
        <a:p>
          <a:endParaRPr lang="en-US" sz="850"/>
        </a:p>
      </dgm:t>
    </dgm:pt>
    <dgm:pt modelId="{8E29A032-97AF-2648-BE37-A2F0BC07EBCF}">
      <dgm:prSet phldrT="[Text]" custT="1"/>
      <dgm:spPr/>
      <dgm:t>
        <a:bodyPr/>
        <a:lstStyle/>
        <a:p>
          <a:r>
            <a:rPr lang="en-US" sz="850" dirty="0"/>
            <a:t>Sensors &amp; Systems</a:t>
          </a:r>
        </a:p>
      </dgm:t>
    </dgm:pt>
    <dgm:pt modelId="{D86BCACF-56CE-C04D-BD86-005F8D074163}" type="parTrans" cxnId="{24842C7A-8649-1745-A7DC-46327D948DFC}">
      <dgm:prSet/>
      <dgm:spPr/>
      <dgm:t>
        <a:bodyPr/>
        <a:lstStyle/>
        <a:p>
          <a:endParaRPr lang="en-US" sz="850"/>
        </a:p>
      </dgm:t>
    </dgm:pt>
    <dgm:pt modelId="{D5980C38-AA60-404C-9DB9-09B8301E42C4}" type="sibTrans" cxnId="{24842C7A-8649-1745-A7DC-46327D948DFC}">
      <dgm:prSet/>
      <dgm:spPr/>
      <dgm:t>
        <a:bodyPr/>
        <a:lstStyle/>
        <a:p>
          <a:endParaRPr lang="en-US" sz="850"/>
        </a:p>
      </dgm:t>
    </dgm:pt>
    <dgm:pt modelId="{21C32292-DF0A-1946-9B43-F3FEAAD9E541}">
      <dgm:prSet phldrT="[Text]" custT="1"/>
      <dgm:spPr/>
      <dgm:t>
        <a:bodyPr/>
        <a:lstStyle/>
        <a:p>
          <a:r>
            <a:rPr lang="en-US" sz="850" dirty="0"/>
            <a:t>System of Systems</a:t>
          </a:r>
        </a:p>
      </dgm:t>
    </dgm:pt>
    <dgm:pt modelId="{1D5B8003-AD75-3543-B0AC-3B32F4665F4D}" type="parTrans" cxnId="{C1CACB82-AC7C-1442-B58A-85F83E4AA107}">
      <dgm:prSet/>
      <dgm:spPr/>
      <dgm:t>
        <a:bodyPr/>
        <a:lstStyle/>
        <a:p>
          <a:endParaRPr lang="en-US" sz="850"/>
        </a:p>
      </dgm:t>
    </dgm:pt>
    <dgm:pt modelId="{AD3E94D3-4548-E746-98E7-90D515D84B10}" type="sibTrans" cxnId="{C1CACB82-AC7C-1442-B58A-85F83E4AA107}">
      <dgm:prSet/>
      <dgm:spPr/>
      <dgm:t>
        <a:bodyPr/>
        <a:lstStyle/>
        <a:p>
          <a:endParaRPr lang="en-US" sz="850"/>
        </a:p>
      </dgm:t>
    </dgm:pt>
    <dgm:pt modelId="{F3B09734-C136-414E-8BAC-307788AA7AA1}" type="pres">
      <dgm:prSet presAssocID="{5E416866-6EFE-A142-A515-8DB255C7C95E}" presName="Name0" presStyleCnt="0">
        <dgm:presLayoutVars>
          <dgm:chMax val="1"/>
          <dgm:chPref val="1"/>
          <dgm:dir/>
          <dgm:animOne val="branch"/>
          <dgm:animLvl val="lvl"/>
        </dgm:presLayoutVars>
      </dgm:prSet>
      <dgm:spPr/>
      <dgm:t>
        <a:bodyPr/>
        <a:lstStyle/>
        <a:p>
          <a:endParaRPr lang="en-US"/>
        </a:p>
      </dgm:t>
    </dgm:pt>
    <dgm:pt modelId="{28EA3CE8-C989-1443-A265-544736BACF03}" type="pres">
      <dgm:prSet presAssocID="{E3CB7F92-62CC-A942-A582-826251F17546}" presName="textCenter" presStyleLbl="node1" presStyleIdx="0" presStyleCnt="14"/>
      <dgm:spPr/>
      <dgm:t>
        <a:bodyPr/>
        <a:lstStyle/>
        <a:p>
          <a:endParaRPr lang="en-US"/>
        </a:p>
      </dgm:t>
    </dgm:pt>
    <dgm:pt modelId="{6F112A17-A1C2-8442-B51D-D80177BBFA2C}" type="pres">
      <dgm:prSet presAssocID="{E3CB7F92-62CC-A942-A582-826251F17546}" presName="cycle_1" presStyleCnt="0"/>
      <dgm:spPr/>
    </dgm:pt>
    <dgm:pt modelId="{05CFC6C1-D69E-044A-8DD3-8A9A66DE1FE3}" type="pres">
      <dgm:prSet presAssocID="{3E92C930-E022-4444-A6FB-78A7935C8085}" presName="childCenter1" presStyleLbl="node1" presStyleIdx="1" presStyleCnt="14"/>
      <dgm:spPr/>
      <dgm:t>
        <a:bodyPr/>
        <a:lstStyle/>
        <a:p>
          <a:endParaRPr lang="en-US"/>
        </a:p>
      </dgm:t>
    </dgm:pt>
    <dgm:pt modelId="{611A2EFF-EE63-BE44-BD62-05BD9001ED7E}" type="pres">
      <dgm:prSet presAssocID="{49B4DAD3-FC65-1846-9C13-1BC1A05DE1CE}" presName="Name141" presStyleLbl="parChTrans1D3" presStyleIdx="0" presStyleCnt="10"/>
      <dgm:spPr/>
      <dgm:t>
        <a:bodyPr/>
        <a:lstStyle/>
        <a:p>
          <a:endParaRPr lang="en-US"/>
        </a:p>
      </dgm:t>
    </dgm:pt>
    <dgm:pt modelId="{0CEEF966-8681-F942-8A57-652F77AC260C}" type="pres">
      <dgm:prSet presAssocID="{8E87EAE8-96A1-E04D-B4E2-D62862A91C27}" presName="text1" presStyleLbl="node1" presStyleIdx="2" presStyleCnt="14">
        <dgm:presLayoutVars>
          <dgm:bulletEnabled val="1"/>
        </dgm:presLayoutVars>
      </dgm:prSet>
      <dgm:spPr/>
      <dgm:t>
        <a:bodyPr/>
        <a:lstStyle/>
        <a:p>
          <a:endParaRPr lang="en-US"/>
        </a:p>
      </dgm:t>
    </dgm:pt>
    <dgm:pt modelId="{0ABD64BB-6BC6-D042-A16A-2C053171B3FA}" type="pres">
      <dgm:prSet presAssocID="{D86BCACF-56CE-C04D-BD86-005F8D074163}" presName="Name141" presStyleLbl="parChTrans1D3" presStyleIdx="1" presStyleCnt="10"/>
      <dgm:spPr/>
      <dgm:t>
        <a:bodyPr/>
        <a:lstStyle/>
        <a:p>
          <a:endParaRPr lang="en-US"/>
        </a:p>
      </dgm:t>
    </dgm:pt>
    <dgm:pt modelId="{A82CF4F1-AF9A-CD40-8312-A9509B7C98F1}" type="pres">
      <dgm:prSet presAssocID="{8E29A032-97AF-2648-BE37-A2F0BC07EBCF}" presName="text1" presStyleLbl="node1" presStyleIdx="3" presStyleCnt="14">
        <dgm:presLayoutVars>
          <dgm:bulletEnabled val="1"/>
        </dgm:presLayoutVars>
      </dgm:prSet>
      <dgm:spPr/>
      <dgm:t>
        <a:bodyPr/>
        <a:lstStyle/>
        <a:p>
          <a:endParaRPr lang="en-US"/>
        </a:p>
      </dgm:t>
    </dgm:pt>
    <dgm:pt modelId="{97AF1FF5-ADBC-AF4A-A245-08BAD5C87499}" type="pres">
      <dgm:prSet presAssocID="{1D5B8003-AD75-3543-B0AC-3B32F4665F4D}" presName="Name141" presStyleLbl="parChTrans1D3" presStyleIdx="2" presStyleCnt="10"/>
      <dgm:spPr/>
      <dgm:t>
        <a:bodyPr/>
        <a:lstStyle/>
        <a:p>
          <a:endParaRPr lang="en-US"/>
        </a:p>
      </dgm:t>
    </dgm:pt>
    <dgm:pt modelId="{71A8A828-F300-7645-8C46-E64DEB2995C8}" type="pres">
      <dgm:prSet presAssocID="{21C32292-DF0A-1946-9B43-F3FEAAD9E541}" presName="text1" presStyleLbl="node1" presStyleIdx="4" presStyleCnt="14">
        <dgm:presLayoutVars>
          <dgm:bulletEnabled val="1"/>
        </dgm:presLayoutVars>
      </dgm:prSet>
      <dgm:spPr/>
      <dgm:t>
        <a:bodyPr/>
        <a:lstStyle/>
        <a:p>
          <a:endParaRPr lang="en-US"/>
        </a:p>
      </dgm:t>
    </dgm:pt>
    <dgm:pt modelId="{14778B07-D0CB-3747-AE57-9F4AB51603E4}" type="pres">
      <dgm:prSet presAssocID="{6F9C3173-BC88-A049-AAB2-6DACF339D46D}" presName="Name144" presStyleLbl="parChTrans1D2" presStyleIdx="0" presStyleCnt="3"/>
      <dgm:spPr/>
      <dgm:t>
        <a:bodyPr/>
        <a:lstStyle/>
        <a:p>
          <a:endParaRPr lang="en-US"/>
        </a:p>
      </dgm:t>
    </dgm:pt>
    <dgm:pt modelId="{9361F5D6-ABFB-9E4C-84F8-2B0E3059942F}" type="pres">
      <dgm:prSet presAssocID="{E3CB7F92-62CC-A942-A582-826251F17546}" presName="cycle_2" presStyleCnt="0"/>
      <dgm:spPr/>
    </dgm:pt>
    <dgm:pt modelId="{151281E5-637E-8941-890C-A4007607E956}" type="pres">
      <dgm:prSet presAssocID="{F97DEF97-B3BD-574C-BBBA-6A3789CB428E}" presName="childCenter2" presStyleLbl="node1" presStyleIdx="5" presStyleCnt="14"/>
      <dgm:spPr/>
      <dgm:t>
        <a:bodyPr/>
        <a:lstStyle/>
        <a:p>
          <a:endParaRPr lang="en-US"/>
        </a:p>
      </dgm:t>
    </dgm:pt>
    <dgm:pt modelId="{E3236944-9BD5-084C-9933-C2595786BC2C}" type="pres">
      <dgm:prSet presAssocID="{40CF8391-09C3-774F-9AC4-73BC3CC0402A}" presName="Name218" presStyleLbl="parChTrans1D3" presStyleIdx="3" presStyleCnt="10"/>
      <dgm:spPr/>
      <dgm:t>
        <a:bodyPr/>
        <a:lstStyle/>
        <a:p>
          <a:endParaRPr lang="en-US"/>
        </a:p>
      </dgm:t>
    </dgm:pt>
    <dgm:pt modelId="{DD296AC3-0355-ED44-BBE6-782DEEF3A441}" type="pres">
      <dgm:prSet presAssocID="{4871A1BA-D911-2A4C-BBB2-57041EFBFA43}" presName="text2" presStyleLbl="node1" presStyleIdx="6" presStyleCnt="14">
        <dgm:presLayoutVars>
          <dgm:bulletEnabled val="1"/>
        </dgm:presLayoutVars>
      </dgm:prSet>
      <dgm:spPr/>
      <dgm:t>
        <a:bodyPr/>
        <a:lstStyle/>
        <a:p>
          <a:endParaRPr lang="en-US"/>
        </a:p>
      </dgm:t>
    </dgm:pt>
    <dgm:pt modelId="{D5FACA28-17D9-5F4C-953D-73AD63F94486}" type="pres">
      <dgm:prSet presAssocID="{E2B0C866-2C77-7849-AC7C-01E39CCF0060}" presName="Name218" presStyleLbl="parChTrans1D3" presStyleIdx="4" presStyleCnt="10"/>
      <dgm:spPr/>
      <dgm:t>
        <a:bodyPr/>
        <a:lstStyle/>
        <a:p>
          <a:endParaRPr lang="en-US"/>
        </a:p>
      </dgm:t>
    </dgm:pt>
    <dgm:pt modelId="{ABA9DA25-5DC1-6645-B802-AF878DEF4433}" type="pres">
      <dgm:prSet presAssocID="{B22E3B58-F8C8-FB4E-A075-E57B6B71CAA6}" presName="text2" presStyleLbl="node1" presStyleIdx="7" presStyleCnt="14">
        <dgm:presLayoutVars>
          <dgm:bulletEnabled val="1"/>
        </dgm:presLayoutVars>
      </dgm:prSet>
      <dgm:spPr/>
      <dgm:t>
        <a:bodyPr/>
        <a:lstStyle/>
        <a:p>
          <a:endParaRPr lang="en-US"/>
        </a:p>
      </dgm:t>
    </dgm:pt>
    <dgm:pt modelId="{AB97D763-A9A2-C74B-B05F-CA89E57C4B72}" type="pres">
      <dgm:prSet presAssocID="{D552E9BF-BB2C-6C48-B64A-6241672C5B0E}" presName="Name218" presStyleLbl="parChTrans1D3" presStyleIdx="5" presStyleCnt="10"/>
      <dgm:spPr/>
      <dgm:t>
        <a:bodyPr/>
        <a:lstStyle/>
        <a:p>
          <a:endParaRPr lang="en-US"/>
        </a:p>
      </dgm:t>
    </dgm:pt>
    <dgm:pt modelId="{8F099C3E-2688-B74E-8C71-E41A290D0A8F}" type="pres">
      <dgm:prSet presAssocID="{C966B894-5215-BD44-8114-4424ADBC43E4}" presName="text2" presStyleLbl="node1" presStyleIdx="8" presStyleCnt="14">
        <dgm:presLayoutVars>
          <dgm:bulletEnabled val="1"/>
        </dgm:presLayoutVars>
      </dgm:prSet>
      <dgm:spPr/>
      <dgm:t>
        <a:bodyPr/>
        <a:lstStyle/>
        <a:p>
          <a:endParaRPr lang="en-US"/>
        </a:p>
      </dgm:t>
    </dgm:pt>
    <dgm:pt modelId="{8100FD2C-F160-D146-AF68-B2ED3293894B}" type="pres">
      <dgm:prSet presAssocID="{53768567-C41D-DB40-A0A5-CCE0A17FEC9D}" presName="Name218" presStyleLbl="parChTrans1D3" presStyleIdx="6" presStyleCnt="10"/>
      <dgm:spPr/>
      <dgm:t>
        <a:bodyPr/>
        <a:lstStyle/>
        <a:p>
          <a:endParaRPr lang="en-US"/>
        </a:p>
      </dgm:t>
    </dgm:pt>
    <dgm:pt modelId="{F866057F-7F65-214A-B829-D4B0A69ED5C2}" type="pres">
      <dgm:prSet presAssocID="{15695C4D-0A74-B04F-A6ED-3D8237061DAE}" presName="text2" presStyleLbl="node1" presStyleIdx="9" presStyleCnt="14">
        <dgm:presLayoutVars>
          <dgm:bulletEnabled val="1"/>
        </dgm:presLayoutVars>
      </dgm:prSet>
      <dgm:spPr/>
      <dgm:t>
        <a:bodyPr/>
        <a:lstStyle/>
        <a:p>
          <a:endParaRPr lang="en-US"/>
        </a:p>
      </dgm:t>
    </dgm:pt>
    <dgm:pt modelId="{606E1D52-3328-D545-924F-3F07EB9D351B}" type="pres">
      <dgm:prSet presAssocID="{32F1A5E5-8EEF-7847-B2AD-75A327CEA922}" presName="Name221" presStyleLbl="parChTrans1D2" presStyleIdx="1" presStyleCnt="3"/>
      <dgm:spPr/>
      <dgm:t>
        <a:bodyPr/>
        <a:lstStyle/>
        <a:p>
          <a:endParaRPr lang="en-US"/>
        </a:p>
      </dgm:t>
    </dgm:pt>
    <dgm:pt modelId="{76396737-858D-FD41-9EDB-9D17BAB3A9EA}" type="pres">
      <dgm:prSet presAssocID="{E3CB7F92-62CC-A942-A582-826251F17546}" presName="cycle_3" presStyleCnt="0"/>
      <dgm:spPr/>
    </dgm:pt>
    <dgm:pt modelId="{EBC0F329-216A-0246-9FC0-24BFBA0DCABF}" type="pres">
      <dgm:prSet presAssocID="{B9862413-6345-0F4D-AE71-9339C439A29B}" presName="childCenter3" presStyleLbl="node1" presStyleIdx="10" presStyleCnt="14"/>
      <dgm:spPr/>
      <dgm:t>
        <a:bodyPr/>
        <a:lstStyle/>
        <a:p>
          <a:endParaRPr lang="en-US"/>
        </a:p>
      </dgm:t>
    </dgm:pt>
    <dgm:pt modelId="{93299E5F-BC58-CE41-AFE8-226A1B4C4F5C}" type="pres">
      <dgm:prSet presAssocID="{EACD1FDA-1C8E-9045-9BD6-70526D9C25C7}" presName="Name285" presStyleLbl="parChTrans1D3" presStyleIdx="7" presStyleCnt="10"/>
      <dgm:spPr/>
      <dgm:t>
        <a:bodyPr/>
        <a:lstStyle/>
        <a:p>
          <a:endParaRPr lang="en-US"/>
        </a:p>
      </dgm:t>
    </dgm:pt>
    <dgm:pt modelId="{9E17AFC0-95FD-4A46-B718-DA273512D55F}" type="pres">
      <dgm:prSet presAssocID="{F62C8EA0-1699-CE4C-B48C-C726C94D26EE}" presName="text3" presStyleLbl="node1" presStyleIdx="11" presStyleCnt="14" custScaleX="102230">
        <dgm:presLayoutVars>
          <dgm:bulletEnabled val="1"/>
        </dgm:presLayoutVars>
      </dgm:prSet>
      <dgm:spPr/>
      <dgm:t>
        <a:bodyPr/>
        <a:lstStyle/>
        <a:p>
          <a:endParaRPr lang="en-US"/>
        </a:p>
      </dgm:t>
    </dgm:pt>
    <dgm:pt modelId="{0BFCB90A-A7B7-3248-BBC0-2C5AD3DC2C59}" type="pres">
      <dgm:prSet presAssocID="{285A9DBD-73EB-D04F-83DB-662822E1A7B8}" presName="Name285" presStyleLbl="parChTrans1D3" presStyleIdx="8" presStyleCnt="10"/>
      <dgm:spPr/>
      <dgm:t>
        <a:bodyPr/>
        <a:lstStyle/>
        <a:p>
          <a:endParaRPr lang="en-US"/>
        </a:p>
      </dgm:t>
    </dgm:pt>
    <dgm:pt modelId="{8E2614C6-9E9E-264A-B99B-0C20A685F3AE}" type="pres">
      <dgm:prSet presAssocID="{12A2D7E1-E8C9-F347-83F8-B6465CE0CC12}" presName="text3" presStyleLbl="node1" presStyleIdx="12" presStyleCnt="14" custRadScaleRad="100192" custRadScaleInc="-2502">
        <dgm:presLayoutVars>
          <dgm:bulletEnabled val="1"/>
        </dgm:presLayoutVars>
      </dgm:prSet>
      <dgm:spPr/>
      <dgm:t>
        <a:bodyPr/>
        <a:lstStyle/>
        <a:p>
          <a:endParaRPr lang="en-US"/>
        </a:p>
      </dgm:t>
    </dgm:pt>
    <dgm:pt modelId="{19EF2A83-BFAA-5B45-90B3-E1346133D9F9}" type="pres">
      <dgm:prSet presAssocID="{7F357454-421A-AC45-A186-C5DA44A87F31}" presName="Name285" presStyleLbl="parChTrans1D3" presStyleIdx="9" presStyleCnt="10"/>
      <dgm:spPr/>
      <dgm:t>
        <a:bodyPr/>
        <a:lstStyle/>
        <a:p>
          <a:endParaRPr lang="en-US"/>
        </a:p>
      </dgm:t>
    </dgm:pt>
    <dgm:pt modelId="{AB9935E0-4266-CA4C-8746-FFF43496E08C}" type="pres">
      <dgm:prSet presAssocID="{A40FBDFF-36D0-2040-B926-892AC20F2EDD}" presName="text3" presStyleLbl="node1" presStyleIdx="13" presStyleCnt="14" custScaleX="101382">
        <dgm:presLayoutVars>
          <dgm:bulletEnabled val="1"/>
        </dgm:presLayoutVars>
      </dgm:prSet>
      <dgm:spPr/>
      <dgm:t>
        <a:bodyPr/>
        <a:lstStyle/>
        <a:p>
          <a:endParaRPr lang="en-US"/>
        </a:p>
      </dgm:t>
    </dgm:pt>
    <dgm:pt modelId="{FAEB1D8C-C2BA-1845-97EF-9E7896640F67}" type="pres">
      <dgm:prSet presAssocID="{EE73BC0C-5834-6F4A-86ED-1A83B1E2925E}" presName="Name288" presStyleLbl="parChTrans1D2" presStyleIdx="2" presStyleCnt="3"/>
      <dgm:spPr/>
      <dgm:t>
        <a:bodyPr/>
        <a:lstStyle/>
        <a:p>
          <a:endParaRPr lang="en-US"/>
        </a:p>
      </dgm:t>
    </dgm:pt>
  </dgm:ptLst>
  <dgm:cxnLst>
    <dgm:cxn modelId="{8AD5ACF1-C427-0943-80AA-C57C9449CD30}" type="presOf" srcId="{49B4DAD3-FC65-1846-9C13-1BC1A05DE1CE}" destId="{611A2EFF-EE63-BE44-BD62-05BD9001ED7E}" srcOrd="0" destOrd="0" presId="urn:microsoft.com/office/officeart/2008/layout/RadialCluster"/>
    <dgm:cxn modelId="{5C5E6F66-A251-CA47-9F89-E298062157BB}" type="presOf" srcId="{6F9C3173-BC88-A049-AAB2-6DACF339D46D}" destId="{14778B07-D0CB-3747-AE57-9F4AB51603E4}" srcOrd="0" destOrd="0" presId="urn:microsoft.com/office/officeart/2008/layout/RadialCluster"/>
    <dgm:cxn modelId="{B4E05B9B-5B7C-B94B-A3F1-694745C013F4}" type="presOf" srcId="{D86BCACF-56CE-C04D-BD86-005F8D074163}" destId="{0ABD64BB-6BC6-D042-A16A-2C053171B3FA}" srcOrd="0" destOrd="0" presId="urn:microsoft.com/office/officeart/2008/layout/RadialCluster"/>
    <dgm:cxn modelId="{FB3CFD93-B87A-954B-B469-9BACD72F97E1}" type="presOf" srcId="{12A2D7E1-E8C9-F347-83F8-B6465CE0CC12}" destId="{8E2614C6-9E9E-264A-B99B-0C20A685F3AE}" srcOrd="0" destOrd="0" presId="urn:microsoft.com/office/officeart/2008/layout/RadialCluster"/>
    <dgm:cxn modelId="{83646FD8-47D3-B74B-8B69-358D7D512371}" type="presOf" srcId="{4871A1BA-D911-2A4C-BBB2-57041EFBFA43}" destId="{DD296AC3-0355-ED44-BBE6-782DEEF3A441}" srcOrd="0" destOrd="0" presId="urn:microsoft.com/office/officeart/2008/layout/RadialCluster"/>
    <dgm:cxn modelId="{87A9676F-2AEA-1B45-AED3-BF83967E7D00}" type="presOf" srcId="{B22E3B58-F8C8-FB4E-A075-E57B6B71CAA6}" destId="{ABA9DA25-5DC1-6645-B802-AF878DEF4433}" srcOrd="0" destOrd="0" presId="urn:microsoft.com/office/officeart/2008/layout/RadialCluster"/>
    <dgm:cxn modelId="{1336CFC1-F8D2-D642-9F27-C1C4AB2FD76D}" srcId="{3E92C930-E022-4444-A6FB-78A7935C8085}" destId="{8E87EAE8-96A1-E04D-B4E2-D62862A91C27}" srcOrd="0" destOrd="0" parTransId="{49B4DAD3-FC65-1846-9C13-1BC1A05DE1CE}" sibTransId="{00CB5739-E5B9-B740-8681-D5B89118C626}"/>
    <dgm:cxn modelId="{9F3E0DA0-E101-B244-BA75-7105088C7D76}" srcId="{F97DEF97-B3BD-574C-BBBA-6A3789CB428E}" destId="{B22E3B58-F8C8-FB4E-A075-E57B6B71CAA6}" srcOrd="1" destOrd="0" parTransId="{E2B0C866-2C77-7849-AC7C-01E39CCF0060}" sibTransId="{EB3F4212-E3A1-6946-B86A-E62C2C851C43}"/>
    <dgm:cxn modelId="{4D72637F-57AD-0949-9FC9-BD6C1640C993}" type="presOf" srcId="{53768567-C41D-DB40-A0A5-CCE0A17FEC9D}" destId="{8100FD2C-F160-D146-AF68-B2ED3293894B}" srcOrd="0" destOrd="0" presId="urn:microsoft.com/office/officeart/2008/layout/RadialCluster"/>
    <dgm:cxn modelId="{C147A821-0515-2142-8E05-C40F3FBCF534}" type="presOf" srcId="{285A9DBD-73EB-D04F-83DB-662822E1A7B8}" destId="{0BFCB90A-A7B7-3248-BBC0-2C5AD3DC2C59}" srcOrd="0" destOrd="0" presId="urn:microsoft.com/office/officeart/2008/layout/RadialCluster"/>
    <dgm:cxn modelId="{AADCE749-B4F8-C445-9A16-E948D69974D9}" srcId="{F97DEF97-B3BD-574C-BBBA-6A3789CB428E}" destId="{4871A1BA-D911-2A4C-BBB2-57041EFBFA43}" srcOrd="0" destOrd="0" parTransId="{40CF8391-09C3-774F-9AC4-73BC3CC0402A}" sibTransId="{51E1D951-3D9D-1C45-AE3B-4F27B434A767}"/>
    <dgm:cxn modelId="{8C09F6B3-8BE0-8447-81B4-8536504D266A}" type="presOf" srcId="{1D5B8003-AD75-3543-B0AC-3B32F4665F4D}" destId="{97AF1FF5-ADBC-AF4A-A245-08BAD5C87499}" srcOrd="0" destOrd="0" presId="urn:microsoft.com/office/officeart/2008/layout/RadialCluster"/>
    <dgm:cxn modelId="{8295592A-E06C-6E41-B305-E7FC2C44A32C}" type="presOf" srcId="{D552E9BF-BB2C-6C48-B64A-6241672C5B0E}" destId="{AB97D763-A9A2-C74B-B05F-CA89E57C4B72}" srcOrd="0" destOrd="0" presId="urn:microsoft.com/office/officeart/2008/layout/RadialCluster"/>
    <dgm:cxn modelId="{2F49D4F0-2DA8-0640-A554-60D1C24A8838}" srcId="{B9862413-6345-0F4D-AE71-9339C439A29B}" destId="{F62C8EA0-1699-CE4C-B48C-C726C94D26EE}" srcOrd="0" destOrd="0" parTransId="{EACD1FDA-1C8E-9045-9BD6-70526D9C25C7}" sibTransId="{78ACA2C1-7B7E-984A-B4BD-D754211FD6D4}"/>
    <dgm:cxn modelId="{88B39C77-D17D-E340-9BA1-7BCAEC8CAFC6}" srcId="{E3CB7F92-62CC-A942-A582-826251F17546}" destId="{3E92C930-E022-4444-A6FB-78A7935C8085}" srcOrd="0" destOrd="0" parTransId="{6F9C3173-BC88-A049-AAB2-6DACF339D46D}" sibTransId="{8ACE61E7-0CBA-2E47-ACEC-5B602CA74C13}"/>
    <dgm:cxn modelId="{73C49733-63C7-F945-9505-30AC883A5259}" type="presOf" srcId="{C966B894-5215-BD44-8114-4424ADBC43E4}" destId="{8F099C3E-2688-B74E-8C71-E41A290D0A8F}" srcOrd="0" destOrd="0" presId="urn:microsoft.com/office/officeart/2008/layout/RadialCluster"/>
    <dgm:cxn modelId="{FA8E7CC3-628B-9B49-87FC-8200322EEBB6}" type="presOf" srcId="{15695C4D-0A74-B04F-A6ED-3D8237061DAE}" destId="{F866057F-7F65-214A-B829-D4B0A69ED5C2}" srcOrd="0" destOrd="0" presId="urn:microsoft.com/office/officeart/2008/layout/RadialCluster"/>
    <dgm:cxn modelId="{B4D340B1-2C4F-F741-AFD0-9F49E544CBD8}" type="presOf" srcId="{E2B0C866-2C77-7849-AC7C-01E39CCF0060}" destId="{D5FACA28-17D9-5F4C-953D-73AD63F94486}" srcOrd="0" destOrd="0" presId="urn:microsoft.com/office/officeart/2008/layout/RadialCluster"/>
    <dgm:cxn modelId="{F1B936E6-7732-3A42-A5E5-9AAF98B66655}" type="presOf" srcId="{5E416866-6EFE-A142-A515-8DB255C7C95E}" destId="{F3B09734-C136-414E-8BAC-307788AA7AA1}" srcOrd="0" destOrd="0" presId="urn:microsoft.com/office/officeart/2008/layout/RadialCluster"/>
    <dgm:cxn modelId="{BE2A5607-7B47-4146-A2A0-619F4E0633A2}" type="presOf" srcId="{B9862413-6345-0F4D-AE71-9339C439A29B}" destId="{EBC0F329-216A-0246-9FC0-24BFBA0DCABF}" srcOrd="0" destOrd="0" presId="urn:microsoft.com/office/officeart/2008/layout/RadialCluster"/>
    <dgm:cxn modelId="{24842C7A-8649-1745-A7DC-46327D948DFC}" srcId="{3E92C930-E022-4444-A6FB-78A7935C8085}" destId="{8E29A032-97AF-2648-BE37-A2F0BC07EBCF}" srcOrd="1" destOrd="0" parTransId="{D86BCACF-56CE-C04D-BD86-005F8D074163}" sibTransId="{D5980C38-AA60-404C-9DB9-09B8301E42C4}"/>
    <dgm:cxn modelId="{FB15ABC6-255F-C743-9F7C-9C1F83285F06}" type="presOf" srcId="{7F357454-421A-AC45-A186-C5DA44A87F31}" destId="{19EF2A83-BFAA-5B45-90B3-E1346133D9F9}" srcOrd="0" destOrd="0" presId="urn:microsoft.com/office/officeart/2008/layout/RadialCluster"/>
    <dgm:cxn modelId="{C30A2B33-6997-AD4C-8973-13D50234470E}" srcId="{E3CB7F92-62CC-A942-A582-826251F17546}" destId="{F97DEF97-B3BD-574C-BBBA-6A3789CB428E}" srcOrd="1" destOrd="0" parTransId="{32F1A5E5-8EEF-7847-B2AD-75A327CEA922}" sibTransId="{B3916712-C189-7E46-A7CF-A380A53F5A90}"/>
    <dgm:cxn modelId="{C1CACB82-AC7C-1442-B58A-85F83E4AA107}" srcId="{3E92C930-E022-4444-A6FB-78A7935C8085}" destId="{21C32292-DF0A-1946-9B43-F3FEAAD9E541}" srcOrd="2" destOrd="0" parTransId="{1D5B8003-AD75-3543-B0AC-3B32F4665F4D}" sibTransId="{AD3E94D3-4548-E746-98E7-90D515D84B10}"/>
    <dgm:cxn modelId="{8A47C204-C503-DE4F-AC7F-C67544AA5475}" type="presOf" srcId="{3E92C930-E022-4444-A6FB-78A7935C8085}" destId="{05CFC6C1-D69E-044A-8DD3-8A9A66DE1FE3}" srcOrd="0" destOrd="0" presId="urn:microsoft.com/office/officeart/2008/layout/RadialCluster"/>
    <dgm:cxn modelId="{E844575B-1F14-514B-8382-82C20D00CC90}" type="presOf" srcId="{EACD1FDA-1C8E-9045-9BD6-70526D9C25C7}" destId="{93299E5F-BC58-CE41-AFE8-226A1B4C4F5C}" srcOrd="0" destOrd="0" presId="urn:microsoft.com/office/officeart/2008/layout/RadialCluster"/>
    <dgm:cxn modelId="{ED02608F-6243-B648-A1FB-EFF599FF857B}" type="presOf" srcId="{40CF8391-09C3-774F-9AC4-73BC3CC0402A}" destId="{E3236944-9BD5-084C-9933-C2595786BC2C}" srcOrd="0" destOrd="0" presId="urn:microsoft.com/office/officeart/2008/layout/RadialCluster"/>
    <dgm:cxn modelId="{BB9D094F-2A0A-294A-A2E1-FF323365DEB7}" srcId="{B9862413-6345-0F4D-AE71-9339C439A29B}" destId="{A40FBDFF-36D0-2040-B926-892AC20F2EDD}" srcOrd="2" destOrd="0" parTransId="{7F357454-421A-AC45-A186-C5DA44A87F31}" sibTransId="{A4D9D023-D4AC-E544-8695-75E59F2AF7B7}"/>
    <dgm:cxn modelId="{24BAA895-4F2C-724D-9D1E-EE79CB787A37}" srcId="{F97DEF97-B3BD-574C-BBBA-6A3789CB428E}" destId="{15695C4D-0A74-B04F-A6ED-3D8237061DAE}" srcOrd="3" destOrd="0" parTransId="{53768567-C41D-DB40-A0A5-CCE0A17FEC9D}" sibTransId="{77A9E9CC-0329-2C4C-9395-1088C7414A08}"/>
    <dgm:cxn modelId="{8FBD3AE6-29D9-F545-9325-ABD9E32E9112}" type="presOf" srcId="{E3CB7F92-62CC-A942-A582-826251F17546}" destId="{28EA3CE8-C989-1443-A265-544736BACF03}" srcOrd="0" destOrd="0" presId="urn:microsoft.com/office/officeart/2008/layout/RadialCluster"/>
    <dgm:cxn modelId="{F50574CC-DF82-164D-A3EA-E88D8978665D}" type="presOf" srcId="{32F1A5E5-8EEF-7847-B2AD-75A327CEA922}" destId="{606E1D52-3328-D545-924F-3F07EB9D351B}" srcOrd="0" destOrd="0" presId="urn:microsoft.com/office/officeart/2008/layout/RadialCluster"/>
    <dgm:cxn modelId="{04127D13-8D7F-BE4E-98D6-34C9470E7F91}" type="presOf" srcId="{8E29A032-97AF-2648-BE37-A2F0BC07EBCF}" destId="{A82CF4F1-AF9A-CD40-8312-A9509B7C98F1}" srcOrd="0" destOrd="0" presId="urn:microsoft.com/office/officeart/2008/layout/RadialCluster"/>
    <dgm:cxn modelId="{D973AE1F-A65A-4C48-8775-DFC8D0482577}" srcId="{B9862413-6345-0F4D-AE71-9339C439A29B}" destId="{12A2D7E1-E8C9-F347-83F8-B6465CE0CC12}" srcOrd="1" destOrd="0" parTransId="{285A9DBD-73EB-D04F-83DB-662822E1A7B8}" sibTransId="{2DCA64CD-1F11-A54C-88C6-A74DA635E0FF}"/>
    <dgm:cxn modelId="{48A695D3-D844-2647-920E-FB6E761FD861}" srcId="{5E416866-6EFE-A142-A515-8DB255C7C95E}" destId="{E3CB7F92-62CC-A942-A582-826251F17546}" srcOrd="0" destOrd="0" parTransId="{56F9CCD3-AD7A-E54F-8E35-44A82AE2DFFA}" sibTransId="{A1FCE4C3-75E2-9640-96CB-C97E13454D81}"/>
    <dgm:cxn modelId="{942FCFC8-D4D5-B64A-920C-60EED3433EFD}" srcId="{F97DEF97-B3BD-574C-BBBA-6A3789CB428E}" destId="{C966B894-5215-BD44-8114-4424ADBC43E4}" srcOrd="2" destOrd="0" parTransId="{D552E9BF-BB2C-6C48-B64A-6241672C5B0E}" sibTransId="{ADF1CB69-5DD8-BF4F-B961-6FB0741802D0}"/>
    <dgm:cxn modelId="{ED36FFD9-6859-1B41-A416-C10707F9508C}" type="presOf" srcId="{8E87EAE8-96A1-E04D-B4E2-D62862A91C27}" destId="{0CEEF966-8681-F942-8A57-652F77AC260C}" srcOrd="0" destOrd="0" presId="urn:microsoft.com/office/officeart/2008/layout/RadialCluster"/>
    <dgm:cxn modelId="{D5FD563A-2138-EF42-B531-0FBEED6DC6A2}" srcId="{E3CB7F92-62CC-A942-A582-826251F17546}" destId="{B9862413-6345-0F4D-AE71-9339C439A29B}" srcOrd="2" destOrd="0" parTransId="{EE73BC0C-5834-6F4A-86ED-1A83B1E2925E}" sibTransId="{9D0DEC1E-4446-5546-AC40-52E092B4BA02}"/>
    <dgm:cxn modelId="{74305749-1966-4443-95A6-6465BBDC510D}" type="presOf" srcId="{A40FBDFF-36D0-2040-B926-892AC20F2EDD}" destId="{AB9935E0-4266-CA4C-8746-FFF43496E08C}" srcOrd="0" destOrd="0" presId="urn:microsoft.com/office/officeart/2008/layout/RadialCluster"/>
    <dgm:cxn modelId="{25BADD39-1366-D842-A964-8DC9C64E0FE2}" type="presOf" srcId="{EE73BC0C-5834-6F4A-86ED-1A83B1E2925E}" destId="{FAEB1D8C-C2BA-1845-97EF-9E7896640F67}" srcOrd="0" destOrd="0" presId="urn:microsoft.com/office/officeart/2008/layout/RadialCluster"/>
    <dgm:cxn modelId="{9FD85442-B6E6-E94B-B3C0-0F3C182003CF}" type="presOf" srcId="{21C32292-DF0A-1946-9B43-F3FEAAD9E541}" destId="{71A8A828-F300-7645-8C46-E64DEB2995C8}" srcOrd="0" destOrd="0" presId="urn:microsoft.com/office/officeart/2008/layout/RadialCluster"/>
    <dgm:cxn modelId="{FF603182-EA29-E34C-B6DC-16698C1FBE19}" type="presOf" srcId="{F62C8EA0-1699-CE4C-B48C-C726C94D26EE}" destId="{9E17AFC0-95FD-4A46-B718-DA273512D55F}" srcOrd="0" destOrd="0" presId="urn:microsoft.com/office/officeart/2008/layout/RadialCluster"/>
    <dgm:cxn modelId="{0D91E15A-AF86-B94C-99CA-FE3B3BD8DC02}" type="presOf" srcId="{F97DEF97-B3BD-574C-BBBA-6A3789CB428E}" destId="{151281E5-637E-8941-890C-A4007607E956}" srcOrd="0" destOrd="0" presId="urn:microsoft.com/office/officeart/2008/layout/RadialCluster"/>
    <dgm:cxn modelId="{3FE2D971-D2D0-7D46-AA60-42F7F88468D6}" type="presParOf" srcId="{F3B09734-C136-414E-8BAC-307788AA7AA1}" destId="{28EA3CE8-C989-1443-A265-544736BACF03}" srcOrd="0" destOrd="0" presId="urn:microsoft.com/office/officeart/2008/layout/RadialCluster"/>
    <dgm:cxn modelId="{FAB2DAB6-A52F-F948-A181-5F2150B4D9F1}" type="presParOf" srcId="{F3B09734-C136-414E-8BAC-307788AA7AA1}" destId="{6F112A17-A1C2-8442-B51D-D80177BBFA2C}" srcOrd="1" destOrd="0" presId="urn:microsoft.com/office/officeart/2008/layout/RadialCluster"/>
    <dgm:cxn modelId="{E4372040-C883-C543-8786-F756BF02CB57}" type="presParOf" srcId="{6F112A17-A1C2-8442-B51D-D80177BBFA2C}" destId="{05CFC6C1-D69E-044A-8DD3-8A9A66DE1FE3}" srcOrd="0" destOrd="0" presId="urn:microsoft.com/office/officeart/2008/layout/RadialCluster"/>
    <dgm:cxn modelId="{7AEC4578-C0DE-1041-9D98-04B5356FB589}" type="presParOf" srcId="{6F112A17-A1C2-8442-B51D-D80177BBFA2C}" destId="{611A2EFF-EE63-BE44-BD62-05BD9001ED7E}" srcOrd="1" destOrd="0" presId="urn:microsoft.com/office/officeart/2008/layout/RadialCluster"/>
    <dgm:cxn modelId="{5F4EB000-83E8-6744-8C89-AF8FC823A33A}" type="presParOf" srcId="{6F112A17-A1C2-8442-B51D-D80177BBFA2C}" destId="{0CEEF966-8681-F942-8A57-652F77AC260C}" srcOrd="2" destOrd="0" presId="urn:microsoft.com/office/officeart/2008/layout/RadialCluster"/>
    <dgm:cxn modelId="{BF2E5643-5E17-6F4B-81F0-E831DEDA76C4}" type="presParOf" srcId="{6F112A17-A1C2-8442-B51D-D80177BBFA2C}" destId="{0ABD64BB-6BC6-D042-A16A-2C053171B3FA}" srcOrd="3" destOrd="0" presId="urn:microsoft.com/office/officeart/2008/layout/RadialCluster"/>
    <dgm:cxn modelId="{DBB753CA-7F66-724B-A8C5-E60681AF0A60}" type="presParOf" srcId="{6F112A17-A1C2-8442-B51D-D80177BBFA2C}" destId="{A82CF4F1-AF9A-CD40-8312-A9509B7C98F1}" srcOrd="4" destOrd="0" presId="urn:microsoft.com/office/officeart/2008/layout/RadialCluster"/>
    <dgm:cxn modelId="{573B7E25-4980-7D43-8F82-1084A15BFA38}" type="presParOf" srcId="{6F112A17-A1C2-8442-B51D-D80177BBFA2C}" destId="{97AF1FF5-ADBC-AF4A-A245-08BAD5C87499}" srcOrd="5" destOrd="0" presId="urn:microsoft.com/office/officeart/2008/layout/RadialCluster"/>
    <dgm:cxn modelId="{4F88DFBF-D2AD-5549-B5FB-937A2CED41A7}" type="presParOf" srcId="{6F112A17-A1C2-8442-B51D-D80177BBFA2C}" destId="{71A8A828-F300-7645-8C46-E64DEB2995C8}" srcOrd="6" destOrd="0" presId="urn:microsoft.com/office/officeart/2008/layout/RadialCluster"/>
    <dgm:cxn modelId="{F2CA4513-16D9-C641-B2C1-31F3347FCB6E}" type="presParOf" srcId="{F3B09734-C136-414E-8BAC-307788AA7AA1}" destId="{14778B07-D0CB-3747-AE57-9F4AB51603E4}" srcOrd="2" destOrd="0" presId="urn:microsoft.com/office/officeart/2008/layout/RadialCluster"/>
    <dgm:cxn modelId="{DB39CFC4-6B43-024E-9D78-5E84FB869E7B}" type="presParOf" srcId="{F3B09734-C136-414E-8BAC-307788AA7AA1}" destId="{9361F5D6-ABFB-9E4C-84F8-2B0E3059942F}" srcOrd="3" destOrd="0" presId="urn:microsoft.com/office/officeart/2008/layout/RadialCluster"/>
    <dgm:cxn modelId="{6FEDD55D-F35F-9546-85FB-1DAF63347E9F}" type="presParOf" srcId="{9361F5D6-ABFB-9E4C-84F8-2B0E3059942F}" destId="{151281E5-637E-8941-890C-A4007607E956}" srcOrd="0" destOrd="0" presId="urn:microsoft.com/office/officeart/2008/layout/RadialCluster"/>
    <dgm:cxn modelId="{9737F935-1040-9148-BF28-742EFC16590F}" type="presParOf" srcId="{9361F5D6-ABFB-9E4C-84F8-2B0E3059942F}" destId="{E3236944-9BD5-084C-9933-C2595786BC2C}" srcOrd="1" destOrd="0" presId="urn:microsoft.com/office/officeart/2008/layout/RadialCluster"/>
    <dgm:cxn modelId="{26EFC18C-1114-9A4C-A9B0-82BC9FC71CF2}" type="presParOf" srcId="{9361F5D6-ABFB-9E4C-84F8-2B0E3059942F}" destId="{DD296AC3-0355-ED44-BBE6-782DEEF3A441}" srcOrd="2" destOrd="0" presId="urn:microsoft.com/office/officeart/2008/layout/RadialCluster"/>
    <dgm:cxn modelId="{D7825DAF-77F9-1541-88BC-C3BCCAEA13AA}" type="presParOf" srcId="{9361F5D6-ABFB-9E4C-84F8-2B0E3059942F}" destId="{D5FACA28-17D9-5F4C-953D-73AD63F94486}" srcOrd="3" destOrd="0" presId="urn:microsoft.com/office/officeart/2008/layout/RadialCluster"/>
    <dgm:cxn modelId="{71C080F8-A5C4-5542-9383-F5ECF88BECE2}" type="presParOf" srcId="{9361F5D6-ABFB-9E4C-84F8-2B0E3059942F}" destId="{ABA9DA25-5DC1-6645-B802-AF878DEF4433}" srcOrd="4" destOrd="0" presId="urn:microsoft.com/office/officeart/2008/layout/RadialCluster"/>
    <dgm:cxn modelId="{1820725D-A5F3-A241-9343-FC638BBD35E8}" type="presParOf" srcId="{9361F5D6-ABFB-9E4C-84F8-2B0E3059942F}" destId="{AB97D763-A9A2-C74B-B05F-CA89E57C4B72}" srcOrd="5" destOrd="0" presId="urn:microsoft.com/office/officeart/2008/layout/RadialCluster"/>
    <dgm:cxn modelId="{166CB042-B00B-1448-9C90-4C8F54CC7302}" type="presParOf" srcId="{9361F5D6-ABFB-9E4C-84F8-2B0E3059942F}" destId="{8F099C3E-2688-B74E-8C71-E41A290D0A8F}" srcOrd="6" destOrd="0" presId="urn:microsoft.com/office/officeart/2008/layout/RadialCluster"/>
    <dgm:cxn modelId="{62E91A00-682F-A740-A965-581ED1208EA7}" type="presParOf" srcId="{9361F5D6-ABFB-9E4C-84F8-2B0E3059942F}" destId="{8100FD2C-F160-D146-AF68-B2ED3293894B}" srcOrd="7" destOrd="0" presId="urn:microsoft.com/office/officeart/2008/layout/RadialCluster"/>
    <dgm:cxn modelId="{0DAAF40A-2343-D447-ACAD-3E6C4554B602}" type="presParOf" srcId="{9361F5D6-ABFB-9E4C-84F8-2B0E3059942F}" destId="{F866057F-7F65-214A-B829-D4B0A69ED5C2}" srcOrd="8" destOrd="0" presId="urn:microsoft.com/office/officeart/2008/layout/RadialCluster"/>
    <dgm:cxn modelId="{EA52C9E5-2575-484C-8C28-2D8A3CAC1CFB}" type="presParOf" srcId="{F3B09734-C136-414E-8BAC-307788AA7AA1}" destId="{606E1D52-3328-D545-924F-3F07EB9D351B}" srcOrd="4" destOrd="0" presId="urn:microsoft.com/office/officeart/2008/layout/RadialCluster"/>
    <dgm:cxn modelId="{62B9FF16-A93E-4244-AD7E-19AEB4F73AFD}" type="presParOf" srcId="{F3B09734-C136-414E-8BAC-307788AA7AA1}" destId="{76396737-858D-FD41-9EDB-9D17BAB3A9EA}" srcOrd="5" destOrd="0" presId="urn:microsoft.com/office/officeart/2008/layout/RadialCluster"/>
    <dgm:cxn modelId="{BC94D4BD-7C20-8A4D-9E78-21F146FAA4E5}" type="presParOf" srcId="{76396737-858D-FD41-9EDB-9D17BAB3A9EA}" destId="{EBC0F329-216A-0246-9FC0-24BFBA0DCABF}" srcOrd="0" destOrd="0" presId="urn:microsoft.com/office/officeart/2008/layout/RadialCluster"/>
    <dgm:cxn modelId="{FEDDA498-849F-AB4A-8EAC-003CD87ACFEB}" type="presParOf" srcId="{76396737-858D-FD41-9EDB-9D17BAB3A9EA}" destId="{93299E5F-BC58-CE41-AFE8-226A1B4C4F5C}" srcOrd="1" destOrd="0" presId="urn:microsoft.com/office/officeart/2008/layout/RadialCluster"/>
    <dgm:cxn modelId="{351E474D-91BD-6649-944F-FD8A862EB406}" type="presParOf" srcId="{76396737-858D-FD41-9EDB-9D17BAB3A9EA}" destId="{9E17AFC0-95FD-4A46-B718-DA273512D55F}" srcOrd="2" destOrd="0" presId="urn:microsoft.com/office/officeart/2008/layout/RadialCluster"/>
    <dgm:cxn modelId="{C522FB73-8DAF-8D4C-8498-DE989ACBADDF}" type="presParOf" srcId="{76396737-858D-FD41-9EDB-9D17BAB3A9EA}" destId="{0BFCB90A-A7B7-3248-BBC0-2C5AD3DC2C59}" srcOrd="3" destOrd="0" presId="urn:microsoft.com/office/officeart/2008/layout/RadialCluster"/>
    <dgm:cxn modelId="{0DECEEE0-F670-9042-9AFE-F1ED516EF372}" type="presParOf" srcId="{76396737-858D-FD41-9EDB-9D17BAB3A9EA}" destId="{8E2614C6-9E9E-264A-B99B-0C20A685F3AE}" srcOrd="4" destOrd="0" presId="urn:microsoft.com/office/officeart/2008/layout/RadialCluster"/>
    <dgm:cxn modelId="{5F3C882B-C8FE-0148-881A-6BC96FC71E9C}" type="presParOf" srcId="{76396737-858D-FD41-9EDB-9D17BAB3A9EA}" destId="{19EF2A83-BFAA-5B45-90B3-E1346133D9F9}" srcOrd="5" destOrd="0" presId="urn:microsoft.com/office/officeart/2008/layout/RadialCluster"/>
    <dgm:cxn modelId="{DB5EAA79-3F74-694B-B90B-2EEFA75002CC}" type="presParOf" srcId="{76396737-858D-FD41-9EDB-9D17BAB3A9EA}" destId="{AB9935E0-4266-CA4C-8746-FFF43496E08C}" srcOrd="6" destOrd="0" presId="urn:microsoft.com/office/officeart/2008/layout/RadialCluster"/>
    <dgm:cxn modelId="{C8E7D641-FD0A-2043-99D9-A2D2E8848D4D}" type="presParOf" srcId="{F3B09734-C136-414E-8BAC-307788AA7AA1}" destId="{FAEB1D8C-C2BA-1845-97EF-9E7896640F6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1D8C-C2BA-1845-97EF-9E7896640F67}">
      <dsp:nvSpPr>
        <dsp:cNvPr id="0" name=""/>
        <dsp:cNvSpPr/>
      </dsp:nvSpPr>
      <dsp:spPr>
        <a:xfrm rot="8425063">
          <a:off x="4157890" y="2927645"/>
          <a:ext cx="311299" cy="0"/>
        </a:xfrm>
        <a:custGeom>
          <a:avLst/>
          <a:gdLst/>
          <a:ahLst/>
          <a:cxnLst/>
          <a:rect l="0" t="0" r="0" b="0"/>
          <a:pathLst>
            <a:path>
              <a:moveTo>
                <a:pt x="0" y="0"/>
              </a:moveTo>
              <a:lnTo>
                <a:pt x="311299"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06E1D52-3328-D545-924F-3F07EB9D351B}">
      <dsp:nvSpPr>
        <dsp:cNvPr id="0" name=""/>
        <dsp:cNvSpPr/>
      </dsp:nvSpPr>
      <dsp:spPr>
        <a:xfrm rot="2464557">
          <a:off x="5349053" y="2931147"/>
          <a:ext cx="247942" cy="0"/>
        </a:xfrm>
        <a:custGeom>
          <a:avLst/>
          <a:gdLst/>
          <a:ahLst/>
          <a:cxnLst/>
          <a:rect l="0" t="0" r="0" b="0"/>
          <a:pathLst>
            <a:path>
              <a:moveTo>
                <a:pt x="0" y="0"/>
              </a:moveTo>
              <a:lnTo>
                <a:pt x="247942"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4778B07-D0CB-3747-AE57-9F4AB51603E4}">
      <dsp:nvSpPr>
        <dsp:cNvPr id="0" name=""/>
        <dsp:cNvSpPr/>
      </dsp:nvSpPr>
      <dsp:spPr>
        <a:xfrm rot="16200000">
          <a:off x="4735272" y="1793088"/>
          <a:ext cx="342526" cy="0"/>
        </a:xfrm>
        <a:custGeom>
          <a:avLst/>
          <a:gdLst/>
          <a:ahLst/>
          <a:cxnLst/>
          <a:rect l="0" t="0" r="0" b="0"/>
          <a:pathLst>
            <a:path>
              <a:moveTo>
                <a:pt x="0" y="0"/>
              </a:moveTo>
              <a:lnTo>
                <a:pt x="342526"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8EA3CE8-C989-1443-A265-544736BACF03}">
      <dsp:nvSpPr>
        <dsp:cNvPr id="0" name=""/>
        <dsp:cNvSpPr/>
      </dsp:nvSpPr>
      <dsp:spPr>
        <a:xfrm>
          <a:off x="4433501" y="1964351"/>
          <a:ext cx="946069" cy="946069"/>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IOT</a:t>
          </a:r>
        </a:p>
      </dsp:txBody>
      <dsp:txXfrm>
        <a:off x="4479684" y="2010534"/>
        <a:ext cx="853703" cy="853703"/>
      </dsp:txXfrm>
    </dsp:sp>
    <dsp:sp modelId="{05CFC6C1-D69E-044A-8DD3-8A9A66DE1FE3}">
      <dsp:nvSpPr>
        <dsp:cNvPr id="0" name=""/>
        <dsp:cNvSpPr/>
      </dsp:nvSpPr>
      <dsp:spPr>
        <a:xfrm>
          <a:off x="4589602"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a:t>
          </a:r>
        </a:p>
      </dsp:txBody>
      <dsp:txXfrm>
        <a:off x="4620545" y="1018901"/>
        <a:ext cx="571980" cy="571980"/>
      </dsp:txXfrm>
    </dsp:sp>
    <dsp:sp modelId="{611A2EFF-EE63-BE44-BD62-05BD9001ED7E}">
      <dsp:nvSpPr>
        <dsp:cNvPr id="0" name=""/>
        <dsp:cNvSpPr/>
      </dsp:nvSpPr>
      <dsp:spPr>
        <a:xfrm rot="10800000">
          <a:off x="4235780"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EEF966-8681-F942-8A57-652F77AC260C}">
      <dsp:nvSpPr>
        <dsp:cNvPr id="0" name=""/>
        <dsp:cNvSpPr/>
      </dsp:nvSpPr>
      <dsp:spPr>
        <a:xfrm>
          <a:off x="3601914"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a:t>
          </a:r>
        </a:p>
      </dsp:txBody>
      <dsp:txXfrm>
        <a:off x="3632857" y="1018901"/>
        <a:ext cx="571980" cy="571980"/>
      </dsp:txXfrm>
    </dsp:sp>
    <dsp:sp modelId="{0ABD64BB-6BC6-D042-A16A-2C053171B3FA}">
      <dsp:nvSpPr>
        <dsp:cNvPr id="0" name=""/>
        <dsp:cNvSpPr/>
      </dsp:nvSpPr>
      <dsp:spPr>
        <a:xfrm rot="16200000">
          <a:off x="4729624" y="811047"/>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82CF4F1-AF9A-CD40-8312-A9509B7C98F1}">
      <dsp:nvSpPr>
        <dsp:cNvPr id="0" name=""/>
        <dsp:cNvSpPr/>
      </dsp:nvSpPr>
      <dsp:spPr>
        <a:xfrm>
          <a:off x="4589602" y="27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 &amp; Systems</a:t>
          </a:r>
        </a:p>
      </dsp:txBody>
      <dsp:txXfrm>
        <a:off x="4620545" y="31213"/>
        <a:ext cx="571980" cy="571980"/>
      </dsp:txXfrm>
    </dsp:sp>
    <dsp:sp modelId="{97AF1FF5-ADBC-AF4A-A245-08BAD5C87499}">
      <dsp:nvSpPr>
        <dsp:cNvPr id="0" name=""/>
        <dsp:cNvSpPr/>
      </dsp:nvSpPr>
      <dsp:spPr>
        <a:xfrm>
          <a:off x="5223469"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1A8A828-F300-7645-8C46-E64DEB2995C8}">
      <dsp:nvSpPr>
        <dsp:cNvPr id="0" name=""/>
        <dsp:cNvSpPr/>
      </dsp:nvSpPr>
      <dsp:spPr>
        <a:xfrm>
          <a:off x="5577291"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 of Systems</a:t>
          </a:r>
        </a:p>
      </dsp:txBody>
      <dsp:txXfrm>
        <a:off x="5608234" y="1018901"/>
        <a:ext cx="571980" cy="571980"/>
      </dsp:txXfrm>
    </dsp:sp>
    <dsp:sp modelId="{151281E5-637E-8941-890C-A4007607E956}">
      <dsp:nvSpPr>
        <dsp:cNvPr id="0" name=""/>
        <dsp:cNvSpPr/>
      </dsp:nvSpPr>
      <dsp:spPr>
        <a:xfrm>
          <a:off x="5566479"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Locality</a:t>
          </a:r>
        </a:p>
      </dsp:txBody>
      <dsp:txXfrm>
        <a:off x="5597422" y="3002858"/>
        <a:ext cx="571980" cy="571980"/>
      </dsp:txXfrm>
    </dsp:sp>
    <dsp:sp modelId="{E3236944-9BD5-084C-9933-C2595786BC2C}">
      <dsp:nvSpPr>
        <dsp:cNvPr id="0" name=""/>
        <dsp:cNvSpPr/>
      </dsp:nvSpPr>
      <dsp:spPr>
        <a:xfrm rot="18000000">
          <a:off x="6009877" y="2874025"/>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D296AC3-0355-ED44-BBE6-782DEEF3A441}">
      <dsp:nvSpPr>
        <dsp:cNvPr id="0" name=""/>
        <dsp:cNvSpPr/>
      </dsp:nvSpPr>
      <dsp:spPr>
        <a:xfrm>
          <a:off x="6045475" y="2142269"/>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a:t>
          </a:r>
        </a:p>
      </dsp:txBody>
      <dsp:txXfrm>
        <a:off x="6076418" y="2173212"/>
        <a:ext cx="571980" cy="571980"/>
      </dsp:txXfrm>
    </dsp:sp>
    <dsp:sp modelId="{D5FACA28-17D9-5F4C-953D-73AD63F94486}">
      <dsp:nvSpPr>
        <dsp:cNvPr id="0" name=""/>
        <dsp:cNvSpPr/>
      </dsp:nvSpPr>
      <dsp:spPr>
        <a:xfrm>
          <a:off x="6200346" y="3288848"/>
          <a:ext cx="324125" cy="0"/>
        </a:xfrm>
        <a:custGeom>
          <a:avLst/>
          <a:gdLst/>
          <a:ahLst/>
          <a:cxnLst/>
          <a:rect l="0" t="0" r="0" b="0"/>
          <a:pathLst>
            <a:path>
              <a:moveTo>
                <a:pt x="0" y="0"/>
              </a:moveTo>
              <a:lnTo>
                <a:pt x="324125"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A9DA25-5DC1-6645-B802-AF878DEF4433}">
      <dsp:nvSpPr>
        <dsp:cNvPr id="0" name=""/>
        <dsp:cNvSpPr/>
      </dsp:nvSpPr>
      <dsp:spPr>
        <a:xfrm>
          <a:off x="6524471" y="2971915"/>
          <a:ext cx="633866" cy="633866"/>
        </a:xfrm>
        <a:prstGeom prst="roundRect">
          <a:avLst/>
        </a:prstGeom>
        <a:solidFill>
          <a:schemeClr val="accent1"/>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Edge</a:t>
          </a:r>
        </a:p>
      </dsp:txBody>
      <dsp:txXfrm>
        <a:off x="6555414" y="3002858"/>
        <a:ext cx="571980" cy="571980"/>
      </dsp:txXfrm>
    </dsp:sp>
    <dsp:sp modelId="{AB97D763-A9A2-C74B-B05F-CA89E57C4B72}">
      <dsp:nvSpPr>
        <dsp:cNvPr id="0" name=""/>
        <dsp:cNvSpPr/>
      </dsp:nvSpPr>
      <dsp:spPr>
        <a:xfrm rot="3600000">
          <a:off x="6009877"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F099C3E-2688-B74E-8C71-E41A290D0A8F}">
      <dsp:nvSpPr>
        <dsp:cNvPr id="0" name=""/>
        <dsp:cNvSpPr/>
      </dsp:nvSpPr>
      <dsp:spPr>
        <a:xfrm>
          <a:off x="6045475"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Cloud</a:t>
          </a:r>
        </a:p>
      </dsp:txBody>
      <dsp:txXfrm>
        <a:off x="6076418" y="3832503"/>
        <a:ext cx="571980" cy="571980"/>
      </dsp:txXfrm>
    </dsp:sp>
    <dsp:sp modelId="{8100FD2C-F160-D146-AF68-B2ED3293894B}">
      <dsp:nvSpPr>
        <dsp:cNvPr id="0" name=""/>
        <dsp:cNvSpPr/>
      </dsp:nvSpPr>
      <dsp:spPr>
        <a:xfrm rot="7200000">
          <a:off x="5530881"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866057F-7F65-214A-B829-D4B0A69ED5C2}">
      <dsp:nvSpPr>
        <dsp:cNvPr id="0" name=""/>
        <dsp:cNvSpPr/>
      </dsp:nvSpPr>
      <dsp:spPr>
        <a:xfrm>
          <a:off x="5087483"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Enterprise</a:t>
          </a:r>
        </a:p>
      </dsp:txBody>
      <dsp:txXfrm>
        <a:off x="5118426" y="3832503"/>
        <a:ext cx="571980" cy="571980"/>
      </dsp:txXfrm>
    </dsp:sp>
    <dsp:sp modelId="{EBC0F329-216A-0246-9FC0-24BFBA0DCABF}">
      <dsp:nvSpPr>
        <dsp:cNvPr id="0" name=""/>
        <dsp:cNvSpPr/>
      </dsp:nvSpPr>
      <dsp:spPr>
        <a:xfrm>
          <a:off x="3559713"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Analytics</a:t>
          </a:r>
        </a:p>
      </dsp:txBody>
      <dsp:txXfrm>
        <a:off x="3590656" y="3002858"/>
        <a:ext cx="571980" cy="571980"/>
      </dsp:txXfrm>
    </dsp:sp>
    <dsp:sp modelId="{93299E5F-BC58-CE41-AFE8-226A1B4C4F5C}">
      <dsp:nvSpPr>
        <dsp:cNvPr id="0" name=""/>
        <dsp:cNvSpPr/>
      </dsp:nvSpPr>
      <dsp:spPr>
        <a:xfrm rot="3600000">
          <a:off x="3983038" y="3738437"/>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17AFC0-95FD-4A46-B718-DA273512D55F}">
      <dsp:nvSpPr>
        <dsp:cNvPr id="0" name=""/>
        <dsp:cNvSpPr/>
      </dsp:nvSpPr>
      <dsp:spPr>
        <a:xfrm>
          <a:off x="4071786" y="3871094"/>
          <a:ext cx="648001"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Conditioned</a:t>
          </a:r>
        </a:p>
      </dsp:txBody>
      <dsp:txXfrm>
        <a:off x="4102729" y="3902037"/>
        <a:ext cx="586115" cy="571980"/>
      </dsp:txXfrm>
    </dsp:sp>
    <dsp:sp modelId="{0BFCB90A-A7B7-3248-BBC0-2C5AD3DC2C59}">
      <dsp:nvSpPr>
        <dsp:cNvPr id="0" name=""/>
        <dsp:cNvSpPr/>
      </dsp:nvSpPr>
      <dsp:spPr>
        <a:xfrm rot="8909928">
          <a:off x="3284735" y="3560629"/>
          <a:ext cx="296850" cy="0"/>
        </a:xfrm>
        <a:custGeom>
          <a:avLst/>
          <a:gdLst/>
          <a:ahLst/>
          <a:cxnLst/>
          <a:rect l="0" t="0" r="0" b="0"/>
          <a:pathLst>
            <a:path>
              <a:moveTo>
                <a:pt x="0" y="0"/>
              </a:moveTo>
              <a:lnTo>
                <a:pt x="296850"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E2614C6-9E9E-264A-B99B-0C20A685F3AE}">
      <dsp:nvSpPr>
        <dsp:cNvPr id="0" name=""/>
        <dsp:cNvSpPr/>
      </dsp:nvSpPr>
      <dsp:spPr>
        <a:xfrm>
          <a:off x="2672743" y="3515476"/>
          <a:ext cx="633866" cy="63386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Cognizant</a:t>
          </a:r>
        </a:p>
      </dsp:txBody>
      <dsp:txXfrm>
        <a:off x="2703686" y="3546419"/>
        <a:ext cx="571980" cy="571980"/>
      </dsp:txXfrm>
    </dsp:sp>
    <dsp:sp modelId="{19EF2A83-BFAA-5B45-90B3-E1346133D9F9}">
      <dsp:nvSpPr>
        <dsp:cNvPr id="0" name=""/>
        <dsp:cNvSpPr/>
      </dsp:nvSpPr>
      <dsp:spPr>
        <a:xfrm rot="14400000">
          <a:off x="3463897" y="2839258"/>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9935E0-4266-CA4C-8746-FFF43496E08C}">
      <dsp:nvSpPr>
        <dsp:cNvPr id="0" name=""/>
        <dsp:cNvSpPr/>
      </dsp:nvSpPr>
      <dsp:spPr>
        <a:xfrm>
          <a:off x="3036191" y="2072735"/>
          <a:ext cx="64262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8000" tIns="21600" rIns="18000" bIns="21600" numCol="1" spcCol="1270" anchor="ctr" anchorCtr="0">
          <a:noAutofit/>
        </a:bodyPr>
        <a:lstStyle/>
        <a:p>
          <a:pPr lvl="0" algn="ctr" defTabSz="377825">
            <a:lnSpc>
              <a:spcPct val="90000"/>
            </a:lnSpc>
            <a:spcBef>
              <a:spcPct val="0"/>
            </a:spcBef>
            <a:spcAft>
              <a:spcPct val="35000"/>
            </a:spcAft>
          </a:pPr>
          <a:r>
            <a:rPr lang="en-US" sz="850" kern="1200" dirty="0"/>
            <a:t>Deep</a:t>
          </a:r>
        </a:p>
      </dsp:txBody>
      <dsp:txXfrm>
        <a:off x="3067134" y="2103678"/>
        <a:ext cx="580740" cy="57198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28176" y="320987"/>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9" name="Picture 8"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28" y="320987"/>
            <a:ext cx="870455" cy="323737"/>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6288" y="179766"/>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3" name="Picture 2"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545" y="243967"/>
            <a:ext cx="870455" cy="323737"/>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475465" rtl="0" eaLnBrk="1" latinLnBrk="0" hangingPunct="1">
      <a:defRPr sz="1200" kern="1200">
        <a:solidFill>
          <a:schemeClr val="tx1"/>
        </a:solidFill>
        <a:latin typeface="+mn-lt"/>
        <a:ea typeface="+mn-ea"/>
        <a:cs typeface="+mn-cs"/>
      </a:defRPr>
    </a:lvl1pPr>
    <a:lvl2pPr marL="475465" algn="l" defTabSz="475465" rtl="0" eaLnBrk="1" latinLnBrk="0" hangingPunct="1">
      <a:defRPr sz="1200" kern="1200">
        <a:solidFill>
          <a:schemeClr val="tx1"/>
        </a:solidFill>
        <a:latin typeface="+mn-lt"/>
        <a:ea typeface="+mn-ea"/>
        <a:cs typeface="+mn-cs"/>
      </a:defRPr>
    </a:lvl2pPr>
    <a:lvl3pPr marL="950932" algn="l" defTabSz="475465" rtl="0" eaLnBrk="1" latinLnBrk="0" hangingPunct="1">
      <a:defRPr sz="1200" kern="1200">
        <a:solidFill>
          <a:schemeClr val="tx1"/>
        </a:solidFill>
        <a:latin typeface="+mn-lt"/>
        <a:ea typeface="+mn-ea"/>
        <a:cs typeface="+mn-cs"/>
      </a:defRPr>
    </a:lvl3pPr>
    <a:lvl4pPr marL="1426397" algn="l" defTabSz="475465" rtl="0" eaLnBrk="1" latinLnBrk="0" hangingPunct="1">
      <a:defRPr sz="1200" kern="1200">
        <a:solidFill>
          <a:schemeClr val="tx1"/>
        </a:solidFill>
        <a:latin typeface="+mn-lt"/>
        <a:ea typeface="+mn-ea"/>
        <a:cs typeface="+mn-cs"/>
      </a:defRPr>
    </a:lvl4pPr>
    <a:lvl5pPr marL="1901863" algn="l" defTabSz="475465" rtl="0" eaLnBrk="1" latinLnBrk="0" hangingPunct="1">
      <a:defRPr sz="1200" kern="1200">
        <a:solidFill>
          <a:schemeClr val="tx1"/>
        </a:solidFill>
        <a:latin typeface="+mn-lt"/>
        <a:ea typeface="+mn-ea"/>
        <a:cs typeface="+mn-cs"/>
      </a:defRPr>
    </a:lvl5pPr>
    <a:lvl6pPr marL="2377329" algn="l" defTabSz="475465" rtl="0" eaLnBrk="1" latinLnBrk="0" hangingPunct="1">
      <a:defRPr sz="1200" kern="1200">
        <a:solidFill>
          <a:schemeClr val="tx1"/>
        </a:solidFill>
        <a:latin typeface="+mn-lt"/>
        <a:ea typeface="+mn-ea"/>
        <a:cs typeface="+mn-cs"/>
      </a:defRPr>
    </a:lvl6pPr>
    <a:lvl7pPr marL="2852794" algn="l" defTabSz="475465" rtl="0" eaLnBrk="1" latinLnBrk="0" hangingPunct="1">
      <a:defRPr sz="1200" kern="1200">
        <a:solidFill>
          <a:schemeClr val="tx1"/>
        </a:solidFill>
        <a:latin typeface="+mn-lt"/>
        <a:ea typeface="+mn-ea"/>
        <a:cs typeface="+mn-cs"/>
      </a:defRPr>
    </a:lvl7pPr>
    <a:lvl8pPr marL="3328260" algn="l" defTabSz="475465" rtl="0" eaLnBrk="1" latinLnBrk="0" hangingPunct="1">
      <a:defRPr sz="1200" kern="1200">
        <a:solidFill>
          <a:schemeClr val="tx1"/>
        </a:solidFill>
        <a:latin typeface="+mn-lt"/>
        <a:ea typeface="+mn-ea"/>
        <a:cs typeface="+mn-cs"/>
      </a:defRPr>
    </a:lvl8pPr>
    <a:lvl9pPr marL="3803726" algn="l" defTabSz="4754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enterprise systems pressure may be high, but there</a:t>
            </a:r>
            <a:r>
              <a:rPr lang="en-US" baseline="0" dirty="0" smtClean="0"/>
              <a:t> is a surprisingly low amount of scrutiny to what data and workloads make it into the data warehouse…and stay there.  Consistently, large corporations, when their data warehouses are analyzed, assessed or audited, find that most of their data has not been queried analytically in the last year.  They find a huge amount of data transformation work has been ‘pushed down’ to run on the data warehouse, even though the premise of data warehouse was to support analytics, not data management.  As a result, these companies end up having to expand data warehouses relentlessly year after year when they run out of CPU for the transformations and data space.</a:t>
            </a:r>
            <a:endParaRPr lang="en-US" dirty="0"/>
          </a:p>
        </p:txBody>
      </p:sp>
      <p:sp>
        <p:nvSpPr>
          <p:cNvPr id="4" name="Slide Number Placeholder 3"/>
          <p:cNvSpPr>
            <a:spLocks noGrp="1"/>
          </p:cNvSpPr>
          <p:nvPr>
            <p:ph type="sldNum" sz="quarter" idx="10"/>
          </p:nvPr>
        </p:nvSpPr>
        <p:spPr/>
        <p:txBody>
          <a:bodyPr/>
          <a:lstStyle/>
          <a:p>
            <a:pPr>
              <a:defRPr/>
            </a:pPr>
            <a:fld id="{5AE67D49-239C-4169-8C80-272BC4A5A46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85009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15</a:t>
            </a:fld>
            <a:endParaRPr lang="en-US" smtClean="0"/>
          </a:p>
        </p:txBody>
      </p:sp>
    </p:spTree>
    <p:extLst>
      <p:ext uri="{BB962C8B-B14F-4D97-AF65-F5344CB8AC3E}">
        <p14:creationId xmlns:p14="http://schemas.microsoft.com/office/powerpoint/2010/main" val="4047245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200" dirty="0">
                <a:sym typeface="Arial"/>
              </a:rPr>
              <a:t>MapR Edge is ideal for dealing</a:t>
            </a:r>
            <a:r>
              <a:rPr lang="en-US" sz="12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200" dirty="0"/>
          </a:p>
          <a:p>
            <a:pPr rtl="0"/>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9315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rtl="0"/>
            <a:r>
              <a:rPr lang="en-US" sz="1200" b="0" i="0" u="none" strike="noStrike" cap="none" dirty="0">
                <a:solidFill>
                  <a:schemeClr val="dk1"/>
                </a:solidFill>
                <a:latin typeface="Calibri"/>
                <a:ea typeface="Calibri"/>
                <a:cs typeface="Calibri"/>
                <a:sym typeface="Calibri"/>
              </a:rPr>
              <a:t>MapR Edge gives</a:t>
            </a:r>
            <a:r>
              <a:rPr lang="en-US" sz="1200" b="0" i="0" u="none" strike="noStrike" cap="none" baseline="0" dirty="0">
                <a:solidFill>
                  <a:schemeClr val="dk1"/>
                </a:solidFill>
                <a:latin typeface="Calibri"/>
                <a:ea typeface="Calibri"/>
                <a:cs typeface="Calibri"/>
                <a:sym typeface="Calibri"/>
              </a:rPr>
              <a:t> you the full power of the MapR Platform. It provides full access to the various storage engines and data formats supported by MapR.</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lets you run Spark, Drill, Hive, and any other supported compute engine.</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has the full data management capabilities in MapR including features such as volumes, quotas, and compression.</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Business continuity is supported with replication, mirroring, and snapshots.</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And data distribution, especially to the central analytics cluster, is managed by the bandwidth-aware replication system.</a:t>
            </a:r>
          </a:p>
          <a:p>
            <a:pPr rtl="0"/>
            <a:endParaRPr lang="en-US" sz="1200" b="0" i="0" u="none" strike="noStrike" cap="none" baseline="0"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18024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key features and benefits include the following:</a:t>
            </a:r>
          </a:p>
          <a:p>
            <a:endParaRPr lang="en-US" dirty="0"/>
          </a:p>
          <a:p>
            <a:r>
              <a:rPr lang="en-US" dirty="0"/>
              <a:t>With distributed data aggregation, you can:</a:t>
            </a:r>
          </a:p>
          <a:p>
            <a:pPr marL="285750" indent="-285750">
              <a:buFont typeface="Arial" panose="020B0604020202020204" pitchFamily="34" charset="0"/>
              <a:buChar char="•"/>
            </a:pPr>
            <a:r>
              <a:rPr lang="en-US" dirty="0"/>
              <a:t>Reduce bandwidth requirements to the core cluster by sampling/summarizing/transforming edge data.</a:t>
            </a:r>
          </a:p>
          <a:p>
            <a:pPr marL="285750" indent="-285750">
              <a:buFont typeface="Arial" panose="020B0604020202020204" pitchFamily="34" charset="0"/>
              <a:buChar char="•"/>
            </a:pPr>
            <a:r>
              <a:rPr lang="en-US" dirty="0"/>
              <a:t>Maintain privacy by anonymizing edge data prior to delivery to the core cluster.</a:t>
            </a:r>
          </a:p>
          <a:p>
            <a:pPr marL="285750" indent="-285750">
              <a:buFont typeface="Arial" panose="020B0604020202020204" pitchFamily="34" charset="0"/>
              <a:buChar char="•"/>
            </a:pPr>
            <a:r>
              <a:rPr lang="en-US" dirty="0"/>
              <a:t>Comply with data location regulations by storing personally identifiable information (PII) locally.</a:t>
            </a:r>
          </a:p>
          <a:p>
            <a:pPr marL="285750" indent="-285750">
              <a:buFont typeface="Arial" panose="020B0604020202020204" pitchFamily="34" charset="0"/>
              <a:buChar char="•"/>
            </a:pPr>
            <a:r>
              <a:rPr lang="en-US" dirty="0"/>
              <a:t>Reliably consolidate data from edge sites to the core cluster.</a:t>
            </a:r>
          </a:p>
          <a:p>
            <a:pPr marL="285750" indent="-285750">
              <a:buFont typeface="Arial" panose="020B0604020202020204" pitchFamily="34" charset="0"/>
              <a:buChar char="•"/>
            </a:pPr>
            <a:r>
              <a:rPr lang="en-US" dirty="0"/>
              <a:t>Minimize space requirements with the small hardware footprint.</a:t>
            </a:r>
          </a:p>
          <a:p>
            <a:endParaRPr lang="en-US" dirty="0"/>
          </a:p>
          <a:p>
            <a:r>
              <a:rPr lang="en-US" dirty="0"/>
              <a:t>Bandwidth-awareness lets</a:t>
            </a:r>
            <a:r>
              <a:rPr lang="en-US" baseline="0" dirty="0"/>
              <a:t> you t</a:t>
            </a:r>
            <a:r>
              <a:rPr lang="en-US" dirty="0"/>
              <a:t>ransport data reliably to the core cluster even in slow or occasionally-connected environments.</a:t>
            </a:r>
          </a:p>
          <a:p>
            <a:endParaRPr lang="en-US" dirty="0"/>
          </a:p>
          <a:p>
            <a:r>
              <a:rPr lang="en-US" dirty="0"/>
              <a:t>The global data plane</a:t>
            </a:r>
            <a:r>
              <a:rPr lang="en-US" baseline="0" dirty="0"/>
              <a:t> lets you s</a:t>
            </a:r>
            <a:r>
              <a:rPr lang="en-US" dirty="0"/>
              <a:t>implify development and deployment with a global view of all distributed clusters in a single namespace.</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121</a:t>
            </a:fld>
            <a:endParaRPr lang="en-US" dirty="0"/>
          </a:p>
        </p:txBody>
      </p:sp>
    </p:spTree>
    <p:extLst>
      <p:ext uri="{BB962C8B-B14F-4D97-AF65-F5344CB8AC3E}">
        <p14:creationId xmlns:p14="http://schemas.microsoft.com/office/powerpoint/2010/main" val="16943822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a:t>
            </a:r>
            <a:r>
              <a:rPr lang="en-US" dirty="0"/>
              <a:t>onverged analytics,</a:t>
            </a:r>
            <a:r>
              <a:rPr lang="en-US" baseline="0" dirty="0"/>
              <a:t> you can g</a:t>
            </a:r>
            <a:r>
              <a:rPr lang="en-US" dirty="0"/>
              <a:t>ain faster time-to-insight with high speed processing power and analytics capabilities at the edge.</a:t>
            </a:r>
          </a:p>
          <a:p>
            <a:endParaRPr lang="en-US" dirty="0"/>
          </a:p>
          <a:p>
            <a:r>
              <a:rPr lang="en-US" dirty="0"/>
              <a:t>Unified security lets</a:t>
            </a:r>
            <a:r>
              <a:rPr lang="en-US" baseline="0" dirty="0"/>
              <a:t> you:</a:t>
            </a:r>
            <a:endParaRPr lang="en-US" dirty="0"/>
          </a:p>
          <a:p>
            <a:pPr marL="285750" indent="-285750">
              <a:buFont typeface="Arial" panose="020B0604020202020204" pitchFamily="34" charset="0"/>
              <a:buChar char="•"/>
            </a:pPr>
            <a:r>
              <a:rPr lang="en-US" dirty="0"/>
              <a:t>Protect data with strong security controls on data stored at the edge (via authentication/authorization/access controls) as well as on data in motion (i.e., over-the-wire encryption).</a:t>
            </a:r>
          </a:p>
          <a:p>
            <a:pPr marL="285750" indent="-285750">
              <a:buFont typeface="Arial" panose="020B0604020202020204" pitchFamily="34" charset="0"/>
              <a:buChar char="•"/>
            </a:pPr>
            <a:r>
              <a:rPr lang="en-US" dirty="0"/>
              <a:t>Reduce complexity with a consistent security framework from edge to core.</a:t>
            </a:r>
          </a:p>
          <a:p>
            <a:endParaRPr lang="en-US" dirty="0"/>
          </a:p>
          <a:p>
            <a:r>
              <a:rPr lang="en-US" dirty="0"/>
              <a:t>MapR</a:t>
            </a:r>
            <a:r>
              <a:rPr lang="en-US" baseline="0" dirty="0"/>
              <a:t> Edge is s</a:t>
            </a:r>
            <a:r>
              <a:rPr lang="en-US" dirty="0"/>
              <a:t>tandards-based</a:t>
            </a:r>
            <a:r>
              <a:rPr lang="en-US" baseline="0" dirty="0"/>
              <a:t> which s</a:t>
            </a:r>
            <a:r>
              <a:rPr lang="en-US" dirty="0"/>
              <a:t>implifies code development with POSIX and the HDFS API for file access, ANSI SQL for querying, the Kafka API for event streams, and the HBase and OJAI APIs</a:t>
            </a:r>
            <a:r>
              <a:rPr lang="en-US" baseline="0" dirty="0"/>
              <a:t> </a:t>
            </a:r>
            <a:r>
              <a:rPr lang="en-US" dirty="0"/>
              <a:t>for NoSQL database.</a:t>
            </a:r>
          </a:p>
          <a:p>
            <a:endParaRPr lang="en-US" dirty="0"/>
          </a:p>
          <a:p>
            <a:r>
              <a:rPr lang="en-US" dirty="0"/>
              <a:t>And it provides enterprise-grade reliability</a:t>
            </a:r>
            <a:r>
              <a:rPr lang="en-US" baseline="0" dirty="0"/>
              <a:t> to r</a:t>
            </a:r>
            <a:r>
              <a:rPr lang="en-US" dirty="0"/>
              <a:t>educe costly downtime by tolerating multiple hardware failures in remote, isolated deployments.</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122</a:t>
            </a:fld>
            <a:endParaRPr lang="en-US" dirty="0"/>
          </a:p>
        </p:txBody>
      </p:sp>
    </p:spTree>
    <p:extLst>
      <p:ext uri="{BB962C8B-B14F-4D97-AF65-F5344CB8AC3E}">
        <p14:creationId xmlns:p14="http://schemas.microsoft.com/office/powerpoint/2010/main" val="15548857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3AFC8-3DEB-4034-8890-BA2BC89083FF}" type="slidenum">
              <a:rPr lang="en-US" smtClean="0"/>
              <a:t>124</a:t>
            </a:fld>
            <a:endParaRPr lang="en-US" dirty="0"/>
          </a:p>
        </p:txBody>
      </p:sp>
    </p:spTree>
    <p:extLst>
      <p:ext uri="{BB962C8B-B14F-4D97-AF65-F5344CB8AC3E}">
        <p14:creationId xmlns:p14="http://schemas.microsoft.com/office/powerpoint/2010/main" val="20235513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127</a:t>
            </a:fld>
            <a:endParaRPr lang="en-US"/>
          </a:p>
        </p:txBody>
      </p:sp>
    </p:spTree>
    <p:extLst>
      <p:ext uri="{BB962C8B-B14F-4D97-AF65-F5344CB8AC3E}">
        <p14:creationId xmlns:p14="http://schemas.microsoft.com/office/powerpoint/2010/main" val="533365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132</a:t>
            </a:fld>
            <a:endParaRPr lang="en-US" dirty="0"/>
          </a:p>
        </p:txBody>
      </p:sp>
    </p:spTree>
    <p:extLst>
      <p:ext uri="{BB962C8B-B14F-4D97-AF65-F5344CB8AC3E}">
        <p14:creationId xmlns:p14="http://schemas.microsoft.com/office/powerpoint/2010/main" val="3685269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142</a:t>
            </a:fld>
            <a:endParaRPr lang="en-US"/>
          </a:p>
        </p:txBody>
      </p:sp>
    </p:spTree>
    <p:extLst>
      <p:ext uri="{BB962C8B-B14F-4D97-AF65-F5344CB8AC3E}">
        <p14:creationId xmlns:p14="http://schemas.microsoft.com/office/powerpoint/2010/main" val="19028653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145</a:t>
            </a:fld>
            <a:endParaRPr lang="en-US"/>
          </a:p>
        </p:txBody>
      </p:sp>
    </p:spTree>
    <p:extLst>
      <p:ext uri="{BB962C8B-B14F-4D97-AF65-F5344CB8AC3E}">
        <p14:creationId xmlns:p14="http://schemas.microsoft.com/office/powerpoint/2010/main" val="29749906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148</a:t>
            </a:fld>
            <a:endParaRPr lang="en-US"/>
          </a:p>
        </p:txBody>
      </p:sp>
    </p:spTree>
    <p:extLst>
      <p:ext uri="{BB962C8B-B14F-4D97-AF65-F5344CB8AC3E}">
        <p14:creationId xmlns:p14="http://schemas.microsoft.com/office/powerpoint/2010/main" val="1691937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764149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17</a:t>
            </a:fld>
            <a:endParaRPr lang="en-US" smtClean="0"/>
          </a:p>
        </p:txBody>
      </p:sp>
    </p:spTree>
    <p:extLst>
      <p:ext uri="{BB962C8B-B14F-4D97-AF65-F5344CB8AC3E}">
        <p14:creationId xmlns:p14="http://schemas.microsoft.com/office/powerpoint/2010/main" val="91999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07070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r>
              <a:rPr lang="en-US" dirty="0" smtClean="0">
                <a:solidFill>
                  <a:srgbClr val="000000"/>
                </a:solidFill>
                <a:latin typeface="Calibri" pitchFamily="34" charset="0"/>
                <a:sym typeface="Calibri" pitchFamily="34" charset="0"/>
              </a:rPr>
              <a:t>“It’s not a complete list,</a:t>
            </a:r>
            <a:r>
              <a:rPr lang="en-US" baseline="0" dirty="0" smtClean="0">
                <a:solidFill>
                  <a:srgbClr val="000000"/>
                </a:solidFill>
                <a:latin typeface="Calibri" pitchFamily="34" charset="0"/>
                <a:sym typeface="Calibri" pitchFamily="34" charset="0"/>
              </a:rPr>
              <a:t> only most important”</a:t>
            </a: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19</a:t>
            </a:fld>
            <a:endParaRPr lang="en-US" smtClean="0"/>
          </a:p>
        </p:txBody>
      </p:sp>
    </p:spTree>
    <p:extLst>
      <p:ext uri="{BB962C8B-B14F-4D97-AF65-F5344CB8AC3E}">
        <p14:creationId xmlns:p14="http://schemas.microsoft.com/office/powerpoint/2010/main" val="7181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20</a:t>
            </a:fld>
            <a:endParaRPr lang="en-US" smtClean="0"/>
          </a:p>
        </p:txBody>
      </p:sp>
    </p:spTree>
    <p:extLst>
      <p:ext uri="{BB962C8B-B14F-4D97-AF65-F5344CB8AC3E}">
        <p14:creationId xmlns:p14="http://schemas.microsoft.com/office/powerpoint/2010/main" val="144771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21</a:t>
            </a:fld>
            <a:endParaRPr lang="en-US" smtClean="0"/>
          </a:p>
        </p:txBody>
      </p:sp>
    </p:spTree>
    <p:extLst>
      <p:ext uri="{BB962C8B-B14F-4D97-AF65-F5344CB8AC3E}">
        <p14:creationId xmlns:p14="http://schemas.microsoft.com/office/powerpoint/2010/main" val="208634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22</a:t>
            </a:fld>
            <a:endParaRPr lang="en-US" smtClean="0"/>
          </a:p>
        </p:txBody>
      </p:sp>
    </p:spTree>
    <p:extLst>
      <p:ext uri="{BB962C8B-B14F-4D97-AF65-F5344CB8AC3E}">
        <p14:creationId xmlns:p14="http://schemas.microsoft.com/office/powerpoint/2010/main" val="196661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23</a:t>
            </a:fld>
            <a:endParaRPr lang="en-US" smtClean="0"/>
          </a:p>
        </p:txBody>
      </p:sp>
    </p:spTree>
    <p:extLst>
      <p:ext uri="{BB962C8B-B14F-4D97-AF65-F5344CB8AC3E}">
        <p14:creationId xmlns:p14="http://schemas.microsoft.com/office/powerpoint/2010/main" val="63897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24</a:t>
            </a:fld>
            <a:endParaRPr lang="en-US" smtClean="0"/>
          </a:p>
        </p:txBody>
      </p:sp>
    </p:spTree>
    <p:extLst>
      <p:ext uri="{BB962C8B-B14F-4D97-AF65-F5344CB8AC3E}">
        <p14:creationId xmlns:p14="http://schemas.microsoft.com/office/powerpoint/2010/main" val="162483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Platform that serves the broadest</a:t>
            </a:r>
            <a:r>
              <a:rPr lang="en-US" baseline="0" dirty="0" smtClean="0"/>
              <a:t> sets of use cases…</a:t>
            </a:r>
          </a:p>
          <a:p>
            <a:endParaRPr lang="en-US" dirty="0"/>
          </a:p>
          <a:p>
            <a:r>
              <a:rPr lang="en-US" b="1" i="1" dirty="0"/>
              <a:t>IDC says that in 2011 we created 1.8 </a:t>
            </a:r>
            <a:r>
              <a:rPr lang="en-US" b="1" i="1" dirty="0" err="1"/>
              <a:t>zettabytes</a:t>
            </a:r>
            <a:r>
              <a:rPr lang="en-US" b="1" i="1" dirty="0"/>
              <a:t> (or 1.8 trillion GBs) of information. In 2012 it reached 2.8 </a:t>
            </a:r>
            <a:r>
              <a:rPr lang="en-US" b="1" i="1" dirty="0" err="1"/>
              <a:t>zettabytes</a:t>
            </a:r>
            <a:r>
              <a:rPr lang="en-US" b="1" i="1" dirty="0"/>
              <a:t> and IDC now forecasts that we will generate 40 </a:t>
            </a:r>
            <a:r>
              <a:rPr lang="en-US" b="1" i="1" dirty="0" err="1"/>
              <a:t>zettabytes</a:t>
            </a:r>
            <a:r>
              <a:rPr lang="en-US" b="1" i="1" dirty="0"/>
              <a:t> (ZB) by 2020.</a:t>
            </a:r>
            <a:endParaRPr lang="en-US" dirty="0"/>
          </a:p>
          <a:p>
            <a:r>
              <a:rPr lang="en-US" dirty="0"/>
              <a:t>http://</a:t>
            </a:r>
            <a:r>
              <a:rPr lang="en-US" dirty="0" err="1"/>
              <a:t>www.webopedia.com</a:t>
            </a:r>
            <a:r>
              <a:rPr lang="en-US" dirty="0"/>
              <a:t>/</a:t>
            </a:r>
            <a:r>
              <a:rPr lang="en-US" dirty="0" err="1"/>
              <a:t>quick_ref</a:t>
            </a:r>
            <a:r>
              <a:rPr lang="en-US" dirty="0"/>
              <a:t>/just-how-much-data-is-out-</a:t>
            </a:r>
            <a:r>
              <a:rPr lang="en-US" dirty="0" err="1"/>
              <a:t>there.html</a:t>
            </a:r>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DB4D8079-25DD-4543-B20A-443D2F593F47}" type="slidenum">
              <a:rPr lang="en-US" smtClean="0"/>
              <a:pPr/>
              <a:t>6</a:t>
            </a:fld>
            <a:endParaRPr lang="en-US" dirty="0"/>
          </a:p>
        </p:txBody>
      </p:sp>
    </p:spTree>
    <p:extLst>
      <p:ext uri="{BB962C8B-B14F-4D97-AF65-F5344CB8AC3E}">
        <p14:creationId xmlns:p14="http://schemas.microsoft.com/office/powerpoint/2010/main" val="1375274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25</a:t>
            </a:fld>
            <a:endParaRPr lang="en-US" smtClean="0"/>
          </a:p>
        </p:txBody>
      </p:sp>
    </p:spTree>
    <p:extLst>
      <p:ext uri="{BB962C8B-B14F-4D97-AF65-F5344CB8AC3E}">
        <p14:creationId xmlns:p14="http://schemas.microsoft.com/office/powerpoint/2010/main" val="44922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26</a:t>
            </a:fld>
            <a:endParaRPr lang="en-US" smtClean="0"/>
          </a:p>
        </p:txBody>
      </p:sp>
    </p:spTree>
    <p:extLst>
      <p:ext uri="{BB962C8B-B14F-4D97-AF65-F5344CB8AC3E}">
        <p14:creationId xmlns:p14="http://schemas.microsoft.com/office/powerpoint/2010/main" val="40121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27</a:t>
            </a:fld>
            <a:endParaRPr lang="en-US" smtClean="0"/>
          </a:p>
        </p:txBody>
      </p:sp>
    </p:spTree>
    <p:extLst>
      <p:ext uri="{BB962C8B-B14F-4D97-AF65-F5344CB8AC3E}">
        <p14:creationId xmlns:p14="http://schemas.microsoft.com/office/powerpoint/2010/main" val="104095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28</a:t>
            </a:fld>
            <a:endParaRPr lang="en-US" smtClean="0"/>
          </a:p>
        </p:txBody>
      </p:sp>
    </p:spTree>
    <p:extLst>
      <p:ext uri="{BB962C8B-B14F-4D97-AF65-F5344CB8AC3E}">
        <p14:creationId xmlns:p14="http://schemas.microsoft.com/office/powerpoint/2010/main" val="126842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29</a:t>
            </a:fld>
            <a:endParaRPr lang="en-US" smtClean="0"/>
          </a:p>
        </p:txBody>
      </p:sp>
    </p:spTree>
    <p:extLst>
      <p:ext uri="{BB962C8B-B14F-4D97-AF65-F5344CB8AC3E}">
        <p14:creationId xmlns:p14="http://schemas.microsoft.com/office/powerpoint/2010/main" val="41806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30</a:t>
            </a:fld>
            <a:endParaRPr lang="en-US" smtClean="0"/>
          </a:p>
        </p:txBody>
      </p:sp>
    </p:spTree>
    <p:extLst>
      <p:ext uri="{BB962C8B-B14F-4D97-AF65-F5344CB8AC3E}">
        <p14:creationId xmlns:p14="http://schemas.microsoft.com/office/powerpoint/2010/main" val="861374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94372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Shape 2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5058" name="Shape 217"/>
          <p:cNvSpPr>
            <a:spLocks noGrp="1" noRot="1" noChangeAspect="1"/>
          </p:cNvSpPr>
          <p:nvPr>
            <p:ph type="sldImg" idx="2"/>
          </p:nvPr>
        </p:nvSpPr>
        <p:spPr>
          <a:ln>
            <a:headEnd/>
            <a:tailEnd/>
          </a:ln>
        </p:spPr>
      </p:sp>
    </p:spTree>
    <p:extLst>
      <p:ext uri="{BB962C8B-B14F-4D97-AF65-F5344CB8AC3E}">
        <p14:creationId xmlns:p14="http://schemas.microsoft.com/office/powerpoint/2010/main" val="84467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47106" name="Shape 222"/>
          <p:cNvSpPr>
            <a:spLocks noGrp="1" noRot="1" noChangeAspect="1"/>
          </p:cNvSpPr>
          <p:nvPr>
            <p:ph type="sldImg" idx="2"/>
          </p:nvPr>
        </p:nvSpPr>
        <p:spPr>
          <a:ln>
            <a:headEnd/>
            <a:tailEnd/>
          </a:ln>
        </p:spPr>
      </p:sp>
    </p:spTree>
    <p:extLst>
      <p:ext uri="{BB962C8B-B14F-4D97-AF65-F5344CB8AC3E}">
        <p14:creationId xmlns:p14="http://schemas.microsoft.com/office/powerpoint/2010/main" val="181577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1" name="Shape 4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1202" name="Shape 417"/>
          <p:cNvSpPr>
            <a:spLocks noGrp="1" noRot="1" noChangeAspect="1"/>
          </p:cNvSpPr>
          <p:nvPr>
            <p:ph type="sldImg" idx="2"/>
          </p:nvPr>
        </p:nvSpPr>
        <p:spPr>
          <a:ln>
            <a:headEnd/>
            <a:tailEnd/>
          </a:ln>
        </p:spPr>
      </p:sp>
    </p:spTree>
    <p:extLst>
      <p:ext uri="{BB962C8B-B14F-4D97-AF65-F5344CB8AC3E}">
        <p14:creationId xmlns:p14="http://schemas.microsoft.com/office/powerpoint/2010/main" val="541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8</a:t>
            </a:fld>
            <a:endParaRPr lang="en-US" dirty="0"/>
          </a:p>
        </p:txBody>
      </p:sp>
    </p:spTree>
    <p:extLst>
      <p:ext uri="{BB962C8B-B14F-4D97-AF65-F5344CB8AC3E}">
        <p14:creationId xmlns:p14="http://schemas.microsoft.com/office/powerpoint/2010/main" val="88534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7" name="Shape 443"/>
          <p:cNvSpPr>
            <a:spLocks noGrp="1" noRot="1" noChangeAspect="1"/>
          </p:cNvSpPr>
          <p:nvPr>
            <p:ph type="sldImg" idx="2"/>
          </p:nvPr>
        </p:nvSpPr>
        <p:spPr>
          <a:ln>
            <a:headEnd/>
            <a:tailEnd/>
          </a:ln>
        </p:spPr>
      </p:sp>
      <p:sp>
        <p:nvSpPr>
          <p:cNvPr id="444" name="Shape 444"/>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Have the RDBMS/Hadoop connectors on the node configured and ready</a:t>
            </a:r>
          </a:p>
          <a:p>
            <a:pPr marL="342900" indent="-342900" eaLnBrk="1" fontAlgn="auto" hangingPunct="1">
              <a:spcAft>
                <a:spcPts val="0"/>
              </a:spcAft>
              <a:buClr>
                <a:schemeClr val="dk1"/>
              </a:buClr>
              <a:buSzPct val="100000"/>
              <a:buFont typeface="Arial"/>
              <a:buChar char="•"/>
              <a:defRPr/>
            </a:pPr>
            <a:r>
              <a:rPr lang="en-US" dirty="0"/>
              <a:t>Use the RDBMS native tools and/or </a:t>
            </a:r>
            <a:r>
              <a:rPr lang="en-US" dirty="0" err="1"/>
              <a:t>sqoop</a:t>
            </a:r>
            <a:r>
              <a:rPr lang="en-US" dirty="0"/>
              <a:t> with import tool configuration scripts to copy tables to source/destination </a:t>
            </a:r>
          </a:p>
          <a:p>
            <a:pPr marL="342900" indent="-342900" eaLnBrk="1" fontAlgn="auto" hangingPunct="1">
              <a:spcAft>
                <a:spcPts val="0"/>
              </a:spcAft>
              <a:buClr>
                <a:schemeClr val="dk1"/>
              </a:buClr>
              <a:buSzPct val="100000"/>
              <a:buFont typeface="Arial"/>
              <a:buChar char="•"/>
              <a:defRPr/>
            </a:pPr>
            <a:r>
              <a:rPr lang="en-US" dirty="0"/>
              <a:t>Move resulting files to hive directory</a:t>
            </a:r>
          </a:p>
          <a:p>
            <a:pPr marL="342900" indent="-342900" eaLnBrk="1" fontAlgn="auto" hangingPunct="1">
              <a:spcAft>
                <a:spcPts val="0"/>
              </a:spcAft>
              <a:buClr>
                <a:schemeClr val="dk1"/>
              </a:buClr>
              <a:buSzPct val="100000"/>
              <a:buFont typeface="Arial"/>
              <a:buChar char="•"/>
              <a:defRPr/>
            </a:pPr>
            <a:r>
              <a:rPr lang="en-US" dirty="0"/>
              <a:t>Create external hive tables</a:t>
            </a:r>
          </a:p>
          <a:p>
            <a:pPr marL="342900" indent="-342900" eaLnBrk="1" fontAlgn="auto" hangingPunct="1">
              <a:spcAft>
                <a:spcPts val="0"/>
              </a:spcAft>
              <a:buClr>
                <a:schemeClr val="dk1"/>
              </a:buClr>
              <a:buSzPct val="100000"/>
              <a:buFont typeface="Arial"/>
              <a:buChar char="•"/>
              <a:defRPr/>
            </a:pPr>
            <a:r>
              <a:rPr lang="en-US" dirty="0"/>
              <a:t>Port </a:t>
            </a:r>
            <a:r>
              <a:rPr lang="en-US" dirty="0" err="1"/>
              <a:t>sql</a:t>
            </a:r>
            <a:r>
              <a:rPr lang="en-US" dirty="0"/>
              <a:t> to HQL and Pig Scripts without changing business and processing logic. </a:t>
            </a:r>
          </a:p>
          <a:p>
            <a:pPr marL="342900" indent="-342900" eaLnBrk="1" fontAlgn="auto" hangingPunct="1">
              <a:spcAft>
                <a:spcPts val="0"/>
              </a:spcAft>
              <a:buClr>
                <a:schemeClr val="dk1"/>
              </a:buClr>
              <a:buSzPct val="100000"/>
              <a:buFont typeface="Arial"/>
              <a:buChar char="•"/>
              <a:defRPr/>
            </a:pPr>
            <a:r>
              <a:rPr lang="en-US" dirty="0"/>
              <a:t>This framework can be modified and developed in an elaborate manner for automation and reporting based on clients needs and requirement.</a:t>
            </a:r>
          </a:p>
          <a:p>
            <a:pPr eaLnBrk="1" fontAlgn="auto" hangingPunct="1">
              <a:spcAft>
                <a:spcPts val="0"/>
              </a:spcAft>
              <a:buClr>
                <a:schemeClr val="dk1"/>
              </a:buClr>
              <a:buSzPct val="25000"/>
              <a:buFont typeface="Calibri"/>
              <a:buNone/>
              <a:defRPr/>
            </a:pPr>
            <a:r>
              <a:rPr lang="en-US" dirty="0"/>
              <a:t>The framework runs every Hadoop ecosystem component (hive, </a:t>
            </a:r>
            <a:r>
              <a:rPr lang="en-US" dirty="0" err="1"/>
              <a:t>sqoop</a:t>
            </a:r>
            <a:r>
              <a:rPr lang="en-US" dirty="0"/>
              <a:t>, pig) in it’s own managed loop, so if the operation fails it will be re-attempted  </a:t>
            </a:r>
            <a:r>
              <a:rPr lang="en-US" b="1" dirty="0"/>
              <a:t>$NO_OF_TRIES</a:t>
            </a:r>
            <a:r>
              <a:rPr lang="en-US" dirty="0"/>
              <a:t> times.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Also in between the tries the framework will pause for the</a:t>
            </a:r>
            <a:r>
              <a:rPr lang="en-US" b="1" dirty="0"/>
              <a:t> $SLEEP_INTERVAL</a:t>
            </a:r>
            <a:r>
              <a:rPr lang="en-US" dirty="0"/>
              <a:t> seconds.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Please set up these parameters carefully and accordingly.</a:t>
            </a:r>
          </a:p>
          <a:p>
            <a:pPr eaLnBrk="1" fontAlgn="auto" hangingPunct="1">
              <a:spcAft>
                <a:spcPts val="0"/>
              </a:spcAft>
              <a:buClr>
                <a:schemeClr val="dk1"/>
              </a:buClr>
              <a:buSzPct val="25000"/>
              <a:buFont typeface="Calibri"/>
              <a:buNone/>
              <a:defRPr/>
            </a:pPr>
            <a:r>
              <a:rPr lang="en-US" dirty="0"/>
              <a:t>Also, as per design - the failure to load specific table (if all </a:t>
            </a:r>
            <a:r>
              <a:rPr lang="en-US" b="1" dirty="0"/>
              <a:t>$NO_OF_TRIES</a:t>
            </a:r>
            <a:r>
              <a:rPr lang="en-US" dirty="0"/>
              <a:t> failed) does not stop the framework immediately </a:t>
            </a:r>
          </a:p>
          <a:p>
            <a:pPr eaLnBrk="1" fontAlgn="auto" hangingPunct="1">
              <a:spcAft>
                <a:spcPts val="0"/>
              </a:spcAft>
              <a:buClr>
                <a:schemeClr val="dk1"/>
              </a:buClr>
              <a:buSzPct val="25000"/>
              <a:buFont typeface="Calibri"/>
              <a:buNone/>
              <a:defRPr/>
            </a:pPr>
            <a:r>
              <a:rPr lang="en-US" dirty="0"/>
              <a:t>ANYMORE but logs the error(attempt) and continues to the next table.</a:t>
            </a:r>
          </a:p>
          <a:p>
            <a:pPr eaLnBrk="1" fontAlgn="auto" hangingPunct="1">
              <a:spcAft>
                <a:spcPts val="0"/>
              </a:spcAft>
              <a:buClr>
                <a:schemeClr val="dk1"/>
              </a:buClr>
              <a:buSzPct val="25000"/>
              <a:buFont typeface="Calibri"/>
              <a:buNone/>
              <a:defRPr/>
            </a:pPr>
            <a:r>
              <a:rPr lang="en-US" dirty="0"/>
              <a:t>So this way all successfully loaded tables will be published and although the total status of the run will result in failure, it will be needed to re-run only failed tables in the next attempt (after determining the reasons of the failures, based of the extended-info log files).</a:t>
            </a:r>
          </a:p>
          <a:p>
            <a:pPr eaLnBrk="1" fontAlgn="auto" hangingPunct="1">
              <a:spcAft>
                <a:spcPts val="0"/>
              </a:spcAft>
              <a:buSzPct val="25000"/>
              <a:defRPr/>
            </a:pPr>
            <a:endParaRPr dirty="0"/>
          </a:p>
        </p:txBody>
      </p:sp>
      <p:sp>
        <p:nvSpPr>
          <p:cNvPr id="55299" name="Shape 445"/>
          <p:cNvSpPr>
            <a:spLocks noGrp="1"/>
          </p:cNvSpPr>
          <p:nvPr>
            <p:ph type="sldNum" sz="quarter" idx="12"/>
          </p:nvPr>
        </p:nvSpPr>
        <p:spPr>
          <a:noFill/>
        </p:spPr>
        <p:txBody>
          <a:bodyPr/>
          <a:lstStyle/>
          <a:p>
            <a:fld id="{26D50B5B-1F85-4325-90B6-ADDA0A21D955}" type="slidenum">
              <a:rPr lang="en-US" smtClean="0"/>
              <a:pPr/>
              <a:t>35</a:t>
            </a:fld>
            <a:endParaRPr lang="en-US" smtClean="0"/>
          </a:p>
        </p:txBody>
      </p:sp>
    </p:spTree>
    <p:extLst>
      <p:ext uri="{BB962C8B-B14F-4D97-AF65-F5344CB8AC3E}">
        <p14:creationId xmlns:p14="http://schemas.microsoft.com/office/powerpoint/2010/main" val="1202332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351"/>
          <p:cNvSpPr>
            <a:spLocks noGrp="1" noRot="1" noChangeAspect="1"/>
          </p:cNvSpPr>
          <p:nvPr>
            <p:ph type="sldImg" idx="2"/>
          </p:nvPr>
        </p:nvSpPr>
        <p:spPr>
          <a:ln w="9525">
            <a:miter lim="800000"/>
            <a:headEnd/>
            <a:tailEnd/>
          </a:ln>
        </p:spPr>
      </p:sp>
      <p:sp>
        <p:nvSpPr>
          <p:cNvPr id="49154" name="Shape 352"/>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9155" name="Shape 353"/>
          <p:cNvSpPr>
            <a:spLocks noGrp="1"/>
          </p:cNvSpPr>
          <p:nvPr>
            <p:ph type="sldNum" sz="quarter" idx="12"/>
          </p:nvPr>
        </p:nvSpPr>
        <p:spPr>
          <a:noFill/>
        </p:spPr>
        <p:txBody>
          <a:bodyPr/>
          <a:lstStyle/>
          <a:p>
            <a:fld id="{1834F5D6-71FB-4E7B-84C9-691B496C1C53}" type="slidenum">
              <a:rPr lang="en-US" smtClean="0"/>
              <a:pPr/>
              <a:t>36</a:t>
            </a:fld>
            <a:endParaRPr lang="en-US" smtClean="0"/>
          </a:p>
        </p:txBody>
      </p:sp>
    </p:spTree>
    <p:extLst>
      <p:ext uri="{BB962C8B-B14F-4D97-AF65-F5344CB8AC3E}">
        <p14:creationId xmlns:p14="http://schemas.microsoft.com/office/powerpoint/2010/main" val="129316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459"/>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7346" name="Shape 460"/>
          <p:cNvSpPr>
            <a:spLocks noGrp="1" noRot="1" noChangeAspect="1"/>
          </p:cNvSpPr>
          <p:nvPr>
            <p:ph type="sldImg" idx="2"/>
          </p:nvPr>
        </p:nvSpPr>
        <p:spPr>
          <a:ln>
            <a:headEnd/>
            <a:tailEnd/>
          </a:ln>
        </p:spPr>
      </p:sp>
    </p:spTree>
    <p:extLst>
      <p:ext uri="{BB962C8B-B14F-4D97-AF65-F5344CB8AC3E}">
        <p14:creationId xmlns:p14="http://schemas.microsoft.com/office/powerpoint/2010/main" val="173289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3" name="Shape 4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9394" name="Shape 466"/>
          <p:cNvSpPr>
            <a:spLocks noGrp="1" noRot="1" noChangeAspect="1"/>
          </p:cNvSpPr>
          <p:nvPr>
            <p:ph type="sldImg" idx="2"/>
          </p:nvPr>
        </p:nvSpPr>
        <p:spPr>
          <a:ln>
            <a:headEnd/>
            <a:tailEnd/>
          </a:ln>
        </p:spPr>
      </p:sp>
    </p:spTree>
    <p:extLst>
      <p:ext uri="{BB962C8B-B14F-4D97-AF65-F5344CB8AC3E}">
        <p14:creationId xmlns:p14="http://schemas.microsoft.com/office/powerpoint/2010/main" val="125229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47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1442" name="Shape 472"/>
          <p:cNvSpPr>
            <a:spLocks noGrp="1" noRot="1" noChangeAspect="1"/>
          </p:cNvSpPr>
          <p:nvPr>
            <p:ph type="sldImg" idx="2"/>
          </p:nvPr>
        </p:nvSpPr>
        <p:spPr>
          <a:ln>
            <a:headEnd/>
            <a:tailEnd/>
          </a:ln>
        </p:spPr>
      </p:sp>
    </p:spTree>
    <p:extLst>
      <p:ext uri="{BB962C8B-B14F-4D97-AF65-F5344CB8AC3E}">
        <p14:creationId xmlns:p14="http://schemas.microsoft.com/office/powerpoint/2010/main" val="82424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89" name="Shape 47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3490" name="Shape 478"/>
          <p:cNvSpPr>
            <a:spLocks noGrp="1" noRot="1" noChangeAspect="1"/>
          </p:cNvSpPr>
          <p:nvPr>
            <p:ph type="sldImg" idx="2"/>
          </p:nvPr>
        </p:nvSpPr>
        <p:spPr>
          <a:ln>
            <a:headEnd/>
            <a:tailEnd/>
          </a:ln>
        </p:spPr>
      </p:sp>
    </p:spTree>
    <p:extLst>
      <p:ext uri="{BB962C8B-B14F-4D97-AF65-F5344CB8AC3E}">
        <p14:creationId xmlns:p14="http://schemas.microsoft.com/office/powerpoint/2010/main" val="1356489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7" name="Shape 48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5538" name="Shape 483"/>
          <p:cNvSpPr>
            <a:spLocks noGrp="1" noRot="1" noChangeAspect="1"/>
          </p:cNvSpPr>
          <p:nvPr>
            <p:ph type="sldImg" idx="2"/>
          </p:nvPr>
        </p:nvSpPr>
        <p:spPr>
          <a:ln>
            <a:headEnd/>
            <a:tailEnd/>
          </a:ln>
        </p:spPr>
      </p:sp>
    </p:spTree>
    <p:extLst>
      <p:ext uri="{BB962C8B-B14F-4D97-AF65-F5344CB8AC3E}">
        <p14:creationId xmlns:p14="http://schemas.microsoft.com/office/powerpoint/2010/main" val="2043208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5" name="Shape 488"/>
          <p:cNvSpPr>
            <a:spLocks noGrp="1" noRot="1" noChangeAspect="1"/>
          </p:cNvSpPr>
          <p:nvPr>
            <p:ph type="sldImg" idx="2"/>
          </p:nvPr>
        </p:nvSpPr>
        <p:spPr>
          <a:ln>
            <a:headEnd/>
            <a:tailEnd/>
          </a:ln>
        </p:spPr>
      </p:sp>
      <p:sp>
        <p:nvSpPr>
          <p:cNvPr id="489" name="Shape 489"/>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Customer was looking to offload data to distributed environment and progressively process the transformation using appropriate compute engine  </a:t>
            </a:r>
          </a:p>
          <a:p>
            <a:pPr marL="342900" indent="-342900" eaLnBrk="1" fontAlgn="auto" hangingPunct="1">
              <a:spcAft>
                <a:spcPts val="0"/>
              </a:spcAft>
              <a:buClr>
                <a:schemeClr val="dk1"/>
              </a:buClr>
              <a:buSzPct val="100000"/>
              <a:buFont typeface="Arial"/>
              <a:buChar char="•"/>
              <a:defRPr/>
            </a:pPr>
            <a:r>
              <a:rPr lang="en-US" dirty="0" err="1"/>
              <a:t>Sqoop</a:t>
            </a:r>
            <a:r>
              <a:rPr lang="en-US" dirty="0"/>
              <a:t> was used to pull base and incremental data from Oracle into the </a:t>
            </a:r>
            <a:r>
              <a:rPr lang="en-US" dirty="0" err="1"/>
              <a:t>MapR</a:t>
            </a:r>
            <a:r>
              <a:rPr lang="en-US" dirty="0"/>
              <a:t> FS. </a:t>
            </a:r>
          </a:p>
          <a:p>
            <a:pPr marL="342900" indent="-342900" eaLnBrk="1" fontAlgn="auto" hangingPunct="1">
              <a:spcAft>
                <a:spcPts val="0"/>
              </a:spcAft>
              <a:buClr>
                <a:schemeClr val="dk1"/>
              </a:buClr>
              <a:buSzPct val="100000"/>
              <a:buFont typeface="Arial"/>
              <a:buChar char="•"/>
              <a:defRPr/>
            </a:pPr>
            <a:r>
              <a:rPr lang="en-US" dirty="0"/>
              <a:t>Data was stored as Parquet file due to the flexibility it offers for processing using many Hadoop </a:t>
            </a:r>
            <a:r>
              <a:rPr lang="en-US" dirty="0" err="1"/>
              <a:t>EcoSystem</a:t>
            </a:r>
            <a:r>
              <a:rPr lang="en-US" dirty="0"/>
              <a:t> tools. </a:t>
            </a:r>
          </a:p>
          <a:p>
            <a:pPr marL="342900" indent="-342900" eaLnBrk="1" fontAlgn="auto" hangingPunct="1">
              <a:spcAft>
                <a:spcPts val="0"/>
              </a:spcAft>
              <a:buClr>
                <a:schemeClr val="dk1"/>
              </a:buClr>
              <a:buSzPct val="100000"/>
              <a:buFont typeface="Arial"/>
              <a:buChar char="•"/>
              <a:defRPr/>
            </a:pPr>
            <a:r>
              <a:rPr lang="en-US" dirty="0"/>
              <a:t>Spark was used to retrieve the latest record timestamp from base, merge the data and create unique ID’s from composite keys for tables which needed them. </a:t>
            </a:r>
          </a:p>
          <a:p>
            <a:pPr marL="342900" indent="-342900" eaLnBrk="1" fontAlgn="auto" hangingPunct="1">
              <a:spcAft>
                <a:spcPts val="0"/>
              </a:spcAft>
              <a:buClr>
                <a:schemeClr val="dk1"/>
              </a:buClr>
              <a:buSzPct val="100000"/>
              <a:buFont typeface="Arial"/>
              <a:buChar char="•"/>
              <a:defRPr/>
            </a:pPr>
            <a:r>
              <a:rPr lang="en-US" dirty="0"/>
              <a:t>Bash was used to build the workflow scripts. </a:t>
            </a:r>
          </a:p>
          <a:p>
            <a:pPr marL="342900" indent="-342900" eaLnBrk="1" fontAlgn="auto" hangingPunct="1">
              <a:spcAft>
                <a:spcPts val="0"/>
              </a:spcAft>
              <a:buClr>
                <a:schemeClr val="dk1"/>
              </a:buClr>
              <a:buSzPct val="100000"/>
              <a:buFont typeface="Arial"/>
              <a:buChar char="•"/>
              <a:defRPr/>
            </a:pPr>
            <a:r>
              <a:rPr lang="en-US" dirty="0" err="1"/>
              <a:t>Crontab</a:t>
            </a:r>
            <a:r>
              <a:rPr lang="en-US" dirty="0"/>
              <a:t> was used for scheduling workflows. </a:t>
            </a:r>
          </a:p>
          <a:p>
            <a:pPr eaLnBrk="1" fontAlgn="auto" hangingPunct="1">
              <a:spcAft>
                <a:spcPts val="0"/>
              </a:spcAft>
              <a:buSzPct val="25000"/>
              <a:defRPr/>
            </a:pPr>
            <a:endParaRPr dirty="0"/>
          </a:p>
        </p:txBody>
      </p:sp>
      <p:sp>
        <p:nvSpPr>
          <p:cNvPr id="67587" name="Shape 490"/>
          <p:cNvSpPr>
            <a:spLocks noGrp="1"/>
          </p:cNvSpPr>
          <p:nvPr>
            <p:ph type="sldNum" sz="quarter" idx="12"/>
          </p:nvPr>
        </p:nvSpPr>
        <p:spPr>
          <a:noFill/>
        </p:spPr>
        <p:txBody>
          <a:bodyPr/>
          <a:lstStyle/>
          <a:p>
            <a:fld id="{AA8DB532-F680-43B6-8B6E-B19AC66D5FF1}" type="slidenum">
              <a:rPr lang="en-US" smtClean="0"/>
              <a:pPr/>
              <a:t>42</a:t>
            </a:fld>
            <a:endParaRPr lang="en-US" smtClean="0"/>
          </a:p>
        </p:txBody>
      </p:sp>
    </p:spTree>
    <p:extLst>
      <p:ext uri="{BB962C8B-B14F-4D97-AF65-F5344CB8AC3E}">
        <p14:creationId xmlns:p14="http://schemas.microsoft.com/office/powerpoint/2010/main" val="671942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3" name="Shape 49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9634" name="Shape 497"/>
          <p:cNvSpPr>
            <a:spLocks noGrp="1" noRot="1" noChangeAspect="1"/>
          </p:cNvSpPr>
          <p:nvPr>
            <p:ph type="sldImg" idx="2"/>
          </p:nvPr>
        </p:nvSpPr>
        <p:spPr>
          <a:ln>
            <a:headEnd/>
            <a:tailEnd/>
          </a:ln>
        </p:spPr>
      </p:sp>
    </p:spTree>
    <p:extLst>
      <p:ext uri="{BB962C8B-B14F-4D97-AF65-F5344CB8AC3E}">
        <p14:creationId xmlns:p14="http://schemas.microsoft.com/office/powerpoint/2010/main" val="104148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502"/>
          <p:cNvSpPr>
            <a:spLocks noGrp="1" noRot="1" noChangeAspect="1"/>
          </p:cNvSpPr>
          <p:nvPr>
            <p:ph type="sldImg" idx="2"/>
          </p:nvPr>
        </p:nvSpPr>
        <p:spPr>
          <a:ln>
            <a:headEnd/>
            <a:tailEnd/>
          </a:ln>
        </p:spPr>
      </p:sp>
      <p:sp>
        <p:nvSpPr>
          <p:cNvPr id="71682" name="Shape 503"/>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1683" name="Shape 504"/>
          <p:cNvSpPr>
            <a:spLocks noGrp="1"/>
          </p:cNvSpPr>
          <p:nvPr>
            <p:ph type="sldNum" sz="quarter" idx="12"/>
          </p:nvPr>
        </p:nvSpPr>
        <p:spPr>
          <a:noFill/>
        </p:spPr>
        <p:txBody>
          <a:bodyPr/>
          <a:lstStyle/>
          <a:p>
            <a:fld id="{40B82E20-3828-49B5-A6FA-EEF654C5CE4A}" type="slidenum">
              <a:rPr lang="en-US" smtClean="0"/>
              <a:pPr/>
              <a:t>44</a:t>
            </a:fld>
            <a:endParaRPr lang="en-US" smtClean="0"/>
          </a:p>
        </p:txBody>
      </p:sp>
    </p:spTree>
    <p:extLst>
      <p:ext uri="{BB962C8B-B14F-4D97-AF65-F5344CB8AC3E}">
        <p14:creationId xmlns:p14="http://schemas.microsoft.com/office/powerpoint/2010/main" val="16270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14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6626" name="Shape 143"/>
          <p:cNvSpPr>
            <a:spLocks noGrp="1" noRot="1" noChangeAspect="1"/>
          </p:cNvSpPr>
          <p:nvPr>
            <p:ph type="sldImg" idx="2"/>
          </p:nvPr>
        </p:nvSpPr>
        <p:spPr>
          <a:ln>
            <a:headEnd/>
            <a:tailEnd/>
          </a:ln>
        </p:spPr>
      </p:sp>
    </p:spTree>
    <p:extLst>
      <p:ext uri="{BB962C8B-B14F-4D97-AF65-F5344CB8AC3E}">
        <p14:creationId xmlns:p14="http://schemas.microsoft.com/office/powerpoint/2010/main" val="13805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510"/>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3730" name="Shape 511"/>
          <p:cNvSpPr>
            <a:spLocks noGrp="1" noRot="1" noChangeAspect="1"/>
          </p:cNvSpPr>
          <p:nvPr>
            <p:ph type="sldImg" idx="2"/>
          </p:nvPr>
        </p:nvSpPr>
        <p:spPr>
          <a:ln>
            <a:headEnd/>
            <a:tailEnd/>
          </a:ln>
        </p:spPr>
      </p:sp>
    </p:spTree>
    <p:extLst>
      <p:ext uri="{BB962C8B-B14F-4D97-AF65-F5344CB8AC3E}">
        <p14:creationId xmlns:p14="http://schemas.microsoft.com/office/powerpoint/2010/main" val="2004866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51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5778" name="Shape 516"/>
          <p:cNvSpPr>
            <a:spLocks noGrp="1" noRot="1" noChangeAspect="1"/>
          </p:cNvSpPr>
          <p:nvPr>
            <p:ph type="sldImg" idx="2"/>
          </p:nvPr>
        </p:nvSpPr>
        <p:spPr>
          <a:ln>
            <a:headEnd/>
            <a:tailEnd/>
          </a:ln>
        </p:spPr>
      </p:sp>
    </p:spTree>
    <p:extLst>
      <p:ext uri="{BB962C8B-B14F-4D97-AF65-F5344CB8AC3E}">
        <p14:creationId xmlns:p14="http://schemas.microsoft.com/office/powerpoint/2010/main" val="2141354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5" name="Shape 5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7826" name="Shape 522"/>
          <p:cNvSpPr>
            <a:spLocks noGrp="1" noRot="1" noChangeAspect="1"/>
          </p:cNvSpPr>
          <p:nvPr>
            <p:ph type="sldImg" idx="2"/>
          </p:nvPr>
        </p:nvSpPr>
        <p:spPr>
          <a:ln>
            <a:headEnd/>
            <a:tailEnd/>
          </a:ln>
        </p:spPr>
      </p:sp>
    </p:spTree>
    <p:extLst>
      <p:ext uri="{BB962C8B-B14F-4D97-AF65-F5344CB8AC3E}">
        <p14:creationId xmlns:p14="http://schemas.microsoft.com/office/powerpoint/2010/main" val="204755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527"/>
          <p:cNvSpPr>
            <a:spLocks noGrp="1" noRot="1" noChangeAspect="1"/>
          </p:cNvSpPr>
          <p:nvPr>
            <p:ph type="sldImg" idx="2"/>
          </p:nvPr>
        </p:nvSpPr>
        <p:spPr>
          <a:ln>
            <a:headEnd/>
            <a:tailEnd/>
          </a:ln>
        </p:spPr>
      </p:sp>
      <p:sp>
        <p:nvSpPr>
          <p:cNvPr id="79874" name="Shape 52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9875" name="Shape 529"/>
          <p:cNvSpPr>
            <a:spLocks noGrp="1"/>
          </p:cNvSpPr>
          <p:nvPr>
            <p:ph type="sldNum" sz="quarter" idx="12"/>
          </p:nvPr>
        </p:nvSpPr>
        <p:spPr>
          <a:noFill/>
        </p:spPr>
        <p:txBody>
          <a:bodyPr/>
          <a:lstStyle/>
          <a:p>
            <a:fld id="{BEE12CF1-80AA-4167-8EB7-0B2735B93463}" type="slidenum">
              <a:rPr lang="en-US" smtClean="0"/>
              <a:pPr/>
              <a:t>48</a:t>
            </a:fld>
            <a:endParaRPr lang="en-US" smtClean="0"/>
          </a:p>
        </p:txBody>
      </p:sp>
    </p:spTree>
    <p:extLst>
      <p:ext uri="{BB962C8B-B14F-4D97-AF65-F5344CB8AC3E}">
        <p14:creationId xmlns:p14="http://schemas.microsoft.com/office/powerpoint/2010/main" val="1555910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1" name="Shape 654"/>
          <p:cNvSpPr>
            <a:spLocks noGrp="1" noRot="1" noChangeAspect="1"/>
          </p:cNvSpPr>
          <p:nvPr>
            <p:ph type="sldImg" idx="2"/>
          </p:nvPr>
        </p:nvSpPr>
        <p:spPr>
          <a:ln>
            <a:headEnd/>
            <a:tailEnd/>
          </a:ln>
        </p:spPr>
      </p:sp>
      <p:sp>
        <p:nvSpPr>
          <p:cNvPr id="81922" name="Shape 65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81923" name="Shape 656"/>
          <p:cNvSpPr>
            <a:spLocks noGrp="1"/>
          </p:cNvSpPr>
          <p:nvPr>
            <p:ph type="sldNum" sz="quarter" idx="12"/>
          </p:nvPr>
        </p:nvSpPr>
        <p:spPr>
          <a:noFill/>
        </p:spPr>
        <p:txBody>
          <a:bodyPr/>
          <a:lstStyle/>
          <a:p>
            <a:fld id="{2AE70546-F570-4481-AFA2-2A527305468A}" type="slidenum">
              <a:rPr lang="en-US" smtClean="0"/>
              <a:pPr/>
              <a:t>49</a:t>
            </a:fld>
            <a:endParaRPr lang="en-US" smtClean="0"/>
          </a:p>
        </p:txBody>
      </p:sp>
    </p:spTree>
    <p:extLst>
      <p:ext uri="{BB962C8B-B14F-4D97-AF65-F5344CB8AC3E}">
        <p14:creationId xmlns:p14="http://schemas.microsoft.com/office/powerpoint/2010/main" val="201288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204"/>
          <p:cNvSpPr>
            <a:spLocks noGrp="1" noRot="1" noChangeAspect="1"/>
          </p:cNvSpPr>
          <p:nvPr>
            <p:ph type="sldImg" idx="2"/>
          </p:nvPr>
        </p:nvSpPr>
        <p:spPr>
          <a:ln>
            <a:headEnd/>
            <a:tailEnd/>
          </a:ln>
        </p:spPr>
      </p:sp>
      <p:sp>
        <p:nvSpPr>
          <p:cNvPr id="40962" name="Shape 20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0963" name="Shape 206"/>
          <p:cNvSpPr>
            <a:spLocks noGrp="1"/>
          </p:cNvSpPr>
          <p:nvPr>
            <p:ph type="sldNum" sz="quarter" idx="12"/>
          </p:nvPr>
        </p:nvSpPr>
        <p:spPr>
          <a:noFill/>
        </p:spPr>
        <p:txBody>
          <a:bodyPr/>
          <a:lstStyle/>
          <a:p>
            <a:fld id="{8F21C87D-0C33-4340-854E-5540A994C89A}" type="slidenum">
              <a:rPr lang="en-US" smtClean="0"/>
              <a:pPr/>
              <a:t>50</a:t>
            </a:fld>
            <a:endParaRPr lang="en-US" smtClean="0"/>
          </a:p>
        </p:txBody>
      </p:sp>
    </p:spTree>
    <p:extLst>
      <p:ext uri="{BB962C8B-B14F-4D97-AF65-F5344CB8AC3E}">
        <p14:creationId xmlns:p14="http://schemas.microsoft.com/office/powerpoint/2010/main" val="409426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608072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427A1-BF20-B74B-B97E-7C9D2C0711DE}"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20947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uFillTx/>
            </a:endParaRPr>
          </a:p>
        </p:txBody>
      </p:sp>
    </p:spTree>
    <p:extLst>
      <p:ext uri="{BB962C8B-B14F-4D97-AF65-F5344CB8AC3E}">
        <p14:creationId xmlns:p14="http://schemas.microsoft.com/office/powerpoint/2010/main" val="1971190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uFillTx/>
            </a:endParaRPr>
          </a:p>
        </p:txBody>
      </p:sp>
    </p:spTree>
    <p:extLst>
      <p:ext uri="{BB962C8B-B14F-4D97-AF65-F5344CB8AC3E}">
        <p14:creationId xmlns:p14="http://schemas.microsoft.com/office/powerpoint/2010/main" val="2090060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Shape 1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30722" name="Shape 166"/>
          <p:cNvSpPr>
            <a:spLocks noGrp="1" noRot="1" noChangeAspect="1"/>
          </p:cNvSpPr>
          <p:nvPr>
            <p:ph type="sldImg" idx="2"/>
          </p:nvPr>
        </p:nvSpPr>
        <p:spPr>
          <a:ln>
            <a:headEnd/>
            <a:tailEnd/>
          </a:ln>
        </p:spPr>
      </p:sp>
    </p:spTree>
    <p:extLst>
      <p:ext uri="{BB962C8B-B14F-4D97-AF65-F5344CB8AC3E}">
        <p14:creationId xmlns:p14="http://schemas.microsoft.com/office/powerpoint/2010/main" val="40271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1065655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025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65</a:t>
            </a:fld>
            <a:endParaRPr lang="en-US" dirty="0">
              <a:uFillTx/>
            </a:endParaRPr>
          </a:p>
        </p:txBody>
      </p:sp>
    </p:spTree>
    <p:extLst>
      <p:ext uri="{BB962C8B-B14F-4D97-AF65-F5344CB8AC3E}">
        <p14:creationId xmlns:p14="http://schemas.microsoft.com/office/powerpoint/2010/main" val="466950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66</a:t>
            </a:fld>
            <a:endParaRPr lang="en-US" dirty="0">
              <a:uFillTx/>
            </a:endParaRPr>
          </a:p>
        </p:txBody>
      </p:sp>
    </p:spTree>
    <p:extLst>
      <p:ext uri="{BB962C8B-B14F-4D97-AF65-F5344CB8AC3E}">
        <p14:creationId xmlns:p14="http://schemas.microsoft.com/office/powerpoint/2010/main" val="1546788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67</a:t>
            </a:fld>
            <a:endParaRPr lang="en-US" dirty="0">
              <a:uFillTx/>
            </a:endParaRPr>
          </a:p>
        </p:txBody>
      </p:sp>
    </p:spTree>
    <p:extLst>
      <p:ext uri="{BB962C8B-B14F-4D97-AF65-F5344CB8AC3E}">
        <p14:creationId xmlns:p14="http://schemas.microsoft.com/office/powerpoint/2010/main" val="1656404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68</a:t>
            </a:fld>
            <a:endParaRPr lang="en-US" dirty="0">
              <a:uFillTx/>
            </a:endParaRPr>
          </a:p>
        </p:txBody>
      </p:sp>
    </p:spTree>
    <p:extLst>
      <p:ext uri="{BB962C8B-B14F-4D97-AF65-F5344CB8AC3E}">
        <p14:creationId xmlns:p14="http://schemas.microsoft.com/office/powerpoint/2010/main" val="1995328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69</a:t>
            </a:fld>
            <a:endParaRPr lang="en-US" dirty="0">
              <a:uFillTx/>
            </a:endParaRPr>
          </a:p>
        </p:txBody>
      </p:sp>
    </p:spTree>
    <p:extLst>
      <p:ext uri="{BB962C8B-B14F-4D97-AF65-F5344CB8AC3E}">
        <p14:creationId xmlns:p14="http://schemas.microsoft.com/office/powerpoint/2010/main" val="561752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385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375465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72</a:t>
            </a:fld>
            <a:endParaRPr lang="en-US" dirty="0">
              <a:uFillTx/>
            </a:endParaRPr>
          </a:p>
        </p:txBody>
      </p:sp>
    </p:spTree>
    <p:extLst>
      <p:ext uri="{BB962C8B-B14F-4D97-AF65-F5344CB8AC3E}">
        <p14:creationId xmlns:p14="http://schemas.microsoft.com/office/powerpoint/2010/main" val="190152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10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2530" name="Shape 108"/>
          <p:cNvSpPr>
            <a:spLocks noGrp="1" noRot="1" noChangeAspect="1"/>
          </p:cNvSpPr>
          <p:nvPr>
            <p:ph type="sldImg" idx="2"/>
          </p:nvPr>
        </p:nvSpPr>
        <p:spPr>
          <a:ln>
            <a:headEnd/>
            <a:tailEnd/>
          </a:ln>
        </p:spPr>
      </p:sp>
    </p:spTree>
    <p:extLst>
      <p:ext uri="{BB962C8B-B14F-4D97-AF65-F5344CB8AC3E}">
        <p14:creationId xmlns:p14="http://schemas.microsoft.com/office/powerpoint/2010/main" val="207420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576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74</a:t>
            </a:fld>
            <a:endParaRPr lang="en-US" dirty="0">
              <a:uFillTx/>
            </a:endParaRPr>
          </a:p>
        </p:txBody>
      </p:sp>
    </p:spTree>
    <p:extLst>
      <p:ext uri="{BB962C8B-B14F-4D97-AF65-F5344CB8AC3E}">
        <p14:creationId xmlns:p14="http://schemas.microsoft.com/office/powerpoint/2010/main" val="389993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75</a:t>
            </a:fld>
            <a:endParaRPr lang="en-US" dirty="0">
              <a:uFillTx/>
            </a:endParaRPr>
          </a:p>
        </p:txBody>
      </p:sp>
    </p:spTree>
    <p:extLst>
      <p:ext uri="{BB962C8B-B14F-4D97-AF65-F5344CB8AC3E}">
        <p14:creationId xmlns:p14="http://schemas.microsoft.com/office/powerpoint/2010/main" val="13713730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4852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77</a:t>
            </a:fld>
            <a:endParaRPr lang="en-US" dirty="0">
              <a:uFillTx/>
            </a:endParaRPr>
          </a:p>
        </p:txBody>
      </p:sp>
    </p:spTree>
    <p:extLst>
      <p:ext uri="{BB962C8B-B14F-4D97-AF65-F5344CB8AC3E}">
        <p14:creationId xmlns:p14="http://schemas.microsoft.com/office/powerpoint/2010/main" val="17878010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78</a:t>
            </a:fld>
            <a:endParaRPr lang="en-US" dirty="0">
              <a:uFillTx/>
            </a:endParaRPr>
          </a:p>
        </p:txBody>
      </p:sp>
    </p:spTree>
    <p:extLst>
      <p:ext uri="{BB962C8B-B14F-4D97-AF65-F5344CB8AC3E}">
        <p14:creationId xmlns:p14="http://schemas.microsoft.com/office/powerpoint/2010/main" val="1516750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79</a:t>
            </a:fld>
            <a:endParaRPr lang="en-US" dirty="0">
              <a:uFillTx/>
            </a:endParaRPr>
          </a:p>
        </p:txBody>
      </p:sp>
    </p:spTree>
    <p:extLst>
      <p:ext uri="{BB962C8B-B14F-4D97-AF65-F5344CB8AC3E}">
        <p14:creationId xmlns:p14="http://schemas.microsoft.com/office/powerpoint/2010/main" val="724722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159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09018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677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OLAP = Online analytical</a:t>
            </a:r>
            <a:r>
              <a:rPr lang="en-US" baseline="0" dirty="0" smtClean="0"/>
              <a:t> processing</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a:t>
            </a:fld>
            <a:endParaRPr lang="en-US"/>
          </a:p>
        </p:txBody>
      </p:sp>
    </p:spTree>
    <p:extLst>
      <p:ext uri="{BB962C8B-B14F-4D97-AF65-F5344CB8AC3E}">
        <p14:creationId xmlns:p14="http://schemas.microsoft.com/office/powerpoint/2010/main" val="1425893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568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33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85</a:t>
            </a:fld>
            <a:endParaRPr lang="en-US" dirty="0">
              <a:uFillTx/>
            </a:endParaRPr>
          </a:p>
        </p:txBody>
      </p:sp>
    </p:spTree>
    <p:extLst>
      <p:ext uri="{BB962C8B-B14F-4D97-AF65-F5344CB8AC3E}">
        <p14:creationId xmlns:p14="http://schemas.microsoft.com/office/powerpoint/2010/main" val="741504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86</a:t>
            </a:fld>
            <a:endParaRPr lang="en-US" dirty="0">
              <a:uFillTx/>
            </a:endParaRPr>
          </a:p>
        </p:txBody>
      </p:sp>
    </p:spTree>
    <p:extLst>
      <p:ext uri="{BB962C8B-B14F-4D97-AF65-F5344CB8AC3E}">
        <p14:creationId xmlns:p14="http://schemas.microsoft.com/office/powerpoint/2010/main" val="14557749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87</a:t>
            </a:fld>
            <a:endParaRPr lang="en-US" dirty="0">
              <a:uFillTx/>
            </a:endParaRPr>
          </a:p>
        </p:txBody>
      </p:sp>
    </p:spTree>
    <p:extLst>
      <p:ext uri="{BB962C8B-B14F-4D97-AF65-F5344CB8AC3E}">
        <p14:creationId xmlns:p14="http://schemas.microsoft.com/office/powerpoint/2010/main" val="929090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464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 was to big for plane, so just brought the Microcontroller and Gyro sensor.</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90</a:t>
            </a:fld>
            <a:endParaRPr lang="en-US"/>
          </a:p>
        </p:txBody>
      </p:sp>
    </p:spTree>
    <p:extLst>
      <p:ext uri="{BB962C8B-B14F-4D97-AF65-F5344CB8AC3E}">
        <p14:creationId xmlns:p14="http://schemas.microsoft.com/office/powerpoint/2010/main" val="1889894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91</a:t>
            </a:fld>
            <a:endParaRPr lang="en-US"/>
          </a:p>
        </p:txBody>
      </p:sp>
    </p:spTree>
    <p:extLst>
      <p:ext uri="{BB962C8B-B14F-4D97-AF65-F5344CB8AC3E}">
        <p14:creationId xmlns:p14="http://schemas.microsoft.com/office/powerpoint/2010/main" val="4867458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92</a:t>
            </a:fld>
            <a:endParaRPr lang="en-US"/>
          </a:p>
        </p:txBody>
      </p:sp>
    </p:spTree>
    <p:extLst>
      <p:ext uri="{BB962C8B-B14F-4D97-AF65-F5344CB8AC3E}">
        <p14:creationId xmlns:p14="http://schemas.microsoft.com/office/powerpoint/2010/main" val="481912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93</a:t>
            </a:fld>
            <a:endParaRPr lang="en-US"/>
          </a:p>
        </p:txBody>
      </p:sp>
    </p:spTree>
    <p:extLst>
      <p:ext uri="{BB962C8B-B14F-4D97-AF65-F5344CB8AC3E}">
        <p14:creationId xmlns:p14="http://schemas.microsoft.com/office/powerpoint/2010/main" val="36459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13</a:t>
            </a:fld>
            <a:endParaRPr lang="en-US" smtClean="0"/>
          </a:p>
        </p:txBody>
      </p:sp>
    </p:spTree>
    <p:extLst>
      <p:ext uri="{BB962C8B-B14F-4D97-AF65-F5344CB8AC3E}">
        <p14:creationId xmlns:p14="http://schemas.microsoft.com/office/powerpoint/2010/main" val="4211315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94</a:t>
            </a:fld>
            <a:endParaRPr lang="en-US"/>
          </a:p>
        </p:txBody>
      </p:sp>
    </p:spTree>
    <p:extLst>
      <p:ext uri="{BB962C8B-B14F-4D97-AF65-F5344CB8AC3E}">
        <p14:creationId xmlns:p14="http://schemas.microsoft.com/office/powerpoint/2010/main" val="542788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95</a:t>
            </a:fld>
            <a:endParaRPr lang="en-US"/>
          </a:p>
        </p:txBody>
      </p:sp>
    </p:spTree>
    <p:extLst>
      <p:ext uri="{BB962C8B-B14F-4D97-AF65-F5344CB8AC3E}">
        <p14:creationId xmlns:p14="http://schemas.microsoft.com/office/powerpoint/2010/main" val="9668298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96</a:t>
            </a:fld>
            <a:endParaRPr lang="en-US"/>
          </a:p>
        </p:txBody>
      </p:sp>
    </p:spTree>
    <p:extLst>
      <p:ext uri="{BB962C8B-B14F-4D97-AF65-F5344CB8AC3E}">
        <p14:creationId xmlns:p14="http://schemas.microsoft.com/office/powerpoint/2010/main" val="19951217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97</a:t>
            </a:fld>
            <a:endParaRPr lang="en-US"/>
          </a:p>
        </p:txBody>
      </p:sp>
    </p:spTree>
    <p:extLst>
      <p:ext uri="{BB962C8B-B14F-4D97-AF65-F5344CB8AC3E}">
        <p14:creationId xmlns:p14="http://schemas.microsoft.com/office/powerpoint/2010/main" val="326680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98</a:t>
            </a:fld>
            <a:endParaRPr lang="en-US"/>
          </a:p>
        </p:txBody>
      </p:sp>
    </p:spTree>
    <p:extLst>
      <p:ext uri="{BB962C8B-B14F-4D97-AF65-F5344CB8AC3E}">
        <p14:creationId xmlns:p14="http://schemas.microsoft.com/office/powerpoint/2010/main" val="4329049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99</a:t>
            </a:fld>
            <a:endParaRPr lang="en-US"/>
          </a:p>
        </p:txBody>
      </p:sp>
    </p:spTree>
    <p:extLst>
      <p:ext uri="{BB962C8B-B14F-4D97-AF65-F5344CB8AC3E}">
        <p14:creationId xmlns:p14="http://schemas.microsoft.com/office/powerpoint/2010/main" val="3270881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100</a:t>
            </a:fld>
            <a:endParaRPr lang="en-US"/>
          </a:p>
        </p:txBody>
      </p:sp>
    </p:spTree>
    <p:extLst>
      <p:ext uri="{BB962C8B-B14F-4D97-AF65-F5344CB8AC3E}">
        <p14:creationId xmlns:p14="http://schemas.microsoft.com/office/powerpoint/2010/main" val="8217620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101</a:t>
            </a:fld>
            <a:endParaRPr lang="en-US"/>
          </a:p>
        </p:txBody>
      </p:sp>
    </p:spTree>
    <p:extLst>
      <p:ext uri="{BB962C8B-B14F-4D97-AF65-F5344CB8AC3E}">
        <p14:creationId xmlns:p14="http://schemas.microsoft.com/office/powerpoint/2010/main" val="4313254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102</a:t>
            </a:fld>
            <a:endParaRPr lang="en-US"/>
          </a:p>
        </p:txBody>
      </p:sp>
    </p:spTree>
    <p:extLst>
      <p:ext uri="{BB962C8B-B14F-4D97-AF65-F5344CB8AC3E}">
        <p14:creationId xmlns:p14="http://schemas.microsoft.com/office/powerpoint/2010/main" val="18149069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103</a:t>
            </a:fld>
            <a:endParaRPr lang="en-US"/>
          </a:p>
        </p:txBody>
      </p:sp>
    </p:spTree>
    <p:extLst>
      <p:ext uri="{BB962C8B-B14F-4D97-AF65-F5344CB8AC3E}">
        <p14:creationId xmlns:p14="http://schemas.microsoft.com/office/powerpoint/2010/main" val="21689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308874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104</a:t>
            </a:fld>
            <a:endParaRPr lang="en-US" dirty="0"/>
          </a:p>
        </p:txBody>
      </p:sp>
    </p:spTree>
    <p:extLst>
      <p:ext uri="{BB962C8B-B14F-4D97-AF65-F5344CB8AC3E}">
        <p14:creationId xmlns:p14="http://schemas.microsoft.com/office/powerpoint/2010/main" val="1009075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106</a:t>
            </a:fld>
            <a:endParaRPr lang="en-US"/>
          </a:p>
        </p:txBody>
      </p:sp>
    </p:spTree>
    <p:extLst>
      <p:ext uri="{BB962C8B-B14F-4D97-AF65-F5344CB8AC3E}">
        <p14:creationId xmlns:p14="http://schemas.microsoft.com/office/powerpoint/2010/main" val="18984759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look across the entirety</a:t>
            </a:r>
            <a:r>
              <a:rPr lang="en-US" baseline="0" dirty="0"/>
              <a:t> of things, it’s quite diverse. RFID sensors on merchandise, livestock, small equipment parts. Consumer devices such as refrigerators, thermostats, and wearables. Transportation assets like planes, cars, trains, container ships. Industrial equipment, medical devices, etc.</a:t>
            </a:r>
          </a:p>
          <a:p>
            <a:endParaRPr lang="en-US" baseline="0" dirty="0"/>
          </a:p>
          <a:p>
            <a:r>
              <a:rPr lang="en-US" baseline="0" dirty="0"/>
              <a:t>And with all of these distributed sources of data, location of your computing resources becomes top of mind. Issues like data gravity will drive your architecture, in which critical masses of data creates more “gravity” that attracts more data, users, and applications, and that promotes further growth. Working with data gravity, as well as working against it, will both be required.</a:t>
            </a:r>
          </a:p>
          <a:p>
            <a:endParaRPr lang="en-US" baseline="0" dirty="0"/>
          </a:p>
          <a:p>
            <a:r>
              <a:rPr lang="en-US" baseline="0" dirty="0"/>
              <a:t>“Safe harbor” requirements mean that you need to ensure data resides within certain environments as specified by regulations. This mostly has to do with privacy, so having a location-aware architecture will be critical for compliance purposes.</a:t>
            </a:r>
          </a:p>
          <a:p>
            <a:endParaRPr lang="en-US" baseline="0" dirty="0"/>
          </a:p>
          <a:p>
            <a:r>
              <a:rPr lang="en-US" baseline="0" dirty="0"/>
              <a:t>Costs and resource availability are intertwined, as you want to optimize your costs while ensuring you have the right hardware and human resources to address your requirements.</a:t>
            </a:r>
          </a:p>
          <a:p>
            <a:endParaRPr lang="en-US" baseline="0" dirty="0"/>
          </a:p>
          <a:p>
            <a:r>
              <a:rPr lang="en-US" baseline="0" dirty="0"/>
              <a:t>Another architectural decision pertains to the difference between the two main classes of IoT. For the consumer IoT world, scale becomes critical because of the sheer number of devices. Each device may not create much data in isolation, but it’s the aggregation of all the device data that results in high volume. Contrast that to industrial IoT environments where the new challenge is that each device will create a tremendous amount of data.</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3E8932-7A25-5240-B9BA-D3C5466B7FBD}" type="slidenum">
              <a:rPr lang="en-US" smtClean="0"/>
              <a:pPr/>
              <a:t>109</a:t>
            </a:fld>
            <a:endParaRPr lang="en-US" dirty="0"/>
          </a:p>
        </p:txBody>
      </p:sp>
    </p:spTree>
    <p:extLst>
      <p:ext uri="{BB962C8B-B14F-4D97-AF65-F5344CB8AC3E}">
        <p14:creationId xmlns:p14="http://schemas.microsoft.com/office/powerpoint/2010/main" val="16226305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and “Scale” are two</a:t>
            </a:r>
            <a:r>
              <a:rPr lang="en-US" baseline="0" dirty="0"/>
              <a:t> critical requirements in data-driven companies today. You need to act quickly, and you need a lot of data to get the insights that will give your organization an advantage.</a:t>
            </a:r>
          </a:p>
          <a:p>
            <a:endParaRPr lang="en-US" baseline="0" dirty="0"/>
          </a:p>
          <a:p>
            <a:r>
              <a:rPr lang="en-US" baseline="0" dirty="0"/>
              <a:t>To leverage real-time at scale, you need to take advantage of all resources across many regions. Decisions about deployments today are not about on-premises versus cloud; the decisions now focus on how to best take advantage of the range of on-premises, hybrid cloud, and intercloud options. This range gives you the flexibility and agility you need when managing big data. You can quickly deploy global apps that scale arbitrarily when leveraging a globally distributed network of resources.</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110</a:t>
            </a:fld>
            <a:endParaRPr lang="en-US" dirty="0"/>
          </a:p>
        </p:txBody>
      </p:sp>
    </p:spTree>
    <p:extLst>
      <p:ext uri="{BB962C8B-B14F-4D97-AF65-F5344CB8AC3E}">
        <p14:creationId xmlns:p14="http://schemas.microsoft.com/office/powerpoint/2010/main" val="3248822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excellent example</a:t>
            </a:r>
            <a:r>
              <a:rPr lang="en-US" baseline="0" dirty="0"/>
              <a:t> of the industrial IoT is the connected car story. </a:t>
            </a:r>
            <a:r>
              <a:rPr lang="en-US" sz="1200" kern="1200" dirty="0">
                <a:solidFill>
                  <a:schemeClr val="tx1"/>
                </a:solidFill>
                <a:effectLst/>
                <a:latin typeface="+mn-lt"/>
                <a:ea typeface="+mn-ea"/>
                <a:cs typeface="+mn-cs"/>
              </a:rPr>
              <a:t>Computing power in cars has increased 10M times since 1990 levels (faster than Moore's Law).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By 2020 more than 250M vehicles</a:t>
            </a:r>
            <a:r>
              <a:rPr lang="en-US" sz="1200" kern="1200" baseline="0" dirty="0">
                <a:solidFill>
                  <a:schemeClr val="tx1"/>
                </a:solidFill>
                <a:effectLst/>
                <a:latin typeface="+mn-lt"/>
                <a:ea typeface="+mn-ea"/>
                <a:cs typeface="+mn-cs"/>
              </a:rPr>
              <a:t> will be connected globally.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connected car there is not a single application</a:t>
            </a:r>
            <a:r>
              <a:rPr lang="en-US" sz="1200" kern="1200" baseline="0" dirty="0">
                <a:solidFill>
                  <a:schemeClr val="tx1"/>
                </a:solidFill>
                <a:effectLst/>
                <a:latin typeface="+mn-lt"/>
                <a:ea typeface="+mn-ea"/>
                <a:cs typeface="+mn-cs"/>
              </a:rPr>
              <a:t> but many that span across the entire vehicle lifecycle.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111</a:t>
            </a:fld>
            <a:endParaRPr lang="en-US" dirty="0"/>
          </a:p>
        </p:txBody>
      </p:sp>
    </p:spTree>
    <p:extLst>
      <p:ext uri="{BB962C8B-B14F-4D97-AF65-F5344CB8AC3E}">
        <p14:creationId xmlns:p14="http://schemas.microsoft.com/office/powerpoint/2010/main" val="21335716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a:t>
            </a:r>
            <a:r>
              <a:rPr lang="en-US" baseline="0" dirty="0"/>
              <a:t> car applications range from on-board applications that integrate data as part of advanced driver assistance systems, to computer aided driving apps that incorporate local data to detect traffic and road conditions.</a:t>
            </a:r>
          </a:p>
          <a:p>
            <a:endParaRPr lang="en-US" baseline="0" dirty="0"/>
          </a:p>
          <a:p>
            <a:r>
              <a:rPr lang="en-US" baseline="0" dirty="0"/>
              <a:t>Data on a regional and global basis drives vehicle health applications including predictive maintenance and accident prevention.</a:t>
            </a:r>
          </a:p>
          <a:p>
            <a:endParaRPr lang="en-US" baseline="0" dirty="0"/>
          </a:p>
          <a:p>
            <a:r>
              <a:rPr lang="en-US" baseline="0" dirty="0"/>
              <a:t>Driving and vehicle data are also being used for new insurance and financial services applications.</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113</a:t>
            </a:fld>
            <a:endParaRPr lang="en-US" dirty="0"/>
          </a:p>
        </p:txBody>
      </p:sp>
    </p:spTree>
    <p:extLst>
      <p:ext uri="{BB962C8B-B14F-4D97-AF65-F5344CB8AC3E}">
        <p14:creationId xmlns:p14="http://schemas.microsoft.com/office/powerpoint/2010/main" val="10413770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medical device customers</a:t>
            </a:r>
            <a:r>
              <a:rPr lang="en-US" baseline="0" dirty="0"/>
              <a:t> have space constraints for edge clusters, so MapR Edge running on mini PCs works well. For some analysis, like on MRI scans, they need significant computing power so they have to deliver the data through manual means to a core cluster that does the analysis.</a:t>
            </a:r>
          </a:p>
          <a:p>
            <a:endParaRPr lang="en-US" baseline="0" dirty="0"/>
          </a:p>
          <a:p>
            <a:r>
              <a:rPr lang="en-US" baseline="0" dirty="0"/>
              <a:t>With MapR, they can anonymize any data, send it over the Internet to the core cluster to do large-scale processing, and then return the results immediately. They not only get quick turnaround, but they can also store the private data at the medical center versus having it stored at the home cluster.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114</a:t>
            </a:fld>
            <a:endParaRPr lang="en-US" dirty="0"/>
          </a:p>
        </p:txBody>
      </p:sp>
    </p:spTree>
    <p:extLst>
      <p:ext uri="{BB962C8B-B14F-4D97-AF65-F5344CB8AC3E}">
        <p14:creationId xmlns:p14="http://schemas.microsoft.com/office/powerpoint/2010/main" val="11068470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4583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a:t>
            </a:r>
            <a:r>
              <a:rPr lang="en-US" baseline="0" dirty="0"/>
              <a:t> industrial IoT devices that can create terabytes of data in short time windows, a new architecture is required. While the MapR Converged Data Platform has always been good for the consumer IoT model, the industrial IoT model now has an optimal approach with MapR Edge.</a:t>
            </a:r>
          </a:p>
          <a:p>
            <a:endParaRPr lang="en-US" baseline="0" dirty="0"/>
          </a:p>
          <a:p>
            <a:r>
              <a:rPr lang="en-US" baseline="0" dirty="0"/>
              <a:t>MapR Edge is the full-featured MapR Converged Data Platform optimized to run on small-footprint, commodity hardware. MapR Edge is the result of ongoing engineering work to get the MapR Platform to run reliably on nodes with limited RAM, as demonstrated in our MapR Sandbox, a virtual machine that runs MapR with a small amount of memory.</a:t>
            </a:r>
          </a:p>
          <a:p>
            <a:endParaRPr lang="en-US" baseline="0" dirty="0"/>
          </a:p>
          <a:p>
            <a:r>
              <a:rPr lang="en-US" baseline="0" dirty="0"/>
              <a:t>MapR Edge puts computing power close to the data to enable processing in real-time. It works in conjunction with a core MapR deployment so you can perform local processing while also taking advantage of a larger, centralized cluster of aggregated data.</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117</a:t>
            </a:fld>
            <a:endParaRPr lang="en-US" dirty="0"/>
          </a:p>
        </p:txBody>
      </p:sp>
    </p:spTree>
    <p:extLst>
      <p:ext uri="{BB962C8B-B14F-4D97-AF65-F5344CB8AC3E}">
        <p14:creationId xmlns:p14="http://schemas.microsoft.com/office/powerpoint/2010/main" val="7418050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the</a:t>
            </a:r>
            <a:r>
              <a:rPr lang="en-US" baseline="0" dirty="0"/>
              <a:t> interaction of MapR Edge clusters with a centralized core cluster as “act locally, learn globally.” This architecture gives you processing power to immediately act on events close to the data source, while also delivering the data, or subsets of it, to the central cluster to gain globally-based insights on aggregated data. These insights, in the form of machine learning models, are then deployed to the edge clusters for more real-time processing. This architecture is just another way that MapR lets you operationalize your data.</a:t>
            </a:r>
          </a:p>
          <a:p>
            <a:endParaRPr lang="en-US" baseline="0" dirty="0"/>
          </a:p>
        </p:txBody>
      </p:sp>
      <p:sp>
        <p:nvSpPr>
          <p:cNvPr id="4" name="Slide Number Placeholder 3"/>
          <p:cNvSpPr>
            <a:spLocks noGrp="1"/>
          </p:cNvSpPr>
          <p:nvPr>
            <p:ph type="sldNum" sz="quarter" idx="10"/>
          </p:nvPr>
        </p:nvSpPr>
        <p:spPr/>
        <p:txBody>
          <a:bodyPr/>
          <a:lstStyle/>
          <a:p>
            <a:fld id="{753E8932-7A25-5240-B9BA-D3C5466B7FBD}" type="slidenum">
              <a:rPr lang="en-US" smtClean="0"/>
              <a:t>118</a:t>
            </a:fld>
            <a:endParaRPr lang="en-US" dirty="0"/>
          </a:p>
        </p:txBody>
      </p:sp>
    </p:spTree>
    <p:extLst>
      <p:ext uri="{BB962C8B-B14F-4D97-AF65-F5344CB8AC3E}">
        <p14:creationId xmlns:p14="http://schemas.microsoft.com/office/powerpoint/2010/main" val="1375258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9143999"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8" name="Picture 17"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1" name="Straight Connector 10"/>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2" name="Straight Connector 11"/>
          <p:cNvCxnSpPr/>
          <p:nvPr/>
        </p:nvCxnSpPr>
        <p:spPr bwMode="auto">
          <a:xfrm>
            <a:off x="6725302" y="1"/>
            <a:ext cx="0" cy="5189757"/>
          </a:xfrm>
          <a:prstGeom prst="line">
            <a:avLst/>
          </a:prstGeom>
          <a:noFill/>
          <a:ln w="25400" algn="ctr">
            <a:solidFill>
              <a:srgbClr val="FFFFFF"/>
            </a:solidFill>
            <a:round/>
            <a:headEnd/>
            <a:tailEnd/>
          </a:ln>
        </p:spPr>
      </p:cxnSp>
      <p:sp>
        <p:nvSpPr>
          <p:cNvPr id="16" name="TextBox 15"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7" name="TextBox 16"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605628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tner_Cover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605644"/>
            <a:ext cx="5722297" cy="2054867"/>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7" name="Picture 16"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18" name="TextBox 17"/>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19" name="Straight Connector 18"/>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3279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hasCustomPrompt="1"/>
          </p:nvPr>
        </p:nvSpPr>
        <p:spPr>
          <a:xfrm>
            <a:off x="455624" y="205980"/>
            <a:ext cx="8260400"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82940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Items + tex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5183" y="205980"/>
            <a:ext cx="8260400" cy="692646"/>
          </a:xfrm>
        </p:spPr>
        <p:txBody>
          <a:bodyPr/>
          <a:lstStyle>
            <a:lvl1pPr>
              <a:defRPr/>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9290" y="814008"/>
            <a:ext cx="3796970"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0" name="Text Placeholder 4"/>
          <p:cNvSpPr>
            <a:spLocks noGrp="1"/>
          </p:cNvSpPr>
          <p:nvPr>
            <p:ph type="body" sz="quarter" idx="3" hasCustomPrompt="1"/>
          </p:nvPr>
        </p:nvSpPr>
        <p:spPr>
          <a:xfrm>
            <a:off x="4774281" y="814008"/>
            <a:ext cx="3798462"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1" name="Content Placeholder 5"/>
          <p:cNvSpPr>
            <a:spLocks noGrp="1"/>
          </p:cNvSpPr>
          <p:nvPr>
            <p:ph sz="quarter" idx="4"/>
          </p:nvPr>
        </p:nvSpPr>
        <p:spPr>
          <a:xfrm>
            <a:off x="4774281" y="1298804"/>
            <a:ext cx="3798462"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sp>
        <p:nvSpPr>
          <p:cNvPr id="12" name="Content Placeholder 5"/>
          <p:cNvSpPr>
            <a:spLocks noGrp="1"/>
          </p:cNvSpPr>
          <p:nvPr>
            <p:ph sz="quarter" idx="10"/>
          </p:nvPr>
        </p:nvSpPr>
        <p:spPr>
          <a:xfrm>
            <a:off x="465183" y="1298804"/>
            <a:ext cx="3791077"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cxnSp>
        <p:nvCxnSpPr>
          <p:cNvPr id="13" name="Straight Connector 12"/>
          <p:cNvCxnSpPr/>
          <p:nvPr/>
        </p:nvCxnSpPr>
        <p:spPr bwMode="auto">
          <a:xfrm>
            <a:off x="4888340" y="1211779"/>
            <a:ext cx="3798463" cy="0"/>
          </a:xfrm>
          <a:prstGeom prst="line">
            <a:avLst/>
          </a:prstGeom>
          <a:noFill/>
          <a:ln w="25400" algn="ctr">
            <a:solidFill>
              <a:srgbClr val="A7A8AA"/>
            </a:solidFill>
            <a:round/>
            <a:headEnd/>
            <a:tailEnd/>
          </a:ln>
        </p:spPr>
      </p:cxnSp>
      <p:cxnSp>
        <p:nvCxnSpPr>
          <p:cNvPr id="14" name="Straight Connector 13"/>
          <p:cNvCxnSpPr/>
          <p:nvPr/>
        </p:nvCxnSpPr>
        <p:spPr bwMode="auto">
          <a:xfrm>
            <a:off x="579243" y="1211779"/>
            <a:ext cx="3779431" cy="0"/>
          </a:xfrm>
          <a:prstGeom prst="line">
            <a:avLst/>
          </a:prstGeom>
          <a:noFill/>
          <a:ln w="25400" algn="ctr">
            <a:solidFill>
              <a:srgbClr val="A7A8AA"/>
            </a:solidFill>
            <a:round/>
            <a:headEnd/>
            <a:tailEnd/>
          </a:ln>
        </p:spPr>
      </p:cxnSp>
      <p:cxnSp>
        <p:nvCxnSpPr>
          <p:cNvPr id="9" name="Straight Connector 8"/>
          <p:cNvCxnSpPr/>
          <p:nvPr/>
        </p:nvCxnSpPr>
        <p:spPr bwMode="auto">
          <a:xfrm>
            <a:off x="4888344" y="1211779"/>
            <a:ext cx="3798463" cy="0"/>
          </a:xfrm>
          <a:prstGeom prst="line">
            <a:avLst/>
          </a:prstGeom>
          <a:noFill/>
          <a:ln w="25400" algn="ctr">
            <a:solidFill>
              <a:srgbClr val="A7A8AA"/>
            </a:solidFill>
            <a:round/>
            <a:headEnd/>
            <a:tailEnd/>
          </a:ln>
        </p:spPr>
      </p:cxnSp>
      <p:cxnSp>
        <p:nvCxnSpPr>
          <p:cNvPr id="15" name="Straight Connector 14"/>
          <p:cNvCxnSpPr/>
          <p:nvPr/>
        </p:nvCxnSpPr>
        <p:spPr bwMode="auto">
          <a:xfrm>
            <a:off x="579247" y="1211779"/>
            <a:ext cx="3779431" cy="0"/>
          </a:xfrm>
          <a:prstGeom prst="line">
            <a:avLst/>
          </a:prstGeom>
          <a:noFill/>
          <a:ln w="25400" algn="ctr">
            <a:solidFill>
              <a:srgbClr val="A7A8AA"/>
            </a:solidFill>
            <a:round/>
            <a:headEnd/>
            <a:tailEnd/>
          </a:ln>
        </p:spPr>
      </p:cxnSp>
      <p:cxnSp>
        <p:nvCxnSpPr>
          <p:cNvPr id="16" name="Straight Connector 15"/>
          <p:cNvCxnSpPr/>
          <p:nvPr userDrawn="1"/>
        </p:nvCxnSpPr>
        <p:spPr bwMode="auto">
          <a:xfrm>
            <a:off x="4872166" y="1211779"/>
            <a:ext cx="3798463"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579247" y="1211779"/>
            <a:ext cx="3779431"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6359" y="1217241"/>
            <a:ext cx="7980488" cy="3377384"/>
          </a:xfrm>
        </p:spPr>
        <p:txBody>
          <a:bodyPr/>
          <a:lstStyle>
            <a:lvl1pPr marL="228600" indent="-211138">
              <a:defRPr>
                <a:solidFill>
                  <a:srgbClr val="000000"/>
                </a:solidFill>
              </a:defRPr>
            </a:lvl1pPr>
            <a:lvl2pPr marL="460375" indent="-20955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p:txBody>
      </p:sp>
      <p:sp>
        <p:nvSpPr>
          <p:cNvPr id="4" name="Text Placeholder 2"/>
          <p:cNvSpPr>
            <a:spLocks noGrp="1"/>
          </p:cNvSpPr>
          <p:nvPr>
            <p:ph type="body" idx="10" hasCustomPrompt="1"/>
          </p:nvPr>
        </p:nvSpPr>
        <p:spPr>
          <a:xfrm>
            <a:off x="456359" y="825563"/>
            <a:ext cx="7980488" cy="331847"/>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501811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32" y="205980"/>
            <a:ext cx="7968722"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tems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p:nvCxnSpPr>
        <p:spPr bwMode="auto">
          <a:xfrm>
            <a:off x="0" y="1019125"/>
            <a:ext cx="9144000" cy="0"/>
          </a:xfrm>
          <a:prstGeom prst="line">
            <a:avLst/>
          </a:prstGeom>
          <a:noFill/>
          <a:ln w="25400" algn="ctr">
            <a:solidFill>
              <a:srgbClr val="A7A8AA"/>
            </a:solidFill>
            <a:round/>
            <a:headEnd/>
            <a:tailEnd/>
          </a:ln>
        </p:spPr>
      </p:cxnSp>
      <p:cxnSp>
        <p:nvCxnSpPr>
          <p:cNvPr id="4" name="Straight Connector 3"/>
          <p:cNvCxnSpPr/>
          <p:nvPr/>
        </p:nvCxnSpPr>
        <p:spPr bwMode="auto">
          <a:xfrm>
            <a:off x="4560973" y="1018778"/>
            <a:ext cx="0" cy="3850183"/>
          </a:xfrm>
          <a:prstGeom prst="line">
            <a:avLst/>
          </a:prstGeom>
          <a:noFill/>
          <a:ln w="25400" algn="ctr">
            <a:solidFill>
              <a:srgbClr val="A7A8AA"/>
            </a:solidFill>
            <a:round/>
            <a:headEnd/>
            <a:tailEnd/>
          </a:ln>
        </p:spPr>
      </p:cxnSp>
      <p:cxnSp>
        <p:nvCxnSpPr>
          <p:cNvPr id="5" name="Straight Connector 4"/>
          <p:cNvCxnSpPr/>
          <p:nvPr/>
        </p:nvCxnSpPr>
        <p:spPr bwMode="auto">
          <a:xfrm>
            <a:off x="6769834" y="1019125"/>
            <a:ext cx="0" cy="3850183"/>
          </a:xfrm>
          <a:prstGeom prst="line">
            <a:avLst/>
          </a:prstGeom>
          <a:noFill/>
          <a:ln w="25400" algn="ctr">
            <a:solidFill>
              <a:srgbClr val="A7A8AA"/>
            </a:solidFill>
            <a:round/>
            <a:headEnd/>
            <a:tailEnd/>
          </a:ln>
        </p:spPr>
      </p:cxnSp>
      <p:cxnSp>
        <p:nvCxnSpPr>
          <p:cNvPr id="6" name="Straight Connector 5"/>
          <p:cNvCxnSpPr/>
          <p:nvPr/>
        </p:nvCxnSpPr>
        <p:spPr bwMode="auto">
          <a:xfrm>
            <a:off x="2379981" y="1018778"/>
            <a:ext cx="0" cy="3850183"/>
          </a:xfrm>
          <a:prstGeom prst="line">
            <a:avLst/>
          </a:prstGeom>
          <a:noFill/>
          <a:ln w="25400" algn="ctr">
            <a:solidFill>
              <a:srgbClr val="A7A8AA"/>
            </a:solidFill>
            <a:round/>
            <a:headEnd/>
            <a:tailEnd/>
          </a:ln>
        </p:spPr>
      </p:cxnSp>
      <p:sp>
        <p:nvSpPr>
          <p:cNvPr id="16" name="Text Placeholder 15"/>
          <p:cNvSpPr>
            <a:spLocks noGrp="1"/>
          </p:cNvSpPr>
          <p:nvPr>
            <p:ph type="body" sz="quarter" idx="10" hasCustomPrompt="1"/>
          </p:nvPr>
        </p:nvSpPr>
        <p:spPr>
          <a:xfrm>
            <a:off x="341663" y="1272780"/>
            <a:ext cx="1868821" cy="330994"/>
          </a:xfrm>
        </p:spPr>
        <p:txBody>
          <a:bodyPr/>
          <a:lstStyle>
            <a:lvl1pPr marL="0" indent="0">
              <a:buNone/>
              <a:defRPr sz="1400"/>
            </a:lvl1pPr>
          </a:lstStyle>
          <a:p>
            <a:pPr lvl="0"/>
            <a:r>
              <a:rPr lang="en-US" dirty="0" smtClean="0"/>
              <a:t>TEXT</a:t>
            </a:r>
            <a:endParaRPr lang="en-US" dirty="0"/>
          </a:p>
        </p:txBody>
      </p:sp>
      <p:sp>
        <p:nvSpPr>
          <p:cNvPr id="17" name="Text Placeholder 15"/>
          <p:cNvSpPr>
            <a:spLocks noGrp="1"/>
          </p:cNvSpPr>
          <p:nvPr>
            <p:ph type="body" sz="quarter" idx="11" hasCustomPrompt="1"/>
          </p:nvPr>
        </p:nvSpPr>
        <p:spPr>
          <a:xfrm>
            <a:off x="2603182" y="1272780"/>
            <a:ext cx="1836416" cy="330994"/>
          </a:xfrm>
        </p:spPr>
        <p:txBody>
          <a:bodyPr/>
          <a:lstStyle>
            <a:lvl1pPr marL="0" indent="0">
              <a:buNone/>
              <a:defRPr sz="1400"/>
            </a:lvl1pPr>
          </a:lstStyle>
          <a:p>
            <a:pPr lvl="0"/>
            <a:r>
              <a:rPr lang="en-US" dirty="0" smtClean="0"/>
              <a:t>TEXT</a:t>
            </a:r>
            <a:endParaRPr lang="en-US" dirty="0"/>
          </a:p>
        </p:txBody>
      </p:sp>
      <p:sp>
        <p:nvSpPr>
          <p:cNvPr id="18" name="Text Placeholder 15"/>
          <p:cNvSpPr>
            <a:spLocks noGrp="1"/>
          </p:cNvSpPr>
          <p:nvPr>
            <p:ph type="body" sz="quarter" idx="12" hasCustomPrompt="1"/>
          </p:nvPr>
        </p:nvSpPr>
        <p:spPr>
          <a:xfrm>
            <a:off x="4757701" y="1272780"/>
            <a:ext cx="1836416" cy="330994"/>
          </a:xfrm>
        </p:spPr>
        <p:txBody>
          <a:bodyPr/>
          <a:lstStyle>
            <a:lvl1pPr marL="0" indent="0">
              <a:buNone/>
              <a:defRPr sz="1400"/>
            </a:lvl1pPr>
          </a:lstStyle>
          <a:p>
            <a:pPr lvl="0"/>
            <a:r>
              <a:rPr lang="en-US" dirty="0" smtClean="0"/>
              <a:t>TEXT</a:t>
            </a:r>
            <a:endParaRPr lang="en-US" dirty="0"/>
          </a:p>
        </p:txBody>
      </p:sp>
      <p:sp>
        <p:nvSpPr>
          <p:cNvPr id="19" name="Text Placeholder 15"/>
          <p:cNvSpPr>
            <a:spLocks noGrp="1"/>
          </p:cNvSpPr>
          <p:nvPr>
            <p:ph type="body" sz="quarter" idx="13" hasCustomPrompt="1"/>
          </p:nvPr>
        </p:nvSpPr>
        <p:spPr>
          <a:xfrm>
            <a:off x="7015859" y="1272780"/>
            <a:ext cx="1836416" cy="330994"/>
          </a:xfrm>
        </p:spPr>
        <p:txBody>
          <a:bodyPr/>
          <a:lstStyle>
            <a:lvl1pPr marL="0" indent="0">
              <a:buNone/>
              <a:defRPr sz="1400"/>
            </a:lvl1pPr>
          </a:lstStyle>
          <a:p>
            <a:pPr lvl="0"/>
            <a:r>
              <a:rPr lang="en-US" dirty="0" smtClean="0"/>
              <a:t>TEXT</a:t>
            </a:r>
            <a:endParaRPr lang="en-US" dirty="0"/>
          </a:p>
        </p:txBody>
      </p:sp>
      <p:sp>
        <p:nvSpPr>
          <p:cNvPr id="21" name="Text Placeholder 20"/>
          <p:cNvSpPr>
            <a:spLocks noGrp="1"/>
          </p:cNvSpPr>
          <p:nvPr>
            <p:ph type="body" sz="quarter" idx="14"/>
          </p:nvPr>
        </p:nvSpPr>
        <p:spPr>
          <a:xfrm>
            <a:off x="341578"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15" name="Text Placeholder 20"/>
          <p:cNvSpPr>
            <a:spLocks noGrp="1"/>
          </p:cNvSpPr>
          <p:nvPr>
            <p:ph type="body" sz="quarter" idx="15"/>
          </p:nvPr>
        </p:nvSpPr>
        <p:spPr>
          <a:xfrm>
            <a:off x="2603182"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0" name="Text Placeholder 20"/>
          <p:cNvSpPr>
            <a:spLocks noGrp="1"/>
          </p:cNvSpPr>
          <p:nvPr>
            <p:ph type="body" sz="quarter" idx="16"/>
          </p:nvPr>
        </p:nvSpPr>
        <p:spPr>
          <a:xfrm>
            <a:off x="4757701"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5" name="Text Placeholder 20"/>
          <p:cNvSpPr>
            <a:spLocks noGrp="1"/>
          </p:cNvSpPr>
          <p:nvPr>
            <p:ph type="body" sz="quarter" idx="17"/>
          </p:nvPr>
        </p:nvSpPr>
        <p:spPr>
          <a:xfrm>
            <a:off x="7015859"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607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18266" y="1018701"/>
            <a:ext cx="2725737" cy="3856344"/>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4" name="Straight Connector 3"/>
          <p:cNvCxnSpPr/>
          <p:nvPr/>
        </p:nvCxnSpPr>
        <p:spPr bwMode="auto">
          <a:xfrm>
            <a:off x="2659075" y="1019125"/>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5" y="3465191"/>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7" y="1286702"/>
            <a:ext cx="3009783" cy="1874268"/>
          </a:xfrm>
        </p:spPr>
        <p:txBody>
          <a:bodyPr/>
          <a:lstStyle>
            <a:lvl1pPr marL="0" indent="0">
              <a:buNone/>
              <a:defRPr/>
            </a:lvl1pPr>
          </a:lstStyle>
          <a:p>
            <a:pPr lvl="0"/>
            <a:r>
              <a:rPr lang="en-US" dirty="0" smtClean="0"/>
              <a:t>Sample Text</a:t>
            </a:r>
            <a:endParaRPr lang="en-US" dirty="0"/>
          </a:p>
        </p:txBody>
      </p:sp>
      <p:sp>
        <p:nvSpPr>
          <p:cNvPr id="14" name="Text Placeholder 13"/>
          <p:cNvSpPr>
            <a:spLocks noGrp="1"/>
          </p:cNvSpPr>
          <p:nvPr>
            <p:ph type="body" sz="quarter" idx="11" hasCustomPrompt="1"/>
          </p:nvPr>
        </p:nvSpPr>
        <p:spPr>
          <a:xfrm>
            <a:off x="452849" y="3662362"/>
            <a:ext cx="5361350" cy="1028975"/>
          </a:xfrm>
        </p:spPr>
        <p:txBody>
          <a:bodyPr/>
          <a:lstStyle>
            <a:lvl1pPr marL="0" indent="0">
              <a:buNone/>
              <a:defRPr/>
            </a:lvl1pPr>
          </a:lstStyle>
          <a:p>
            <a:pPr lvl="0"/>
            <a:r>
              <a:rPr lang="en-US" dirty="0" smtClean="0"/>
              <a:t>Sample Text</a:t>
            </a:r>
            <a:endParaRPr lang="en-US" dirty="0"/>
          </a:p>
        </p:txBody>
      </p:sp>
      <p:sp>
        <p:nvSpPr>
          <p:cNvPr id="16" name="Text Placeholder 15"/>
          <p:cNvSpPr>
            <a:spLocks noGrp="1"/>
          </p:cNvSpPr>
          <p:nvPr>
            <p:ph type="body" sz="quarter" idx="12" hasCustomPrompt="1"/>
          </p:nvPr>
        </p:nvSpPr>
        <p:spPr>
          <a:xfrm>
            <a:off x="452854" y="1287069"/>
            <a:ext cx="1782909" cy="1874044"/>
          </a:xfrm>
        </p:spPr>
        <p:txBody>
          <a:bodyPr/>
          <a:lstStyle>
            <a:lvl1pPr marL="0" indent="0">
              <a:buNone/>
              <a:defRPr baseline="0"/>
            </a:lvl1pPr>
          </a:lstStyle>
          <a:p>
            <a:pPr lvl="0"/>
            <a:r>
              <a:rPr lang="en-US" dirty="0" smtClean="0"/>
              <a:t>Sample Text</a:t>
            </a:r>
            <a:endParaRPr lang="en-US" dirty="0"/>
          </a:p>
        </p:txBody>
      </p:sp>
      <p:cxnSp>
        <p:nvCxnSpPr>
          <p:cNvPr id="17" name="Straight Connector 16"/>
          <p:cNvCxnSpPr/>
          <p:nvPr/>
        </p:nvCxnSpPr>
        <p:spPr bwMode="auto">
          <a:xfrm>
            <a:off x="6418005" y="1019126"/>
            <a:ext cx="258" cy="3855919"/>
          </a:xfrm>
          <a:prstGeom prst="line">
            <a:avLst/>
          </a:prstGeom>
          <a:noFill/>
          <a:ln w="25400" algn="ctr">
            <a:solidFill>
              <a:srgbClr val="A7A8AA"/>
            </a:solidFill>
            <a:round/>
            <a:headEnd/>
            <a:tailEnd/>
          </a:ln>
        </p:spPr>
      </p:cxnSp>
      <p:cxnSp>
        <p:nvCxnSpPr>
          <p:cNvPr id="11" name="Straight Connector 10"/>
          <p:cNvCxnSpPr/>
          <p:nvPr userDrawn="1"/>
        </p:nvCxnSpPr>
        <p:spPr bwMode="auto">
          <a:xfrm>
            <a:off x="6418005" y="1019126"/>
            <a:ext cx="258" cy="3855919"/>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50381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4" y="-1"/>
            <a:ext cx="9144000" cy="4874540"/>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40273" y="2181927"/>
            <a:ext cx="580602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1</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userDrawn="1"/>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2" name="Rectangle 1"/>
          <p:cNvSpPr/>
          <p:nvPr userDrawn="1"/>
        </p:nvSpPr>
        <p:spPr bwMode="auto">
          <a:xfrm>
            <a:off x="0" y="0"/>
            <a:ext cx="9144002" cy="4874540"/>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 name="Rectangle 3"/>
          <p:cNvSpPr/>
          <p:nvPr userDrawn="1"/>
        </p:nvSpPr>
        <p:spPr bwMode="auto">
          <a:xfrm>
            <a:off x="8070783" y="1448432"/>
            <a:ext cx="1073217" cy="1093796"/>
          </a:xfrm>
          <a:prstGeom prst="rect">
            <a:avLst/>
          </a:prstGeom>
          <a:solidFill>
            <a:schemeClr val="accent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64540" y="2181927"/>
            <a:ext cx="578044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2</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22026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2">
    <p:spTree>
      <p:nvGrpSpPr>
        <p:cNvPr id="1" name=""/>
        <p:cNvGrpSpPr/>
        <p:nvPr/>
      </p:nvGrpSpPr>
      <p:grpSpPr>
        <a:xfrm>
          <a:off x="0" y="0"/>
          <a:ext cx="0" cy="0"/>
          <a:chOff x="0" y="0"/>
          <a:chExt cx="0" cy="0"/>
        </a:xfrm>
      </p:grpSpPr>
      <p:pic>
        <p:nvPicPr>
          <p:cNvPr id="3" name="Picture 2"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8"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4" name="Picture 13"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21" name="Straight Connector 20"/>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744559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65149" y="1042977"/>
            <a:ext cx="8007351" cy="3818424"/>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359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0" hasCustomPrompt="1"/>
          </p:nvPr>
        </p:nvSpPr>
        <p:spPr>
          <a:xfrm>
            <a:off x="456359" y="832473"/>
            <a:ext cx="8383283" cy="331361"/>
          </a:xfrm>
        </p:spPr>
        <p:txBody>
          <a:bodyPr anchor="b">
            <a:noAutofit/>
          </a:bodyPr>
          <a:lstStyle>
            <a:lvl1pPr marL="0" indent="0">
              <a:buNone/>
              <a:defRPr sz="1900" b="0">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
        <p:nvSpPr>
          <p:cNvPr id="5" name="Text Placeholder 7"/>
          <p:cNvSpPr>
            <a:spLocks noGrp="1"/>
          </p:cNvSpPr>
          <p:nvPr>
            <p:ph type="body" sz="quarter" idx="11"/>
          </p:nvPr>
        </p:nvSpPr>
        <p:spPr>
          <a:xfrm>
            <a:off x="565149" y="1301749"/>
            <a:ext cx="8015289" cy="3567741"/>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765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6878" y="205979"/>
            <a:ext cx="8229600" cy="692700"/>
          </a:xfrm>
          <a:prstGeom prst="rect">
            <a:avLst/>
          </a:prstGeom>
          <a:noFill/>
          <a:ln>
            <a:noFill/>
          </a:ln>
        </p:spPr>
        <p:txBody>
          <a:bodyPr lIns="68575" tIns="68575" rIns="68575" bIns="68575" anchor="ctr" anchorCtr="0"/>
          <a:lstStyle>
            <a:lvl1pPr marL="0" marR="0" lvl="0" indent="0" algn="l" rtl="0">
              <a:spcBef>
                <a:spcPts val="0"/>
              </a:spcBef>
              <a:buClr>
                <a:schemeClr val="accent1"/>
              </a:buClr>
              <a:buFont typeface="Arial"/>
              <a:buNone/>
              <a:defRPr sz="2700" b="0" i="0" u="none" strike="noStrike" cap="none">
                <a:solidFill>
                  <a:schemeClr val="accent1"/>
                </a:solidFill>
                <a:uFillTx/>
                <a:latin typeface="Arial"/>
                <a:ea typeface="Arial"/>
                <a:cs typeface="Arial"/>
                <a:sym typeface="Arial"/>
              </a:defRPr>
            </a:lvl1pPr>
            <a:lvl2pPr lvl="1" indent="0">
              <a:spcBef>
                <a:spcPts val="0"/>
              </a:spcBef>
              <a:buNone/>
              <a:defRPr sz="1400">
                <a:uFillTx/>
              </a:defRPr>
            </a:lvl2pPr>
            <a:lvl3pPr lvl="2" indent="0">
              <a:spcBef>
                <a:spcPts val="0"/>
              </a:spcBef>
              <a:buNone/>
              <a:defRPr sz="1400">
                <a:uFillTx/>
              </a:defRPr>
            </a:lvl3pPr>
            <a:lvl4pPr lvl="3" indent="0">
              <a:spcBef>
                <a:spcPts val="0"/>
              </a:spcBef>
              <a:buNone/>
              <a:defRPr sz="1400">
                <a:uFillTx/>
              </a:defRPr>
            </a:lvl4pPr>
            <a:lvl5pPr lvl="4" indent="0">
              <a:spcBef>
                <a:spcPts val="0"/>
              </a:spcBef>
              <a:buNone/>
              <a:defRPr sz="1400">
                <a:uFillTx/>
              </a:defRPr>
            </a:lvl5pPr>
            <a:lvl6pPr lvl="5" indent="0">
              <a:spcBef>
                <a:spcPts val="0"/>
              </a:spcBef>
              <a:buNone/>
              <a:defRPr sz="1400">
                <a:uFillTx/>
              </a:defRPr>
            </a:lvl6pPr>
            <a:lvl7pPr lvl="6" indent="0">
              <a:spcBef>
                <a:spcPts val="0"/>
              </a:spcBef>
              <a:buNone/>
              <a:defRPr sz="1400">
                <a:uFillTx/>
              </a:defRPr>
            </a:lvl7pPr>
            <a:lvl8pPr lvl="7" indent="0">
              <a:spcBef>
                <a:spcPts val="0"/>
              </a:spcBef>
              <a:buNone/>
              <a:defRPr sz="1400">
                <a:uFillTx/>
              </a:defRPr>
            </a:lvl8pPr>
            <a:lvl9pPr lvl="8" indent="0">
              <a:spcBef>
                <a:spcPts val="0"/>
              </a:spcBef>
              <a:buNone/>
              <a:defRPr sz="1400">
                <a:uFillTx/>
              </a:defRPr>
            </a:lvl9pPr>
          </a:lstStyle>
          <a:p>
            <a:endParaRPr>
              <a:uFillTx/>
            </a:endParaRPr>
          </a:p>
        </p:txBody>
      </p:sp>
      <p:sp>
        <p:nvSpPr>
          <p:cNvPr id="27" name="Shape 27"/>
          <p:cNvSpPr txBox="1">
            <a:spLocks noGrp="1"/>
          </p:cNvSpPr>
          <p:nvPr>
            <p:ph type="body" idx="1"/>
          </p:nvPr>
        </p:nvSpPr>
        <p:spPr>
          <a:xfrm>
            <a:off x="316878" y="898624"/>
            <a:ext cx="8229600" cy="3696000"/>
          </a:xfrm>
          <a:prstGeom prst="rect">
            <a:avLst/>
          </a:prstGeom>
          <a:noFill/>
          <a:ln>
            <a:noFill/>
          </a:ln>
        </p:spPr>
        <p:txBody>
          <a:bodyPr lIns="68575" tIns="68575" rIns="68575" bIns="68575" anchor="t" anchorCtr="0"/>
          <a:lstStyle>
            <a:lvl1pPr marL="253994" marR="0" lvl="0" indent="-114297" algn="l" rtl="0">
              <a:spcBef>
                <a:spcPts val="400"/>
              </a:spcBef>
              <a:buClr>
                <a:schemeClr val="dk2"/>
              </a:buClr>
              <a:buSzPct val="100000"/>
              <a:buFont typeface="Arial"/>
              <a:buChar char="•"/>
              <a:defRPr sz="2100" b="0" i="0" u="none" strike="noStrike" cap="none">
                <a:solidFill>
                  <a:schemeClr val="dk2"/>
                </a:solidFill>
                <a:uFillTx/>
                <a:latin typeface="Arial"/>
                <a:ea typeface="Arial"/>
                <a:cs typeface="Arial"/>
                <a:sym typeface="Arial"/>
              </a:defRPr>
            </a:lvl1pPr>
            <a:lvl2pPr marL="596885" marR="0" lvl="1" indent="-165096" algn="l" rtl="0">
              <a:spcBef>
                <a:spcPts val="400"/>
              </a:spcBef>
              <a:buClr>
                <a:schemeClr val="dk2"/>
              </a:buClr>
              <a:buSzPct val="100000"/>
              <a:buFont typeface="Arial"/>
              <a:buChar char="–"/>
              <a:defRPr sz="1800" b="0" i="0" u="none" strike="noStrike" cap="none">
                <a:solidFill>
                  <a:schemeClr val="dk2"/>
                </a:solidFill>
                <a:uFillTx/>
                <a:latin typeface="Arial"/>
                <a:ea typeface="Arial"/>
                <a:cs typeface="Arial"/>
                <a:sym typeface="Arial"/>
              </a:defRPr>
            </a:lvl2pPr>
            <a:lvl3pPr marL="850879" marR="0" lvl="2" indent="-139697" algn="l" rtl="0">
              <a:spcBef>
                <a:spcPts val="300"/>
              </a:spcBef>
              <a:buClr>
                <a:schemeClr val="dk2"/>
              </a:buClr>
              <a:buSzPct val="100000"/>
              <a:buFont typeface="Arial"/>
              <a:buChar char="•"/>
              <a:defRPr sz="1500" b="0" i="0" u="none" strike="noStrike" cap="none">
                <a:solidFill>
                  <a:schemeClr val="dk2"/>
                </a:solidFill>
                <a:uFillTx/>
                <a:latin typeface="Arial"/>
                <a:ea typeface="Arial"/>
                <a:cs typeface="Arial"/>
                <a:sym typeface="Arial"/>
              </a:defRPr>
            </a:lvl3pPr>
            <a:lvl4pPr marL="1117572" marR="0" lvl="3" indent="-139697" algn="l" rtl="0">
              <a:spcBef>
                <a:spcPts val="300"/>
              </a:spcBef>
              <a:buClr>
                <a:schemeClr val="dk2"/>
              </a:buClr>
              <a:buSzPct val="100000"/>
              <a:buFont typeface="Arial"/>
              <a:buChar char="–"/>
              <a:defRPr sz="1400" b="0" i="0" u="none" strike="noStrike" cap="none">
                <a:solidFill>
                  <a:schemeClr val="dk2"/>
                </a:solidFill>
                <a:uFillTx/>
                <a:latin typeface="Arial"/>
                <a:ea typeface="Arial"/>
                <a:cs typeface="Arial"/>
                <a:sym typeface="Arial"/>
              </a:defRPr>
            </a:lvl4pPr>
            <a:lvl5pPr marL="1371566" marR="0" lvl="4" indent="-152396" algn="l" rtl="0">
              <a:spcBef>
                <a:spcPts val="200"/>
              </a:spcBef>
              <a:buClr>
                <a:schemeClr val="dk2"/>
              </a:buClr>
              <a:buSzPct val="100000"/>
              <a:buFont typeface="Arial"/>
              <a:buChar char="»"/>
              <a:defRPr sz="1200" b="0" i="0" u="none" strike="noStrike" cap="none">
                <a:solidFill>
                  <a:schemeClr val="dk2"/>
                </a:solidFill>
                <a:uFillTx/>
                <a:latin typeface="Arial"/>
                <a:ea typeface="Arial"/>
                <a:cs typeface="Arial"/>
                <a:sym typeface="Arial"/>
              </a:defRPr>
            </a:lvl5pPr>
            <a:lvl6pPr marL="2514537" marR="0" lvl="5"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6pPr>
            <a:lvl7pPr marL="2971726" marR="0" lvl="6"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7pPr>
            <a:lvl8pPr marL="3428915" marR="0" lvl="7"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8pPr>
            <a:lvl9pPr marL="3886103" marR="0" lvl="8"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9pPr>
          </a:lstStyle>
          <a:p>
            <a:endParaRPr>
              <a:uFillTx/>
            </a:endParaRPr>
          </a:p>
        </p:txBody>
      </p:sp>
    </p:spTree>
    <p:extLst>
      <p:ext uri="{BB962C8B-B14F-4D97-AF65-F5344CB8AC3E}">
        <p14:creationId xmlns:p14="http://schemas.microsoft.com/office/powerpoint/2010/main" val="1238621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2"/>
        <p:cNvGrpSpPr/>
        <p:nvPr/>
      </p:nvGrpSpPr>
      <p:grpSpPr>
        <a:xfrm>
          <a:off x="0" y="0"/>
          <a:ext cx="0" cy="0"/>
          <a:chOff x="0" y="0"/>
          <a:chExt cx="0" cy="0"/>
        </a:xfrm>
      </p:grpSpPr>
      <p:sp>
        <p:nvSpPr>
          <p:cNvPr id="93" name="Shape 93"/>
          <p:cNvSpPr txBox="1">
            <a:spLocks noGrp="1"/>
          </p:cNvSpPr>
          <p:nvPr>
            <p:ph type="dt" idx="10"/>
          </p:nvPr>
        </p:nvSpPr>
        <p:spPr>
          <a:xfrm>
            <a:off x="628650" y="4767262"/>
            <a:ext cx="20574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4" name="Shape 94"/>
          <p:cNvSpPr txBox="1">
            <a:spLocks noGrp="1"/>
          </p:cNvSpPr>
          <p:nvPr>
            <p:ph type="ftr" idx="11"/>
          </p:nvPr>
        </p:nvSpPr>
        <p:spPr>
          <a:xfrm>
            <a:off x="3028950" y="4767262"/>
            <a:ext cx="30861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5" name="Shape 95"/>
          <p:cNvSpPr txBox="1">
            <a:spLocks noGrp="1"/>
          </p:cNvSpPr>
          <p:nvPr>
            <p:ph type="sldNum" idx="12"/>
          </p:nvPr>
        </p:nvSpPr>
        <p:spPr>
          <a:xfrm>
            <a:off x="6457948" y="4767262"/>
            <a:ext cx="2057400" cy="273900"/>
          </a:xfrm>
          <a:prstGeom prst="rect">
            <a:avLst/>
          </a:prstGeom>
          <a:noFill/>
          <a:ln>
            <a:noFill/>
          </a:ln>
        </p:spPr>
        <p:txBody>
          <a:bodyPr lIns="68550" tIns="34275" rIns="68550" bIns="34275" anchor="t" anchorCtr="0">
            <a:noAutofit/>
          </a:bodyPr>
          <a:lstStyle/>
          <a:p>
            <a:pPr>
              <a:buClr>
                <a:srgbClr val="000000"/>
              </a:buClr>
              <a:buSzPct val="25000"/>
              <a:buFont typeface="Arial"/>
              <a:buNone/>
            </a:pPr>
            <a:fld id="{00000000-1234-1234-1234-123412341234}" type="slidenum">
              <a:rPr lang="en-US" kern="0">
                <a:solidFill>
                  <a:srgbClr val="000000"/>
                </a:solidFill>
                <a:uFillTx/>
                <a:ea typeface="Arial"/>
                <a:cs typeface="Arial"/>
                <a:sym typeface="Arial"/>
              </a:rPr>
              <a:pPr>
                <a:buClr>
                  <a:srgbClr val="000000"/>
                </a:buClr>
                <a:buSzPct val="25000"/>
                <a:buFont typeface="Arial"/>
                <a:buNone/>
              </a:pPr>
              <a:t>‹#›</a:t>
            </a:fld>
            <a:endParaRPr lang="en-US" kern="0">
              <a:solidFill>
                <a:srgbClr val="000000"/>
              </a:solidFill>
              <a:uFillTx/>
              <a:ea typeface="Arial"/>
              <a:cs typeface="Arial"/>
              <a:sym typeface="Arial"/>
            </a:endParaRPr>
          </a:p>
        </p:txBody>
      </p:sp>
    </p:spTree>
    <p:extLst>
      <p:ext uri="{BB962C8B-B14F-4D97-AF65-F5344CB8AC3E}">
        <p14:creationId xmlns:p14="http://schemas.microsoft.com/office/powerpoint/2010/main" val="47527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3" name="Picture 12" descr="building-1132207_filte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userDrawn="1"/>
        </p:nvSpPr>
        <p:spPr bwMode="auto">
          <a:xfrm>
            <a:off x="82" y="1564"/>
            <a:ext cx="9143999" cy="5143501"/>
          </a:xfrm>
          <a:prstGeom prst="rect">
            <a:avLst/>
          </a:prstGeom>
          <a:solidFill>
            <a:schemeClr val="tx1">
              <a:alpha val="60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5" name="Rectangle 4"/>
          <p:cNvSpPr/>
          <p:nvPr userDrawn="1"/>
        </p:nvSpPr>
        <p:spPr bwMode="auto">
          <a:xfrm>
            <a:off x="6472697" y="1269255"/>
            <a:ext cx="2671303" cy="926857"/>
          </a:xfrm>
          <a:prstGeom prst="rect">
            <a:avLst/>
          </a:prstGeom>
          <a:solidFill>
            <a:srgbClr val="BA0C28"/>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8" name="Straight Connector 7"/>
          <p:cNvCxnSpPr/>
          <p:nvPr userDrawn="1"/>
        </p:nvCxnSpPr>
        <p:spPr bwMode="auto">
          <a:xfrm>
            <a:off x="6472697" y="0"/>
            <a:ext cx="0" cy="5143500"/>
          </a:xfrm>
          <a:prstGeom prst="line">
            <a:avLst/>
          </a:prstGeom>
          <a:noFill/>
          <a:ln w="25400" algn="ctr">
            <a:solidFill>
              <a:schemeClr val="bg1"/>
            </a:solidFill>
            <a:round/>
            <a:headEnd/>
            <a:tailEnd/>
          </a:ln>
        </p:spPr>
      </p:cxnSp>
      <p:sp>
        <p:nvSpPr>
          <p:cNvPr id="9" name="Text Placeholder 17"/>
          <p:cNvSpPr>
            <a:spLocks noGrp="1"/>
          </p:cNvSpPr>
          <p:nvPr>
            <p:ph type="body" sz="quarter" idx="10" hasCustomPrompt="1"/>
          </p:nvPr>
        </p:nvSpPr>
        <p:spPr bwMode="black">
          <a:xfrm>
            <a:off x="366699" y="1346522"/>
            <a:ext cx="5638675" cy="1943393"/>
          </a:xfrm>
        </p:spPr>
        <p:txBody>
          <a:bodyPr anchor="t" anchorCtr="0">
            <a:normAutofit/>
          </a:bodyPr>
          <a:lstStyle>
            <a:lvl1pPr marL="0" indent="0" algn="l">
              <a:buNone/>
              <a:tabLst>
                <a:tab pos="2187087" algn="l"/>
              </a:tabLst>
              <a:defRPr sz="2700" b="1">
                <a:solidFill>
                  <a:schemeClr val="bg1"/>
                </a:solidFill>
                <a:latin typeface="Arial"/>
                <a:cs typeface="Arial"/>
              </a:defRPr>
            </a:lvl1pPr>
            <a:lvl2pPr marL="0" indent="0">
              <a:buNone/>
              <a:defRPr sz="18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pic>
        <p:nvPicPr>
          <p:cNvPr id="12" name="Picture 11" descr="Map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61815" y="1505066"/>
            <a:ext cx="1987314" cy="431603"/>
          </a:xfrm>
          <a:prstGeom prst="rect">
            <a:avLst/>
          </a:prstGeom>
        </p:spPr>
      </p:pic>
      <p:cxnSp>
        <p:nvCxnSpPr>
          <p:cNvPr id="17" name="Straight Connector 16"/>
          <p:cNvCxnSpPr/>
          <p:nvPr userDrawn="1"/>
        </p:nvCxnSpPr>
        <p:spPr bwMode="auto">
          <a:xfrm>
            <a:off x="0" y="3709101"/>
            <a:ext cx="6472697" cy="30653"/>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366699" y="4061759"/>
            <a:ext cx="3307744" cy="707424"/>
          </a:xfrm>
        </p:spPr>
        <p:txBody>
          <a:bodyPr>
            <a:noAutofit/>
          </a:bodyPr>
          <a:lstStyle>
            <a:lvl1pPr marL="0" indent="0">
              <a:buFont typeface="Arial" panose="020B0604020202020204" pitchFamily="34" charset="0"/>
              <a:buNone/>
              <a:defRPr sz="1800"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171443"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br>
              <a:rPr lang="en-US" dirty="0"/>
            </a:br>
            <a:endParaRPr lang="en-US" dirty="0"/>
          </a:p>
        </p:txBody>
      </p:sp>
      <p:cxnSp>
        <p:nvCxnSpPr>
          <p:cNvPr id="15" name="Straight Connector 14"/>
          <p:cNvCxnSpPr/>
          <p:nvPr userDrawn="1"/>
        </p:nvCxnSpPr>
        <p:spPr bwMode="auto">
          <a:xfrm>
            <a:off x="6472697" y="1253725"/>
            <a:ext cx="2671303" cy="5"/>
          </a:xfrm>
          <a:prstGeom prst="line">
            <a:avLst/>
          </a:prstGeom>
          <a:noFill/>
          <a:ln w="25400" algn="ctr">
            <a:solidFill>
              <a:schemeClr val="bg1"/>
            </a:solidFill>
            <a:round/>
            <a:headEnd/>
            <a:tailEnd/>
          </a:ln>
        </p:spPr>
      </p:cxnSp>
      <p:cxnSp>
        <p:nvCxnSpPr>
          <p:cNvPr id="21" name="Straight Connector 20"/>
          <p:cNvCxnSpPr/>
          <p:nvPr userDrawn="1"/>
        </p:nvCxnSpPr>
        <p:spPr bwMode="auto">
          <a:xfrm>
            <a:off x="6472697" y="2196107"/>
            <a:ext cx="2671303" cy="5"/>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99239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a:t>Click To Edit Master Title Style</a:t>
            </a:r>
          </a:p>
        </p:txBody>
      </p:sp>
    </p:spTree>
    <p:extLst>
      <p:ext uri="{BB962C8B-B14F-4D97-AF65-F5344CB8AC3E}">
        <p14:creationId xmlns:p14="http://schemas.microsoft.com/office/powerpoint/2010/main" val="2564814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_Items_Little_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4" name="Straight Connector 3"/>
          <p:cNvCxnSpPr/>
          <p:nvPr/>
        </p:nvCxnSpPr>
        <p:spPr bwMode="auto">
          <a:xfrm>
            <a:off x="2659075" y="1019126"/>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1" y="3465190"/>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3" y="1286702"/>
            <a:ext cx="3009783" cy="1874268"/>
          </a:xfrm>
        </p:spPr>
        <p:txBody>
          <a:bodyPr/>
          <a:lstStyle>
            <a:lvl1pPr marL="0" indent="0">
              <a:buNone/>
              <a:defRPr/>
            </a:lvl1pPr>
          </a:lstStyle>
          <a:p>
            <a:pPr lvl="0"/>
            <a:r>
              <a:rPr lang="en-US" dirty="0"/>
              <a:t>Sample Text</a:t>
            </a:r>
          </a:p>
        </p:txBody>
      </p:sp>
      <p:sp>
        <p:nvSpPr>
          <p:cNvPr id="14" name="Text Placeholder 13"/>
          <p:cNvSpPr>
            <a:spLocks noGrp="1"/>
          </p:cNvSpPr>
          <p:nvPr>
            <p:ph type="body" sz="quarter" idx="11" hasCustomPrompt="1"/>
          </p:nvPr>
        </p:nvSpPr>
        <p:spPr>
          <a:xfrm>
            <a:off x="578794" y="3662362"/>
            <a:ext cx="5361350" cy="1028975"/>
          </a:xfrm>
        </p:spPr>
        <p:txBody>
          <a:bodyPr/>
          <a:lstStyle>
            <a:lvl1pPr marL="0" indent="0">
              <a:buNone/>
              <a:defRPr/>
            </a:lvl1pPr>
          </a:lstStyle>
          <a:p>
            <a:pPr lvl="0"/>
            <a:r>
              <a:rPr lang="en-US" dirty="0"/>
              <a:t>Sample Text</a:t>
            </a:r>
          </a:p>
        </p:txBody>
      </p:sp>
      <p:sp>
        <p:nvSpPr>
          <p:cNvPr id="16" name="Text Placeholder 15"/>
          <p:cNvSpPr>
            <a:spLocks noGrp="1"/>
          </p:cNvSpPr>
          <p:nvPr>
            <p:ph type="body" sz="quarter" idx="12" hasCustomPrompt="1"/>
          </p:nvPr>
        </p:nvSpPr>
        <p:spPr>
          <a:xfrm>
            <a:off x="578796" y="1287068"/>
            <a:ext cx="1782909" cy="1874044"/>
          </a:xfrm>
        </p:spPr>
        <p:txBody>
          <a:bodyPr/>
          <a:lstStyle>
            <a:lvl1pPr marL="0" indent="0">
              <a:buNone/>
              <a:defRPr baseline="0"/>
            </a:lvl1pPr>
          </a:lstStyle>
          <a:p>
            <a:pPr lvl="0"/>
            <a:r>
              <a:rPr lang="en-US" dirty="0"/>
              <a:t>Sample Text</a:t>
            </a:r>
          </a:p>
        </p:txBody>
      </p:sp>
      <p:cxnSp>
        <p:nvCxnSpPr>
          <p:cNvPr id="11" name="Straight Connector 10"/>
          <p:cNvCxnSpPr/>
          <p:nvPr/>
        </p:nvCxnSpPr>
        <p:spPr bwMode="auto">
          <a:xfrm>
            <a:off x="2659075" y="1019126"/>
            <a:ext cx="0" cy="2446066"/>
          </a:xfrm>
          <a:prstGeom prst="line">
            <a:avLst/>
          </a:prstGeom>
          <a:noFill/>
          <a:ln w="25400" algn="ctr">
            <a:solidFill>
              <a:srgbClr val="A7A8AA"/>
            </a:solidFill>
            <a:round/>
            <a:headEnd/>
            <a:tailEnd/>
          </a:ln>
        </p:spPr>
      </p:cxnSp>
      <p:cxnSp>
        <p:nvCxnSpPr>
          <p:cNvPr id="13" name="Straight Connector 12"/>
          <p:cNvCxnSpPr/>
          <p:nvPr/>
        </p:nvCxnSpPr>
        <p:spPr bwMode="auto">
          <a:xfrm>
            <a:off x="0" y="1018777"/>
            <a:ext cx="9144000" cy="0"/>
          </a:xfrm>
          <a:prstGeom prst="line">
            <a:avLst/>
          </a:prstGeom>
          <a:noFill/>
          <a:ln w="25400" algn="ctr">
            <a:solidFill>
              <a:srgbClr val="A7A8AA"/>
            </a:solidFill>
            <a:round/>
            <a:headEnd/>
            <a:tailEnd/>
          </a:ln>
        </p:spPr>
      </p:cxnSp>
      <p:cxnSp>
        <p:nvCxnSpPr>
          <p:cNvPr id="15" name="Straight Connector 14"/>
          <p:cNvCxnSpPr/>
          <p:nvPr/>
        </p:nvCxnSpPr>
        <p:spPr bwMode="auto">
          <a:xfrm>
            <a:off x="1" y="3465190"/>
            <a:ext cx="9143999"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6418004" y="1019126"/>
            <a:ext cx="0" cy="2446065"/>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600780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99982" y="368856"/>
            <a:ext cx="8229362" cy="471137"/>
          </a:xfrm>
          <a:prstGeom prst="rect">
            <a:avLst/>
          </a:prstGeom>
        </p:spPr>
        <p:txBody>
          <a:bodyPr/>
          <a:lstStyle>
            <a:lvl1pPr>
              <a:defRPr sz="2400" b="0"/>
            </a:lvl1pPr>
          </a:lstStyle>
          <a:p>
            <a:r>
              <a:rPr lang="en-US"/>
              <a:t>Click to edit Master title style</a:t>
            </a:r>
          </a:p>
        </p:txBody>
      </p:sp>
      <p:sp>
        <p:nvSpPr>
          <p:cNvPr id="4" name="Text Placeholder 10"/>
          <p:cNvSpPr>
            <a:spLocks noGrp="1"/>
          </p:cNvSpPr>
          <p:nvPr>
            <p:ph type="body" sz="quarter" idx="11"/>
          </p:nvPr>
        </p:nvSpPr>
        <p:spPr>
          <a:xfrm>
            <a:off x="964148" y="4668441"/>
            <a:ext cx="4515515" cy="243532"/>
          </a:xfrm>
          <a:prstGeom prst="rect">
            <a:avLst/>
          </a:prstGeom>
        </p:spPr>
        <p:txBody>
          <a:bodyPr vert="horz" lIns="0" tIns="0" rIns="0" bIns="0" rtlCol="0" anchor="b" anchorCtr="0"/>
          <a:lstStyle>
            <a:lvl1pPr marL="0" indent="0">
              <a:buNone/>
              <a:defRPr lang="en-US" sz="750" b="0" i="1" dirty="0">
                <a:solidFill>
                  <a:schemeClr val="tx1">
                    <a:lumMod val="50000"/>
                    <a:lumOff val="50000"/>
                  </a:schemeClr>
                </a:solidFill>
              </a:defRPr>
            </a:lvl1pPr>
          </a:lstStyle>
          <a:p>
            <a:pPr marL="0" lvl="0"/>
            <a:endParaRPr lang="en-US" dirty="0"/>
          </a:p>
        </p:txBody>
      </p:sp>
    </p:spTree>
    <p:extLst>
      <p:ext uri="{BB962C8B-B14F-4D97-AF65-F5344CB8AC3E}">
        <p14:creationId xmlns:p14="http://schemas.microsoft.com/office/powerpoint/2010/main" val="1135587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anchor="b"/>
          <a:lstStyle>
            <a:lvl1pPr marL="0" marR="0" lvl="0" indent="0" algn="ctr" rtl="0">
              <a:spcBef>
                <a:spcPts val="0"/>
              </a:spcBef>
              <a:buClr>
                <a:schemeClr val="accent1"/>
              </a:buClr>
              <a:buFont typeface="Arial"/>
              <a:buNone/>
              <a:defRPr sz="4499" b="0" i="0" u="none" strike="noStrike" cap="none">
                <a:solidFill>
                  <a:schemeClr val="accent1"/>
                </a:solidFill>
                <a:latin typeface="Arial"/>
                <a:ea typeface="Arial"/>
                <a:cs typeface="Arial"/>
                <a:sym typeface="Arial"/>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a:lstStyle>
            <a:lvl1pPr marL="0" marR="0" lvl="0" indent="0" algn="ctr" rtl="0">
              <a:spcBef>
                <a:spcPts val="360"/>
              </a:spcBef>
              <a:buClr>
                <a:schemeClr val="dk2"/>
              </a:buClr>
              <a:buFont typeface="Arial"/>
              <a:buNone/>
              <a:defRPr sz="1799" b="0" i="0" u="none" strike="noStrike" cap="none">
                <a:solidFill>
                  <a:schemeClr val="dk2"/>
                </a:solidFill>
                <a:latin typeface="Arial"/>
                <a:ea typeface="Arial"/>
                <a:cs typeface="Arial"/>
                <a:sym typeface="Arial"/>
              </a:defRPr>
            </a:lvl1pPr>
            <a:lvl2pPr marL="342797" marR="0" lvl="1" indent="-9422" algn="ctr" rtl="0">
              <a:spcBef>
                <a:spcPts val="300"/>
              </a:spcBef>
              <a:buClr>
                <a:schemeClr val="dk2"/>
              </a:buClr>
              <a:buFont typeface="Arial"/>
              <a:buNone/>
              <a:defRPr sz="1499" b="0" i="0" u="none" strike="noStrike" cap="none">
                <a:solidFill>
                  <a:schemeClr val="dk2"/>
                </a:solidFill>
                <a:latin typeface="Arial"/>
                <a:ea typeface="Arial"/>
                <a:cs typeface="Arial"/>
                <a:sym typeface="Arial"/>
              </a:defRPr>
            </a:lvl2pPr>
            <a:lvl3pPr marL="685595" marR="0" lvl="2" indent="-9319" algn="ctr" rtl="0">
              <a:spcBef>
                <a:spcPts val="270"/>
              </a:spcBef>
              <a:buClr>
                <a:schemeClr val="dk2"/>
              </a:buClr>
              <a:buFont typeface="Arial"/>
              <a:buNone/>
              <a:defRPr sz="1349" b="0" i="0" u="none" strike="noStrike" cap="none">
                <a:solidFill>
                  <a:schemeClr val="dk2"/>
                </a:solidFill>
                <a:latin typeface="Arial"/>
                <a:ea typeface="Arial"/>
                <a:cs typeface="Arial"/>
                <a:sym typeface="Arial"/>
              </a:defRPr>
            </a:lvl3pPr>
            <a:lvl4pPr marL="1028392" marR="0" lvl="3" indent="-9216"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4pPr>
            <a:lvl5pPr marL="1371188" marR="0" lvl="4" indent="-9113"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5pPr>
            <a:lvl6pPr marL="1713986" marR="0" lvl="5" indent="-901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6pPr>
            <a:lvl7pPr marL="2056783" marR="0" lvl="6" indent="-8907"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7pPr>
            <a:lvl8pPr marL="2399580" marR="0" lvl="7" indent="-8804"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8pPr>
            <a:lvl9pPr marL="2742377" marR="0" lvl="8" indent="-8702"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dt" idx="10"/>
          </p:nvPr>
        </p:nvSpPr>
        <p:spPr bwMode="auto">
          <a:xfrm>
            <a:off x="628814" y="4767263"/>
            <a:ext cx="2056745"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5" name="Shape 57"/>
          <p:cNvSpPr txBox="1">
            <a:spLocks noGrp="1"/>
          </p:cNvSpPr>
          <p:nvPr>
            <p:ph type="ftr" idx="11"/>
          </p:nvPr>
        </p:nvSpPr>
        <p:spPr bwMode="auto">
          <a:xfrm>
            <a:off x="3028548" y="4767263"/>
            <a:ext cx="3086904"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6" name="Shape 58"/>
          <p:cNvSpPr txBox="1">
            <a:spLocks noGrp="1"/>
          </p:cNvSpPr>
          <p:nvPr>
            <p:ph type="sldNum" idx="12"/>
          </p:nvPr>
        </p:nvSpPr>
        <p:spPr bwMode="auto">
          <a:xfrm>
            <a:off x="6458441" y="4767263"/>
            <a:ext cx="2056745" cy="273844"/>
          </a:xfrm>
          <a:prstGeom prst="rect">
            <a:avLst/>
          </a:prstGeom>
          <a:ln>
            <a:miter lim="800000"/>
            <a:headEnd/>
            <a:tailEnd/>
          </a:ln>
        </p:spPr>
        <p:txBody>
          <a:bodyPr vert="horz" wrap="square" lIns="91425" tIns="45700" rIns="91425" bIns="45700" numCol="1" anchor="t" anchorCtr="0" compatLnSpc="1">
            <a:prstTxWarp prst="textNoShape">
              <a:avLst/>
            </a:prstTxWarp>
          </a:bodyPr>
          <a:lstStyle>
            <a:lvl1pPr>
              <a:buSzPct val="25000"/>
              <a:defRPr sz="1800"/>
            </a:lvl1pPr>
          </a:lstStyle>
          <a:p>
            <a:pPr>
              <a:defRPr/>
            </a:pPr>
            <a:fld id="{A389B0C9-3FAB-4B95-A50F-34BE181E73B3}" type="slidenum">
              <a:rPr lang="en-US"/>
              <a:pPr>
                <a:defRPr/>
              </a:pPr>
              <a:t>‹#›</a:t>
            </a:fld>
            <a:endParaRPr lang="en-US"/>
          </a:p>
        </p:txBody>
      </p:sp>
    </p:spTree>
    <p:extLst>
      <p:ext uri="{BB962C8B-B14F-4D97-AF65-F5344CB8AC3E}">
        <p14:creationId xmlns:p14="http://schemas.microsoft.com/office/powerpoint/2010/main" val="19353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_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861"/>
            <a:ext cx="9144000" cy="5143500"/>
          </a:xfrm>
          <a:prstGeom prst="rect">
            <a:avLst/>
          </a:prstGeom>
        </p:spPr>
      </p:pic>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7" y="502532"/>
            <a:ext cx="5931186"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pic>
        <p:nvPicPr>
          <p:cNvPr id="11" name="Picture 10" descr="MapR_white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94339" y="1046775"/>
            <a:ext cx="1697920" cy="369987"/>
          </a:xfrm>
          <a:prstGeom prst="rect">
            <a:avLst/>
          </a:prstGeom>
        </p:spPr>
      </p:pic>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5" name="Picture 14"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6" name="Straight Connector 15"/>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pic>
        <p:nvPicPr>
          <p:cNvPr id="19" name="Picture 18"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pic>
        <p:nvPicPr>
          <p:cNvPr id="20" name="Picture 19" descr="Mapr_200-16-46_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spTree>
    <p:extLst>
      <p:ext uri="{BB962C8B-B14F-4D97-AF65-F5344CB8AC3E}">
        <p14:creationId xmlns:p14="http://schemas.microsoft.com/office/powerpoint/2010/main" val="264023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_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9" name="Straight Connector 8"/>
          <p:cNvCxnSpPr/>
          <p:nvPr/>
        </p:nvCxnSpPr>
        <p:spPr bwMode="auto">
          <a:xfrm>
            <a:off x="-25521" y="3801811"/>
            <a:ext cx="6750823" cy="809"/>
          </a:xfrm>
          <a:prstGeom prst="line">
            <a:avLst/>
          </a:prstGeom>
          <a:noFill/>
          <a:ln w="25400" algn="ctr">
            <a:solidFill>
              <a:srgbClr val="FFFFFF"/>
            </a:solidFill>
            <a:round/>
            <a:headEnd/>
            <a:tailEnd/>
          </a:ln>
        </p:spPr>
      </p:cxnSp>
      <p:sp>
        <p:nvSpPr>
          <p:cNvPr id="5" name="Text Placeholder 4"/>
          <p:cNvSpPr>
            <a:spLocks noGrp="1"/>
          </p:cNvSpPr>
          <p:nvPr>
            <p:ph type="body" sz="quarter" idx="12" hasCustomPrompt="1"/>
          </p:nvPr>
        </p:nvSpPr>
        <p:spPr>
          <a:xfrm>
            <a:off x="502247" y="1438276"/>
            <a:ext cx="5931186" cy="2221707"/>
          </a:xfrm>
        </p:spPr>
        <p:txBody>
          <a:bodyPr>
            <a:normAutofit/>
          </a:bodyPr>
          <a:lstStyle>
            <a:lvl1pPr marL="0" indent="0">
              <a:buNone/>
              <a:defRPr sz="2800" b="1"/>
            </a:lvl1pPr>
          </a:lstStyle>
          <a:p>
            <a:pPr lvl="0"/>
            <a:r>
              <a:rPr lang="en-US" dirty="0" smtClean="0"/>
              <a:t>TITLE</a:t>
            </a:r>
            <a:endParaRPr lang="en-US" dirty="0"/>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5799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_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4" name="Straight Connector 13"/>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65880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rtner_Cover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605644"/>
            <a:ext cx="5722297" cy="2027653"/>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2" name="Picture 1"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1736834"/>
            <a:ext cx="1660100" cy="361745"/>
          </a:xfrm>
          <a:prstGeom prst="rect">
            <a:avLst/>
          </a:prstGeom>
        </p:spPr>
      </p:pic>
      <p:sp>
        <p:nvSpPr>
          <p:cNvPr id="15"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
        <p:nvSpPr>
          <p:cNvPr id="11" name="TextBox 10"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6" name="TextBox 15"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2126386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ner_Cover2">
    <p:spTree>
      <p:nvGrpSpPr>
        <p:cNvPr id="1" name=""/>
        <p:cNvGrpSpPr/>
        <p:nvPr/>
      </p:nvGrpSpPr>
      <p:grpSpPr>
        <a:xfrm>
          <a:off x="0" y="0"/>
          <a:ext cx="0" cy="0"/>
          <a:chOff x="0" y="0"/>
          <a:chExt cx="0" cy="0"/>
        </a:xfrm>
      </p:grpSpPr>
      <p:pic>
        <p:nvPicPr>
          <p:cNvPr id="7" name="Picture 6"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4" name="Rectangle 3"/>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6" name="TextBox 5"/>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9" name="Straight Connector 8"/>
          <p:cNvCxnSpPr/>
          <p:nvPr/>
        </p:nvCxnSpPr>
        <p:spPr bwMode="auto">
          <a:xfrm>
            <a:off x="6456676" y="0"/>
            <a:ext cx="0" cy="5143500"/>
          </a:xfrm>
          <a:prstGeom prst="line">
            <a:avLst/>
          </a:prstGeom>
          <a:noFill/>
          <a:ln w="25400" algn="ctr">
            <a:solidFill>
              <a:srgbClr val="FFFFFF"/>
            </a:solidFill>
            <a:round/>
            <a:headEnd/>
            <a:tailEnd/>
          </a:ln>
        </p:spPr>
      </p:cxnSp>
      <p:sp>
        <p:nvSpPr>
          <p:cNvPr id="15" name="Text Placeholder 40"/>
          <p:cNvSpPr>
            <a:spLocks noGrp="1"/>
          </p:cNvSpPr>
          <p:nvPr>
            <p:ph type="body" sz="quarter" idx="11" hasCustomPrompt="1"/>
          </p:nvPr>
        </p:nvSpPr>
        <p:spPr>
          <a:xfrm>
            <a:off x="502246" y="4060206"/>
            <a:ext cx="5683728" cy="831056"/>
          </a:xfrm>
        </p:spPr>
        <p:txBody>
          <a:bodyPr anchor="t">
            <a:normAutofit/>
          </a:bodyPr>
          <a:lstStyle>
            <a:lvl1pPr marL="0" indent="0">
              <a:buNone/>
              <a:defRPr sz="1900" b="1">
                <a:solidFill>
                  <a:srgbClr val="FFFFFF"/>
                </a:solidFill>
              </a:defRPr>
            </a:lvl1pPr>
          </a:lstStyle>
          <a:p>
            <a:pPr lvl="0"/>
            <a:r>
              <a:rPr lang="en-US" dirty="0" smtClean="0"/>
              <a:t>Speaker Name</a:t>
            </a:r>
          </a:p>
          <a:p>
            <a:pPr lvl="0"/>
            <a:r>
              <a:rPr lang="en-US" dirty="0" smtClean="0"/>
              <a:t>Date</a:t>
            </a:r>
            <a:endParaRPr lang="en-US" dirty="0"/>
          </a:p>
        </p:txBody>
      </p:sp>
      <p:cxnSp>
        <p:nvCxnSpPr>
          <p:cNvPr id="19" name="Straight Connector 18"/>
          <p:cNvCxnSpPr/>
          <p:nvPr/>
        </p:nvCxnSpPr>
        <p:spPr bwMode="auto">
          <a:xfrm>
            <a:off x="0" y="3802620"/>
            <a:ext cx="6456676" cy="0"/>
          </a:xfrm>
          <a:prstGeom prst="line">
            <a:avLst/>
          </a:prstGeom>
          <a:noFill/>
          <a:ln w="25400" algn="ctr">
            <a:solidFill>
              <a:srgbClr val="FFFFFF"/>
            </a:solidFill>
            <a:round/>
            <a:headEnd/>
            <a:tailEnd/>
          </a:ln>
        </p:spPr>
      </p:cxnSp>
      <p:sp>
        <p:nvSpPr>
          <p:cNvPr id="20" name="Title 1"/>
          <p:cNvSpPr>
            <a:spLocks noGrp="1"/>
          </p:cNvSpPr>
          <p:nvPr>
            <p:ph type="title" hasCustomPrompt="1"/>
          </p:nvPr>
        </p:nvSpPr>
        <p:spPr>
          <a:xfrm>
            <a:off x="502246" y="1605644"/>
            <a:ext cx="5683728" cy="2054868"/>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pic>
        <p:nvPicPr>
          <p:cNvPr id="13" name="Picture 12"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Tree>
    <p:extLst>
      <p:ext uri="{BB962C8B-B14F-4D97-AF65-F5344CB8AC3E}">
        <p14:creationId xmlns:p14="http://schemas.microsoft.com/office/powerpoint/2010/main" val="109944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ner_Cover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23" name="Straight Connector 22"/>
          <p:cNvCxnSpPr/>
          <p:nvPr/>
        </p:nvCxnSpPr>
        <p:spPr bwMode="auto">
          <a:xfrm>
            <a:off x="6725302" y="1478826"/>
            <a:ext cx="2418698"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8" y="502532"/>
            <a:ext cx="5722297"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6" name="Straight Connector 15"/>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215886"/>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9" name="TextBox 18"/>
          <p:cNvSpPr txBox="1"/>
          <p:nvPr/>
        </p:nvSpPr>
        <p:spPr>
          <a:xfrm>
            <a:off x="8542912" y="652155"/>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11" name="Picture 10"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652155"/>
            <a:ext cx="1660100" cy="361745"/>
          </a:xfrm>
          <a:prstGeom prst="rect">
            <a:avLst/>
          </a:prstGeom>
        </p:spPr>
      </p:pic>
      <p:sp>
        <p:nvSpPr>
          <p:cNvPr id="14"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cxnSp>
        <p:nvCxnSpPr>
          <p:cNvPr id="15" name="Straight Connector 14"/>
          <p:cNvCxnSpPr/>
          <p:nvPr/>
        </p:nvCxnSpPr>
        <p:spPr bwMode="auto">
          <a:xfrm>
            <a:off x="6725302" y="1478826"/>
            <a:ext cx="2418698" cy="0"/>
          </a:xfrm>
          <a:prstGeom prst="line">
            <a:avLst/>
          </a:prstGeom>
          <a:noFill/>
          <a:ln w="25400" algn="ctr">
            <a:solidFill>
              <a:srgbClr val="FFFFFF"/>
            </a:solidFill>
            <a:round/>
            <a:headEnd/>
            <a:tailEnd/>
          </a:ln>
        </p:spPr>
      </p:cxnSp>
      <p:cxnSp>
        <p:nvCxnSpPr>
          <p:cNvPr id="18" name="Straight Connector 17"/>
          <p:cNvCxnSpPr/>
          <p:nvPr userDrawn="1"/>
        </p:nvCxnSpPr>
        <p:spPr bwMode="auto">
          <a:xfrm>
            <a:off x="6725302" y="1478826"/>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621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tner_Cover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 Placeholder 4"/>
          <p:cNvSpPr>
            <a:spLocks noGrp="1"/>
          </p:cNvSpPr>
          <p:nvPr>
            <p:ph type="body" sz="quarter" idx="12" hasCustomPrompt="1"/>
          </p:nvPr>
        </p:nvSpPr>
        <p:spPr>
          <a:xfrm>
            <a:off x="502247" y="1605644"/>
            <a:ext cx="5722297" cy="2054338"/>
          </a:xfrm>
        </p:spPr>
        <p:txBody>
          <a:bodyPr>
            <a:normAutofit/>
          </a:bodyPr>
          <a:lstStyle>
            <a:lvl1pPr marL="0" indent="0">
              <a:buNone/>
              <a:defRPr sz="2800" b="1"/>
            </a:lvl1pPr>
          </a:lstStyle>
          <a:p>
            <a:pPr lvl="0"/>
            <a:r>
              <a:rPr lang="en-US" dirty="0" smtClean="0"/>
              <a:t>TITLE</a:t>
            </a:r>
            <a:endParaRPr lang="en-US" dirty="0"/>
          </a:p>
        </p:txBody>
      </p:sp>
      <p:cxnSp>
        <p:nvCxnSpPr>
          <p:cNvPr id="13" name="Straight Connector 12"/>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8" name="Picture 17"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22" name="Straight Connector 21"/>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13095742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4880489"/>
            <a:ext cx="9151146" cy="263011"/>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Placeholder 1"/>
          <p:cNvSpPr>
            <a:spLocks noGrp="1"/>
          </p:cNvSpPr>
          <p:nvPr>
            <p:ph type="title"/>
          </p:nvPr>
        </p:nvSpPr>
        <p:spPr>
          <a:xfrm>
            <a:off x="456359" y="205980"/>
            <a:ext cx="8260400" cy="692646"/>
          </a:xfrm>
          <a:prstGeom prst="rect">
            <a:avLst/>
          </a:prstGeom>
        </p:spPr>
        <p:txBody>
          <a:bodyPr vert="horz" lIns="95093" tIns="47546" rIns="95093" bIns="4754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0947" y="898625"/>
            <a:ext cx="8260400" cy="3695999"/>
          </a:xfrm>
          <a:prstGeom prst="rect">
            <a:avLst/>
          </a:prstGeom>
        </p:spPr>
        <p:txBody>
          <a:bodyPr vert="horz" lIns="95093" tIns="47546" rIns="95093" bIns="47546" rtlCol="0">
            <a:normAutofit/>
          </a:bodyPr>
          <a:lstStyle/>
          <a:p>
            <a:pPr lvl="0"/>
            <a:r>
              <a:rPr lang="en-US" dirty="0" smtClean="0"/>
              <a:t>Click to edit Master text styles</a:t>
            </a:r>
          </a:p>
          <a:p>
            <a:pPr lvl="1"/>
            <a:r>
              <a:rPr lang="en-US" dirty="0" smtClean="0"/>
              <a:t>Second level</a:t>
            </a:r>
          </a:p>
        </p:txBody>
      </p:sp>
      <p:sp>
        <p:nvSpPr>
          <p:cNvPr id="30" name="TextBox 29"/>
          <p:cNvSpPr txBox="1"/>
          <p:nvPr/>
        </p:nvSpPr>
        <p:spPr>
          <a:xfrm>
            <a:off x="7032038" y="4960685"/>
            <a:ext cx="1527693" cy="107722"/>
          </a:xfrm>
          <a:prstGeom prst="rect">
            <a:avLst/>
          </a:prstGeom>
          <a:noFill/>
        </p:spPr>
        <p:txBody>
          <a:bodyPr wrap="square" lIns="0" tIns="0" rIns="0" bIns="0" rtlCol="0">
            <a:spAutoFit/>
          </a:bodyPr>
          <a:lstStyle/>
          <a:p>
            <a:pPr algn="ctr"/>
            <a:r>
              <a:rPr lang="en-US" sz="700" dirty="0">
                <a:solidFill>
                  <a:srgbClr val="FFFFFF"/>
                </a:solidFill>
                <a:latin typeface="Arial"/>
                <a:cs typeface="Arial"/>
              </a:rPr>
              <a:t>© </a:t>
            </a:r>
            <a:r>
              <a:rPr lang="en-US" sz="700" dirty="0" smtClean="0">
                <a:solidFill>
                  <a:srgbClr val="FFFFFF"/>
                </a:solidFill>
                <a:latin typeface="Arial"/>
                <a:cs typeface="Arial"/>
              </a:rPr>
              <a:t>2017 </a:t>
            </a:r>
            <a:r>
              <a:rPr lang="en-US" sz="700" dirty="0">
                <a:solidFill>
                  <a:srgbClr val="FFFFFF"/>
                </a:solidFill>
                <a:latin typeface="Arial"/>
                <a:cs typeface="Arial"/>
              </a:rPr>
              <a:t>MapR Technologies</a:t>
            </a:r>
          </a:p>
        </p:txBody>
      </p:sp>
      <p:sp>
        <p:nvSpPr>
          <p:cNvPr id="12" name="TextBox 11"/>
          <p:cNvSpPr txBox="1"/>
          <p:nvPr/>
        </p:nvSpPr>
        <p:spPr>
          <a:xfrm>
            <a:off x="5957426" y="4961727"/>
            <a:ext cx="1033987" cy="107722"/>
          </a:xfrm>
          <a:prstGeom prst="rect">
            <a:avLst/>
          </a:prstGeom>
          <a:noFill/>
        </p:spPr>
        <p:txBody>
          <a:bodyPr wrap="square" lIns="0" tIns="0" rIns="0" bIns="0" rtlCol="0">
            <a:spAutoFit/>
          </a:bodyPr>
          <a:lstStyle/>
          <a:p>
            <a:pPr algn="ctr"/>
            <a:r>
              <a:rPr lang="en-US" sz="700" dirty="0">
                <a:solidFill>
                  <a:schemeClr val="bg1"/>
                </a:solidFill>
                <a:latin typeface="Arial"/>
                <a:cs typeface="Arial"/>
              </a:rPr>
              <a:t>MapR Confidential</a:t>
            </a:r>
          </a:p>
        </p:txBody>
      </p:sp>
      <p:sp>
        <p:nvSpPr>
          <p:cNvPr id="17" name="Slide Number Placeholder 5"/>
          <p:cNvSpPr txBox="1">
            <a:spLocks/>
          </p:cNvSpPr>
          <p:nvPr/>
        </p:nvSpPr>
        <p:spPr>
          <a:xfrm>
            <a:off x="8711347" y="4902901"/>
            <a:ext cx="647869" cy="228600"/>
          </a:xfrm>
          <a:prstGeom prst="rect">
            <a:avLst/>
          </a:prstGeom>
        </p:spPr>
        <p:txBody>
          <a:bodyPr lIns="71332" tIns="35666" rIns="71332" bIns="3566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900" smtClean="0">
                <a:solidFill>
                  <a:srgbClr val="FFFFFF"/>
                </a:solidFill>
                <a:latin typeface="Arial"/>
                <a:cs typeface="Arial"/>
              </a:rPr>
              <a:pPr/>
              <a:t>‹#›</a:t>
            </a:fld>
            <a:endParaRPr lang="en-US" sz="900" dirty="0">
              <a:solidFill>
                <a:srgbClr val="FFFFFF"/>
              </a:solidFill>
              <a:latin typeface="Arial"/>
              <a:cs typeface="Arial"/>
            </a:endParaRPr>
          </a:p>
        </p:txBody>
      </p:sp>
      <p:cxnSp>
        <p:nvCxnSpPr>
          <p:cNvPr id="22" name="Straight Connector 21"/>
          <p:cNvCxnSpPr/>
          <p:nvPr/>
        </p:nvCxnSpPr>
        <p:spPr bwMode="auto">
          <a:xfrm>
            <a:off x="7032037" y="4874540"/>
            <a:ext cx="0" cy="268961"/>
          </a:xfrm>
          <a:prstGeom prst="line">
            <a:avLst/>
          </a:prstGeom>
          <a:noFill/>
          <a:ln w="25400" algn="ctr">
            <a:solidFill>
              <a:schemeClr val="bg1"/>
            </a:solidFill>
            <a:round/>
            <a:headEnd/>
            <a:tailEnd/>
          </a:ln>
        </p:spPr>
      </p:cxnSp>
      <p:cxnSp>
        <p:nvCxnSpPr>
          <p:cNvPr id="23" name="Straight Connector 22"/>
          <p:cNvCxnSpPr/>
          <p:nvPr/>
        </p:nvCxnSpPr>
        <p:spPr bwMode="auto">
          <a:xfrm>
            <a:off x="8559731" y="4874540"/>
            <a:ext cx="0" cy="268961"/>
          </a:xfrm>
          <a:prstGeom prst="line">
            <a:avLst/>
          </a:prstGeom>
          <a:noFill/>
          <a:ln w="25400" algn="ctr">
            <a:solidFill>
              <a:schemeClr val="bg1"/>
            </a:solidFill>
            <a:round/>
            <a:headEnd/>
            <a:tailEnd/>
          </a:ln>
        </p:spPr>
      </p:cxnSp>
      <p:pic>
        <p:nvPicPr>
          <p:cNvPr id="6" name="Picture 5" descr="Mapr_200-16-46_R-01.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7334" y="4880362"/>
            <a:ext cx="714113" cy="265521"/>
          </a:xfrm>
          <a:prstGeom prst="rect">
            <a:avLst/>
          </a:prstGeom>
        </p:spPr>
      </p:pic>
      <p:cxnSp>
        <p:nvCxnSpPr>
          <p:cNvPr id="13" name="Straight Connector 12"/>
          <p:cNvCxnSpPr/>
          <p:nvPr/>
        </p:nvCxnSpPr>
        <p:spPr bwMode="auto">
          <a:xfrm>
            <a:off x="1290973" y="4878943"/>
            <a:ext cx="0" cy="268961"/>
          </a:xfrm>
          <a:prstGeom prst="line">
            <a:avLst/>
          </a:prstGeom>
          <a:noFill/>
          <a:ln w="25400" algn="ctr">
            <a:solidFill>
              <a:schemeClr val="bg1"/>
            </a:solidFill>
            <a:round/>
            <a:headEnd/>
            <a:tailEnd/>
          </a:ln>
        </p:spPr>
      </p:cxnSp>
      <p:cxnSp>
        <p:nvCxnSpPr>
          <p:cNvPr id="20" name="Straight Connector 19"/>
          <p:cNvCxnSpPr/>
          <p:nvPr/>
        </p:nvCxnSpPr>
        <p:spPr bwMode="auto">
          <a:xfrm>
            <a:off x="558252" y="4878943"/>
            <a:ext cx="0" cy="268961"/>
          </a:xfrm>
          <a:prstGeom prst="line">
            <a:avLst/>
          </a:prstGeom>
          <a:noFill/>
          <a:ln w="25400" algn="ctr">
            <a:solidFill>
              <a:schemeClr val="bg1"/>
            </a:solidFill>
            <a:round/>
            <a:headEnd/>
            <a:tailEnd/>
          </a:ln>
        </p:spPr>
      </p:cxnSp>
      <p:cxnSp>
        <p:nvCxnSpPr>
          <p:cNvPr id="14" name="Straight Connector 13"/>
          <p:cNvCxnSpPr/>
          <p:nvPr/>
        </p:nvCxnSpPr>
        <p:spPr bwMode="auto">
          <a:xfrm>
            <a:off x="7032037" y="4874542"/>
            <a:ext cx="0" cy="268961"/>
          </a:xfrm>
          <a:prstGeom prst="line">
            <a:avLst/>
          </a:prstGeom>
          <a:noFill/>
          <a:ln w="25400" algn="ctr">
            <a:solidFill>
              <a:schemeClr val="bg1"/>
            </a:solidFill>
            <a:round/>
            <a:headEnd/>
            <a:tailEnd/>
          </a:ln>
        </p:spPr>
      </p:cxnSp>
      <p:cxnSp>
        <p:nvCxnSpPr>
          <p:cNvPr id="15" name="Straight Connector 14"/>
          <p:cNvCxnSpPr/>
          <p:nvPr/>
        </p:nvCxnSpPr>
        <p:spPr bwMode="auto">
          <a:xfrm>
            <a:off x="8559731" y="4874542"/>
            <a:ext cx="0" cy="268961"/>
          </a:xfrm>
          <a:prstGeom prst="line">
            <a:avLst/>
          </a:prstGeom>
          <a:noFill/>
          <a:ln w="25400" algn="ctr">
            <a:solidFill>
              <a:schemeClr val="bg1"/>
            </a:solidFill>
            <a:round/>
            <a:headEnd/>
            <a:tailEnd/>
          </a:ln>
        </p:spPr>
      </p:cxnSp>
      <p:cxnSp>
        <p:nvCxnSpPr>
          <p:cNvPr id="16" name="Straight Connector 15"/>
          <p:cNvCxnSpPr/>
          <p:nvPr/>
        </p:nvCxnSpPr>
        <p:spPr bwMode="auto">
          <a:xfrm>
            <a:off x="1290973" y="4878943"/>
            <a:ext cx="0" cy="268961"/>
          </a:xfrm>
          <a:prstGeom prst="line">
            <a:avLst/>
          </a:prstGeom>
          <a:noFill/>
          <a:ln w="25400" algn="ctr">
            <a:solidFill>
              <a:schemeClr val="bg1"/>
            </a:solidFill>
            <a:round/>
            <a:headEnd/>
            <a:tailEnd/>
          </a:ln>
        </p:spPr>
      </p:cxnSp>
      <p:cxnSp>
        <p:nvCxnSpPr>
          <p:cNvPr id="18" name="Straight Connector 17"/>
          <p:cNvCxnSpPr/>
          <p:nvPr userDrawn="1"/>
        </p:nvCxnSpPr>
        <p:spPr bwMode="auto">
          <a:xfrm>
            <a:off x="7032037" y="4874542"/>
            <a:ext cx="0" cy="268961"/>
          </a:xfrm>
          <a:prstGeom prst="line">
            <a:avLst/>
          </a:prstGeom>
          <a:noFill/>
          <a:ln w="25400" algn="ctr">
            <a:solidFill>
              <a:schemeClr val="bg1"/>
            </a:solidFill>
            <a:round/>
            <a:headEnd/>
            <a:tailEnd/>
          </a:ln>
        </p:spPr>
      </p:cxnSp>
      <p:cxnSp>
        <p:nvCxnSpPr>
          <p:cNvPr id="19" name="Straight Connector 18"/>
          <p:cNvCxnSpPr/>
          <p:nvPr userDrawn="1"/>
        </p:nvCxnSpPr>
        <p:spPr bwMode="auto">
          <a:xfrm>
            <a:off x="8559731" y="4874542"/>
            <a:ext cx="0" cy="268961"/>
          </a:xfrm>
          <a:prstGeom prst="line">
            <a:avLst/>
          </a:prstGeom>
          <a:noFill/>
          <a:ln w="25400" algn="ctr">
            <a:solidFill>
              <a:schemeClr val="bg1"/>
            </a:solidFill>
            <a:round/>
            <a:headEnd/>
            <a:tailEnd/>
          </a:ln>
        </p:spPr>
      </p:cxnSp>
      <p:cxnSp>
        <p:nvCxnSpPr>
          <p:cNvPr id="21" name="Straight Connector 20"/>
          <p:cNvCxnSpPr/>
          <p:nvPr userDrawn="1"/>
        </p:nvCxnSpPr>
        <p:spPr bwMode="auto">
          <a:xfrm>
            <a:off x="1290973" y="4878943"/>
            <a:ext cx="0" cy="268961"/>
          </a:xfrm>
          <a:prstGeom prst="line">
            <a:avLst/>
          </a:prstGeom>
          <a:noFill/>
          <a:ln w="25400" algn="ctr">
            <a:solidFill>
              <a:schemeClr val="bg1"/>
            </a:solidFill>
            <a:round/>
            <a:headEnd/>
            <a:tailEnd/>
          </a:ln>
        </p:spPr>
      </p:cxnSp>
      <p:cxnSp>
        <p:nvCxnSpPr>
          <p:cNvPr id="7" name="Straight Connector 6"/>
          <p:cNvCxnSpPr/>
          <p:nvPr userDrawn="1"/>
        </p:nvCxnSpPr>
        <p:spPr bwMode="auto">
          <a:xfrm>
            <a:off x="0" y="4874540"/>
            <a:ext cx="9144000" cy="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23" r:id="rId17"/>
    <p:sldLayoutId id="2147483820" r:id="rId18"/>
    <p:sldLayoutId id="2147483824" r:id="rId19"/>
    <p:sldLayoutId id="2147483821" r:id="rId20"/>
    <p:sldLayoutId id="2147483822" r:id="rId21"/>
    <p:sldLayoutId id="2147483830" r:id="rId22"/>
    <p:sldLayoutId id="2147483831" r:id="rId23"/>
    <p:sldLayoutId id="2147483833" r:id="rId24"/>
    <p:sldLayoutId id="2147483834" r:id="rId25"/>
    <p:sldLayoutId id="2147483835" r:id="rId26"/>
    <p:sldLayoutId id="2147483836" r:id="rId27"/>
    <p:sldLayoutId id="2147483837" r:id="rId28"/>
  </p:sldLayoutIdLst>
  <p:txStyles>
    <p:titleStyle>
      <a:lvl1pPr algn="l" defTabSz="475465" rtl="0" eaLnBrk="1" latinLnBrk="0" hangingPunct="1">
        <a:spcBef>
          <a:spcPct val="0"/>
        </a:spcBef>
        <a:buNone/>
        <a:defRPr sz="2500" b="1" kern="1200">
          <a:solidFill>
            <a:schemeClr val="accent1"/>
          </a:solidFill>
          <a:latin typeface="Arial"/>
          <a:ea typeface="+mj-ea"/>
          <a:cs typeface="Arial"/>
        </a:defRPr>
      </a:lvl1pPr>
    </p:titleStyle>
    <p:bodyStyle>
      <a:lvl1pPr marL="211138" indent="-211138" algn="l" defTabSz="475465" rtl="0" eaLnBrk="1" latinLnBrk="0" hangingPunct="1">
        <a:spcBef>
          <a:spcPct val="20000"/>
        </a:spcBef>
        <a:buFont typeface="Arial"/>
        <a:buChar char="•"/>
        <a:defRPr sz="2200" kern="1200">
          <a:solidFill>
            <a:srgbClr val="000000"/>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3" Type="http://schemas.openxmlformats.org/officeDocument/2006/relationships/image" Target="../media/image147.jpe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png"/><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 Id="rId3" Type="http://schemas.openxmlformats.org/officeDocument/2006/relationships/image" Target="../media/image155.jpeg"/></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microsoft.com/office/2007/relationships/hdphoto" Target="../media/hdphoto2.wdp"/><Relationship Id="rId7" Type="http://schemas.microsoft.com/office/2007/relationships/hdphoto" Target="../media/hdphoto3.wdp"/><Relationship Id="rId8" Type="http://schemas.openxmlformats.org/officeDocument/2006/relationships/image" Target="../media/image160.png"/><Relationship Id="rId9" Type="http://schemas.microsoft.com/office/2007/relationships/hdphoto" Target="../media/hdphoto4.wdp"/><Relationship Id="rId10" Type="http://schemas.openxmlformats.org/officeDocument/2006/relationships/image" Target="../media/image161.png"/><Relationship Id="rId11" Type="http://schemas.microsoft.com/office/2007/relationships/hdphoto" Target="../media/hdphoto5.wdp"/><Relationship Id="rId1" Type="http://schemas.openxmlformats.org/officeDocument/2006/relationships/slideLayout" Target="../slideLayouts/slideLayout25.xml"/><Relationship Id="rId2" Type="http://schemas.openxmlformats.org/officeDocument/2006/relationships/image" Target="../media/image156.jpeg"/></Relationships>
</file>

<file path=ppt/slides/_rels/slide113.xml.rels><?xml version="1.0" encoding="UTF-8" standalone="yes"?>
<Relationships xmlns="http://schemas.openxmlformats.org/package/2006/relationships"><Relationship Id="rId3" Type="http://schemas.openxmlformats.org/officeDocument/2006/relationships/image" Target="../media/image162.jpeg"/><Relationship Id="rId4" Type="http://schemas.openxmlformats.org/officeDocument/2006/relationships/image" Target="../media/image163.jpeg"/><Relationship Id="rId5" Type="http://schemas.openxmlformats.org/officeDocument/2006/relationships/image" Target="../media/image164.jpeg"/><Relationship Id="rId6" Type="http://schemas.openxmlformats.org/officeDocument/2006/relationships/image" Target="../media/image165.jpeg"/><Relationship Id="rId7" Type="http://schemas.openxmlformats.org/officeDocument/2006/relationships/image" Target="../media/image166.jpeg"/><Relationship Id="rId1" Type="http://schemas.openxmlformats.org/officeDocument/2006/relationships/slideLayout" Target="../slideLayouts/slideLayout16.xml"/><Relationship Id="rId2" Type="http://schemas.openxmlformats.org/officeDocument/2006/relationships/notesSlide" Target="../notesSlides/notesSlide95.xml"/></Relationships>
</file>

<file path=ppt/slides/_rels/slide114.xml.rels><?xml version="1.0" encoding="UTF-8" standalone="yes"?>
<Relationships xmlns="http://schemas.openxmlformats.org/package/2006/relationships"><Relationship Id="rId11" Type="http://schemas.openxmlformats.org/officeDocument/2006/relationships/image" Target="../media/image175.png"/><Relationship Id="rId12" Type="http://schemas.openxmlformats.org/officeDocument/2006/relationships/image" Target="../media/image176.png"/><Relationship Id="rId13" Type="http://schemas.openxmlformats.org/officeDocument/2006/relationships/image" Target="../media/image177.png"/><Relationship Id="rId1" Type="http://schemas.openxmlformats.org/officeDocument/2006/relationships/slideLayout" Target="../slideLayouts/slideLayout20.xml"/><Relationship Id="rId2" Type="http://schemas.openxmlformats.org/officeDocument/2006/relationships/notesSlide" Target="../notesSlides/notesSlide96.xml"/><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jpeg"/><Relationship Id="rId9" Type="http://schemas.openxmlformats.org/officeDocument/2006/relationships/image" Target="../media/image173.jpeg"/><Relationship Id="rId10" Type="http://schemas.openxmlformats.org/officeDocument/2006/relationships/image" Target="../media/image17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 Id="rId9" Type="http://schemas.openxmlformats.org/officeDocument/2006/relationships/image" Target="../media/image184.png"/><Relationship Id="rId10" Type="http://schemas.openxmlformats.org/officeDocument/2006/relationships/image" Target="../media/image185.png"/><Relationship Id="rId11" Type="http://schemas.openxmlformats.org/officeDocument/2006/relationships/image" Target="../media/image186.png"/><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0.xml"/><Relationship Id="rId3" Type="http://schemas.openxmlformats.org/officeDocument/2006/relationships/image" Target="../media/image1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7.png"/><Relationship Id="rId7" Type="http://schemas.openxmlformats.org/officeDocument/2006/relationships/image" Target="../media/image188.tiff"/><Relationship Id="rId8" Type="http://schemas.openxmlformats.org/officeDocument/2006/relationships/image" Target="../media/image189.tiff"/><Relationship Id="rId1" Type="http://schemas.openxmlformats.org/officeDocument/2006/relationships/slideLayout" Target="../slideLayouts/slideLayout27.xml"/><Relationship Id="rId2" Type="http://schemas.openxmlformats.org/officeDocument/2006/relationships/notesSlide" Target="../notesSlides/notesSlide10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90.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jpe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1" Type="http://schemas.openxmlformats.org/officeDocument/2006/relationships/slideLayout" Target="../slideLayouts/slideLayout15.xml"/><Relationship Id="rId2" Type="http://schemas.openxmlformats.org/officeDocument/2006/relationships/notesSlide" Target="../notesSlides/notesSlide10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0" Type="http://schemas.openxmlformats.org/officeDocument/2006/relationships/image" Target="../media/image210.png"/><Relationship Id="rId21" Type="http://schemas.openxmlformats.org/officeDocument/2006/relationships/image" Target="../media/image211.png"/><Relationship Id="rId22" Type="http://schemas.openxmlformats.org/officeDocument/2006/relationships/image" Target="../media/image212.png"/><Relationship Id="rId23" Type="http://schemas.openxmlformats.org/officeDocument/2006/relationships/image" Target="../media/image213.png"/><Relationship Id="rId24" Type="http://schemas.microsoft.com/office/2007/relationships/hdphoto" Target="../media/hdphoto9.wdp"/><Relationship Id="rId25" Type="http://schemas.openxmlformats.org/officeDocument/2006/relationships/image" Target="../media/image214.png"/><Relationship Id="rId26" Type="http://schemas.openxmlformats.org/officeDocument/2006/relationships/image" Target="../media/image215.png"/><Relationship Id="rId27" Type="http://schemas.openxmlformats.org/officeDocument/2006/relationships/image" Target="../media/image216.png"/><Relationship Id="rId28" Type="http://schemas.openxmlformats.org/officeDocument/2006/relationships/image" Target="../media/image217.png"/><Relationship Id="rId29" Type="http://schemas.openxmlformats.org/officeDocument/2006/relationships/image" Target="../media/image218.png"/><Relationship Id="rId1" Type="http://schemas.openxmlformats.org/officeDocument/2006/relationships/slideLayout" Target="../slideLayouts/slideLayout14.xml"/><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microsoft.com/office/2007/relationships/hdphoto" Target="../media/hdphoto6.wdp"/><Relationship Id="rId30" Type="http://schemas.microsoft.com/office/2007/relationships/hdphoto" Target="../media/hdphoto10.wdp"/><Relationship Id="rId31" Type="http://schemas.openxmlformats.org/officeDocument/2006/relationships/image" Target="../media/image219.png"/><Relationship Id="rId32" Type="http://schemas.openxmlformats.org/officeDocument/2006/relationships/image" Target="../media/image220.jpeg"/><Relationship Id="rId9" Type="http://schemas.openxmlformats.org/officeDocument/2006/relationships/image" Target="../media/image201.png"/><Relationship Id="rId6" Type="http://schemas.openxmlformats.org/officeDocument/2006/relationships/image" Target="../media/image198.png"/><Relationship Id="rId7" Type="http://schemas.openxmlformats.org/officeDocument/2006/relationships/image" Target="../media/image199.png"/><Relationship Id="rId8" Type="http://schemas.openxmlformats.org/officeDocument/2006/relationships/image" Target="../media/image200.png"/><Relationship Id="rId33" Type="http://schemas.openxmlformats.org/officeDocument/2006/relationships/image" Target="../media/image221.png"/><Relationship Id="rId34" Type="http://schemas.openxmlformats.org/officeDocument/2006/relationships/image" Target="../media/image222.emf"/><Relationship Id="rId35" Type="http://schemas.openxmlformats.org/officeDocument/2006/relationships/image" Target="../media/image223.jpeg"/><Relationship Id="rId36" Type="http://schemas.openxmlformats.org/officeDocument/2006/relationships/image" Target="../media/image224.png"/><Relationship Id="rId10" Type="http://schemas.openxmlformats.org/officeDocument/2006/relationships/image" Target="../media/image202.png"/><Relationship Id="rId11" Type="http://schemas.openxmlformats.org/officeDocument/2006/relationships/image" Target="../media/image203.png"/><Relationship Id="rId12" Type="http://schemas.microsoft.com/office/2007/relationships/hdphoto" Target="../media/hdphoto7.wdp"/><Relationship Id="rId13" Type="http://schemas.openxmlformats.org/officeDocument/2006/relationships/image" Target="../media/image204.png"/><Relationship Id="rId14" Type="http://schemas.openxmlformats.org/officeDocument/2006/relationships/image" Target="../media/image205.png"/><Relationship Id="rId15" Type="http://schemas.openxmlformats.org/officeDocument/2006/relationships/image" Target="../media/image206.png"/><Relationship Id="rId16" Type="http://schemas.openxmlformats.org/officeDocument/2006/relationships/image" Target="../media/image207.png"/><Relationship Id="rId17" Type="http://schemas.openxmlformats.org/officeDocument/2006/relationships/image" Target="../media/image208.png"/><Relationship Id="rId18" Type="http://schemas.openxmlformats.org/officeDocument/2006/relationships/image" Target="../media/image209.png"/><Relationship Id="rId19" Type="http://schemas.microsoft.com/office/2007/relationships/hdphoto" Target="../media/hdphoto8.wdp"/><Relationship Id="rId37" Type="http://schemas.openxmlformats.org/officeDocument/2006/relationships/image" Target="../media/image225.png"/><Relationship Id="rId38" Type="http://schemas.openxmlformats.org/officeDocument/2006/relationships/image" Target="../media/image22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1" Type="http://schemas.openxmlformats.org/officeDocument/2006/relationships/image" Target="../media/image236.png"/><Relationship Id="rId12" Type="http://schemas.openxmlformats.org/officeDocument/2006/relationships/image" Target="../media/image237.png"/><Relationship Id="rId13" Type="http://schemas.openxmlformats.org/officeDocument/2006/relationships/image" Target="../media/image238.png"/><Relationship Id="rId1" Type="http://schemas.openxmlformats.org/officeDocument/2006/relationships/slideLayout" Target="../slideLayouts/slideLayout14.xml"/><Relationship Id="rId2" Type="http://schemas.openxmlformats.org/officeDocument/2006/relationships/image" Target="../media/image227.png"/><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30.png"/><Relationship Id="rId6" Type="http://schemas.openxmlformats.org/officeDocument/2006/relationships/image" Target="../media/image231.png"/><Relationship Id="rId7" Type="http://schemas.openxmlformats.org/officeDocument/2006/relationships/image" Target="../media/image232.png"/><Relationship Id="rId8" Type="http://schemas.openxmlformats.org/officeDocument/2006/relationships/image" Target="../media/image233.png"/><Relationship Id="rId9" Type="http://schemas.openxmlformats.org/officeDocument/2006/relationships/image" Target="../media/image234.png"/><Relationship Id="rId10" Type="http://schemas.openxmlformats.org/officeDocument/2006/relationships/image" Target="../media/image235.png"/></Relationships>
</file>

<file path=ppt/slides/_rels/slide139.xml.rels><?xml version="1.0" encoding="UTF-8" standalone="yes"?>
<Relationships xmlns="http://schemas.openxmlformats.org/package/2006/relationships"><Relationship Id="rId11" Type="http://schemas.openxmlformats.org/officeDocument/2006/relationships/image" Target="../media/image247.png"/><Relationship Id="rId12" Type="http://schemas.openxmlformats.org/officeDocument/2006/relationships/image" Target="../media/image248.png"/><Relationship Id="rId1" Type="http://schemas.openxmlformats.org/officeDocument/2006/relationships/slideLayout" Target="../slideLayouts/slideLayout14.xml"/><Relationship Id="rId2" Type="http://schemas.openxmlformats.org/officeDocument/2006/relationships/image" Target="../media/image239.png"/><Relationship Id="rId3" Type="http://schemas.openxmlformats.org/officeDocument/2006/relationships/image" Target="../media/image240.png"/><Relationship Id="rId4" Type="http://schemas.openxmlformats.org/officeDocument/2006/relationships/image" Target="../media/image236.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image" Target="../media/image244.png"/><Relationship Id="rId9" Type="http://schemas.openxmlformats.org/officeDocument/2006/relationships/image" Target="../media/image245.png"/><Relationship Id="rId10" Type="http://schemas.openxmlformats.org/officeDocument/2006/relationships/image" Target="../media/image2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1" Type="http://schemas.openxmlformats.org/officeDocument/2006/relationships/image" Target="../media/image258.png"/><Relationship Id="rId12" Type="http://schemas.openxmlformats.org/officeDocument/2006/relationships/image" Target="../media/image259.png"/><Relationship Id="rId13" Type="http://schemas.openxmlformats.org/officeDocument/2006/relationships/image" Target="../media/image260.png"/><Relationship Id="rId1" Type="http://schemas.openxmlformats.org/officeDocument/2006/relationships/slideLayout" Target="../slideLayouts/slideLayout14.xml"/><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4.png"/><Relationship Id="rId8" Type="http://schemas.openxmlformats.org/officeDocument/2006/relationships/image" Target="../media/image255.png"/><Relationship Id="rId9" Type="http://schemas.openxmlformats.org/officeDocument/2006/relationships/image" Target="../media/image256.png"/><Relationship Id="rId10" Type="http://schemas.openxmlformats.org/officeDocument/2006/relationships/image" Target="../media/image257.png"/></Relationships>
</file>

<file path=ppt/slides/_rels/slide141.xml.rels><?xml version="1.0" encoding="UTF-8" standalone="yes"?>
<Relationships xmlns="http://schemas.openxmlformats.org/package/2006/relationships"><Relationship Id="rId11" Type="http://schemas.openxmlformats.org/officeDocument/2006/relationships/image" Target="../media/image270.png"/><Relationship Id="rId12" Type="http://schemas.openxmlformats.org/officeDocument/2006/relationships/image" Target="../media/image271.png"/><Relationship Id="rId1" Type="http://schemas.openxmlformats.org/officeDocument/2006/relationships/slideLayout" Target="../slideLayouts/slideLayout14.xml"/><Relationship Id="rId2" Type="http://schemas.openxmlformats.org/officeDocument/2006/relationships/image" Target="../media/image261.png"/><Relationship Id="rId3" Type="http://schemas.openxmlformats.org/officeDocument/2006/relationships/image" Target="../media/image262.png"/><Relationship Id="rId4" Type="http://schemas.openxmlformats.org/officeDocument/2006/relationships/image" Target="../media/image263.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7.png"/><Relationship Id="rId9" Type="http://schemas.openxmlformats.org/officeDocument/2006/relationships/image" Target="../media/image268.png"/><Relationship Id="rId10" Type="http://schemas.openxmlformats.org/officeDocument/2006/relationships/image" Target="../media/image269.png"/></Relationships>
</file>

<file path=ppt/slides/_rels/slide142.xml.rels><?xml version="1.0" encoding="UTF-8" standalone="yes"?>
<Relationships xmlns="http://schemas.openxmlformats.org/package/2006/relationships"><Relationship Id="rId20" Type="http://schemas.openxmlformats.org/officeDocument/2006/relationships/image" Target="../media/image289.png"/><Relationship Id="rId21" Type="http://schemas.openxmlformats.org/officeDocument/2006/relationships/image" Target="../media/image290.png"/><Relationship Id="rId22" Type="http://schemas.openxmlformats.org/officeDocument/2006/relationships/image" Target="../media/image291.png"/><Relationship Id="rId23" Type="http://schemas.openxmlformats.org/officeDocument/2006/relationships/image" Target="../media/image292.png"/><Relationship Id="rId24" Type="http://schemas.openxmlformats.org/officeDocument/2006/relationships/image" Target="../media/image293.png"/><Relationship Id="rId25" Type="http://schemas.openxmlformats.org/officeDocument/2006/relationships/image" Target="../media/image294.png"/><Relationship Id="rId26" Type="http://schemas.openxmlformats.org/officeDocument/2006/relationships/image" Target="../media/image295.png"/><Relationship Id="rId27" Type="http://schemas.openxmlformats.org/officeDocument/2006/relationships/image" Target="../media/image296.png"/><Relationship Id="rId28" Type="http://schemas.openxmlformats.org/officeDocument/2006/relationships/image" Target="../media/image297.png"/><Relationship Id="rId29" Type="http://schemas.openxmlformats.org/officeDocument/2006/relationships/image" Target="../media/image298.png"/><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30" Type="http://schemas.openxmlformats.org/officeDocument/2006/relationships/image" Target="../media/image299.png"/><Relationship Id="rId31" Type="http://schemas.openxmlformats.org/officeDocument/2006/relationships/image" Target="../media/image300.png"/><Relationship Id="rId32" Type="http://schemas.openxmlformats.org/officeDocument/2006/relationships/image" Target="../media/image301.png"/><Relationship Id="rId9" Type="http://schemas.openxmlformats.org/officeDocument/2006/relationships/image" Target="../media/image278.png"/><Relationship Id="rId6" Type="http://schemas.openxmlformats.org/officeDocument/2006/relationships/image" Target="../media/image275.png"/><Relationship Id="rId7" Type="http://schemas.openxmlformats.org/officeDocument/2006/relationships/image" Target="../media/image276.png"/><Relationship Id="rId8" Type="http://schemas.openxmlformats.org/officeDocument/2006/relationships/image" Target="../media/image277.png"/><Relationship Id="rId33" Type="http://schemas.openxmlformats.org/officeDocument/2006/relationships/image" Target="../media/image302.png"/><Relationship Id="rId34" Type="http://schemas.openxmlformats.org/officeDocument/2006/relationships/image" Target="../media/image303.png"/><Relationship Id="rId35" Type="http://schemas.openxmlformats.org/officeDocument/2006/relationships/image" Target="../media/image304.png"/><Relationship Id="rId36" Type="http://schemas.openxmlformats.org/officeDocument/2006/relationships/image" Target="../media/image305.png"/><Relationship Id="rId10" Type="http://schemas.openxmlformats.org/officeDocument/2006/relationships/image" Target="../media/image279.png"/><Relationship Id="rId11" Type="http://schemas.openxmlformats.org/officeDocument/2006/relationships/image" Target="../media/image280.png"/><Relationship Id="rId12" Type="http://schemas.openxmlformats.org/officeDocument/2006/relationships/image" Target="../media/image281.png"/><Relationship Id="rId13" Type="http://schemas.openxmlformats.org/officeDocument/2006/relationships/image" Target="../media/image282.png"/><Relationship Id="rId14" Type="http://schemas.openxmlformats.org/officeDocument/2006/relationships/image" Target="../media/image283.png"/><Relationship Id="rId15" Type="http://schemas.openxmlformats.org/officeDocument/2006/relationships/image" Target="../media/image284.png"/><Relationship Id="rId16" Type="http://schemas.openxmlformats.org/officeDocument/2006/relationships/image" Target="../media/image285.png"/><Relationship Id="rId17" Type="http://schemas.openxmlformats.org/officeDocument/2006/relationships/image" Target="../media/image286.png"/><Relationship Id="rId18" Type="http://schemas.openxmlformats.org/officeDocument/2006/relationships/image" Target="../media/image287.png"/><Relationship Id="rId19" Type="http://schemas.openxmlformats.org/officeDocument/2006/relationships/image" Target="../media/image288.png"/><Relationship Id="rId37" Type="http://schemas.openxmlformats.org/officeDocument/2006/relationships/image" Target="../media/image306.png"/></Relationships>
</file>

<file path=ppt/slides/_rels/slide143.xml.rels><?xml version="1.0" encoding="UTF-8" standalone="yes"?>
<Relationships xmlns="http://schemas.openxmlformats.org/package/2006/relationships"><Relationship Id="rId20" Type="http://schemas.openxmlformats.org/officeDocument/2006/relationships/image" Target="../media/image325.png"/><Relationship Id="rId21" Type="http://schemas.openxmlformats.org/officeDocument/2006/relationships/image" Target="../media/image326.png"/><Relationship Id="rId22" Type="http://schemas.openxmlformats.org/officeDocument/2006/relationships/image" Target="../media/image327.png"/><Relationship Id="rId23" Type="http://schemas.openxmlformats.org/officeDocument/2006/relationships/image" Target="../media/image328.png"/><Relationship Id="rId24" Type="http://schemas.openxmlformats.org/officeDocument/2006/relationships/image" Target="../media/image329.png"/><Relationship Id="rId25" Type="http://schemas.openxmlformats.org/officeDocument/2006/relationships/image" Target="../media/image330.png"/><Relationship Id="rId26" Type="http://schemas.openxmlformats.org/officeDocument/2006/relationships/image" Target="../media/image331.png"/><Relationship Id="rId27" Type="http://schemas.openxmlformats.org/officeDocument/2006/relationships/image" Target="../media/image332.png"/><Relationship Id="rId28" Type="http://schemas.openxmlformats.org/officeDocument/2006/relationships/image" Target="../media/image333.png"/><Relationship Id="rId29" Type="http://schemas.openxmlformats.org/officeDocument/2006/relationships/image" Target="../media/image334.png"/><Relationship Id="rId1" Type="http://schemas.openxmlformats.org/officeDocument/2006/relationships/slideLayout" Target="../slideLayouts/slideLayout14.xml"/><Relationship Id="rId2" Type="http://schemas.openxmlformats.org/officeDocument/2006/relationships/image" Target="../media/image307.png"/><Relationship Id="rId3" Type="http://schemas.openxmlformats.org/officeDocument/2006/relationships/image" Target="../media/image308.png"/><Relationship Id="rId4" Type="http://schemas.openxmlformats.org/officeDocument/2006/relationships/image" Target="../media/image309.png"/><Relationship Id="rId5" Type="http://schemas.openxmlformats.org/officeDocument/2006/relationships/image" Target="../media/image310.png"/><Relationship Id="rId30" Type="http://schemas.openxmlformats.org/officeDocument/2006/relationships/image" Target="../media/image335.png"/><Relationship Id="rId31" Type="http://schemas.openxmlformats.org/officeDocument/2006/relationships/image" Target="../media/image336.png"/><Relationship Id="rId32" Type="http://schemas.openxmlformats.org/officeDocument/2006/relationships/image" Target="../media/image337.png"/><Relationship Id="rId9" Type="http://schemas.openxmlformats.org/officeDocument/2006/relationships/image" Target="../media/image314.png"/><Relationship Id="rId6" Type="http://schemas.openxmlformats.org/officeDocument/2006/relationships/image" Target="../media/image311.png"/><Relationship Id="rId7" Type="http://schemas.openxmlformats.org/officeDocument/2006/relationships/image" Target="../media/image312.png"/><Relationship Id="rId8" Type="http://schemas.openxmlformats.org/officeDocument/2006/relationships/image" Target="../media/image313.png"/><Relationship Id="rId33" Type="http://schemas.openxmlformats.org/officeDocument/2006/relationships/image" Target="../media/image338.png"/><Relationship Id="rId10" Type="http://schemas.openxmlformats.org/officeDocument/2006/relationships/image" Target="../media/image315.png"/><Relationship Id="rId11" Type="http://schemas.openxmlformats.org/officeDocument/2006/relationships/image" Target="../media/image316.png"/><Relationship Id="rId12" Type="http://schemas.openxmlformats.org/officeDocument/2006/relationships/image" Target="../media/image317.png"/><Relationship Id="rId13" Type="http://schemas.openxmlformats.org/officeDocument/2006/relationships/image" Target="../media/image318.png"/><Relationship Id="rId14" Type="http://schemas.openxmlformats.org/officeDocument/2006/relationships/image" Target="../media/image319.png"/><Relationship Id="rId15" Type="http://schemas.openxmlformats.org/officeDocument/2006/relationships/image" Target="../media/image320.png"/><Relationship Id="rId16" Type="http://schemas.openxmlformats.org/officeDocument/2006/relationships/image" Target="../media/image321.png"/><Relationship Id="rId17" Type="http://schemas.openxmlformats.org/officeDocument/2006/relationships/image" Target="../media/image322.png"/><Relationship Id="rId18" Type="http://schemas.openxmlformats.org/officeDocument/2006/relationships/image" Target="../media/image323.png"/><Relationship Id="rId19" Type="http://schemas.openxmlformats.org/officeDocument/2006/relationships/image" Target="../media/image324.png"/></Relationships>
</file>

<file path=ppt/slides/_rels/slide144.xml.rels><?xml version="1.0" encoding="UTF-8" standalone="yes"?>
<Relationships xmlns="http://schemas.openxmlformats.org/package/2006/relationships"><Relationship Id="rId9" Type="http://schemas.openxmlformats.org/officeDocument/2006/relationships/image" Target="../media/image346.png"/><Relationship Id="rId20" Type="http://schemas.openxmlformats.org/officeDocument/2006/relationships/image" Target="../media/image357.png"/><Relationship Id="rId21" Type="http://schemas.openxmlformats.org/officeDocument/2006/relationships/image" Target="../media/image358.png"/><Relationship Id="rId22" Type="http://schemas.openxmlformats.org/officeDocument/2006/relationships/image" Target="../media/image359.png"/><Relationship Id="rId23" Type="http://schemas.openxmlformats.org/officeDocument/2006/relationships/image" Target="../media/image360.png"/><Relationship Id="rId24" Type="http://schemas.openxmlformats.org/officeDocument/2006/relationships/image" Target="../media/image361.png"/><Relationship Id="rId25" Type="http://schemas.openxmlformats.org/officeDocument/2006/relationships/image" Target="../media/image362.png"/><Relationship Id="rId26" Type="http://schemas.openxmlformats.org/officeDocument/2006/relationships/image" Target="../media/image363.png"/><Relationship Id="rId27" Type="http://schemas.openxmlformats.org/officeDocument/2006/relationships/image" Target="../media/image364.png"/><Relationship Id="rId28" Type="http://schemas.openxmlformats.org/officeDocument/2006/relationships/image" Target="../media/image365.png"/><Relationship Id="rId29" Type="http://schemas.openxmlformats.org/officeDocument/2006/relationships/image" Target="../media/image366.png"/><Relationship Id="rId30" Type="http://schemas.openxmlformats.org/officeDocument/2006/relationships/image" Target="../media/image367.png"/><Relationship Id="rId31" Type="http://schemas.openxmlformats.org/officeDocument/2006/relationships/image" Target="../media/image368.png"/><Relationship Id="rId10" Type="http://schemas.openxmlformats.org/officeDocument/2006/relationships/image" Target="../media/image347.png"/><Relationship Id="rId11" Type="http://schemas.openxmlformats.org/officeDocument/2006/relationships/image" Target="../media/image348.png"/><Relationship Id="rId12" Type="http://schemas.openxmlformats.org/officeDocument/2006/relationships/image" Target="../media/image349.png"/><Relationship Id="rId13" Type="http://schemas.openxmlformats.org/officeDocument/2006/relationships/image" Target="../media/image350.png"/><Relationship Id="rId14" Type="http://schemas.openxmlformats.org/officeDocument/2006/relationships/image" Target="../media/image351.png"/><Relationship Id="rId15" Type="http://schemas.openxmlformats.org/officeDocument/2006/relationships/image" Target="../media/image352.png"/><Relationship Id="rId16" Type="http://schemas.openxmlformats.org/officeDocument/2006/relationships/image" Target="../media/image353.png"/><Relationship Id="rId17" Type="http://schemas.openxmlformats.org/officeDocument/2006/relationships/image" Target="../media/image354.png"/><Relationship Id="rId18" Type="http://schemas.openxmlformats.org/officeDocument/2006/relationships/image" Target="../media/image355.png"/><Relationship Id="rId19" Type="http://schemas.openxmlformats.org/officeDocument/2006/relationships/image" Target="../media/image356.png"/><Relationship Id="rId1" Type="http://schemas.openxmlformats.org/officeDocument/2006/relationships/slideLayout" Target="../slideLayouts/slideLayout14.xml"/><Relationship Id="rId2" Type="http://schemas.openxmlformats.org/officeDocument/2006/relationships/image" Target="../media/image339.png"/><Relationship Id="rId3" Type="http://schemas.openxmlformats.org/officeDocument/2006/relationships/image" Target="../media/image340.png"/><Relationship Id="rId4" Type="http://schemas.openxmlformats.org/officeDocument/2006/relationships/image" Target="../media/image341.png"/><Relationship Id="rId5" Type="http://schemas.openxmlformats.org/officeDocument/2006/relationships/image" Target="../media/image342.png"/><Relationship Id="rId6" Type="http://schemas.openxmlformats.org/officeDocument/2006/relationships/image" Target="../media/image343.png"/><Relationship Id="rId7" Type="http://schemas.openxmlformats.org/officeDocument/2006/relationships/image" Target="../media/image344.png"/><Relationship Id="rId8" Type="http://schemas.openxmlformats.org/officeDocument/2006/relationships/image" Target="../media/image345.png"/></Relationships>
</file>

<file path=ppt/slides/_rels/slide145.xml.rels><?xml version="1.0" encoding="UTF-8" standalone="yes"?>
<Relationships xmlns="http://schemas.openxmlformats.org/package/2006/relationships"><Relationship Id="rId9" Type="http://schemas.openxmlformats.org/officeDocument/2006/relationships/image" Target="../media/image375.png"/><Relationship Id="rId20" Type="http://schemas.openxmlformats.org/officeDocument/2006/relationships/image" Target="../media/image386.png"/><Relationship Id="rId21" Type="http://schemas.openxmlformats.org/officeDocument/2006/relationships/image" Target="../media/image387.png"/><Relationship Id="rId22" Type="http://schemas.openxmlformats.org/officeDocument/2006/relationships/image" Target="../media/image388.png"/><Relationship Id="rId23" Type="http://schemas.openxmlformats.org/officeDocument/2006/relationships/image" Target="../media/image389.png"/><Relationship Id="rId24" Type="http://schemas.openxmlformats.org/officeDocument/2006/relationships/image" Target="../media/image390.png"/><Relationship Id="rId25" Type="http://schemas.openxmlformats.org/officeDocument/2006/relationships/image" Target="../media/image391.png"/><Relationship Id="rId26" Type="http://schemas.openxmlformats.org/officeDocument/2006/relationships/image" Target="../media/image392.png"/><Relationship Id="rId27" Type="http://schemas.openxmlformats.org/officeDocument/2006/relationships/image" Target="../media/image393.png"/><Relationship Id="rId28" Type="http://schemas.openxmlformats.org/officeDocument/2006/relationships/image" Target="../media/image394.png"/><Relationship Id="rId29" Type="http://schemas.openxmlformats.org/officeDocument/2006/relationships/image" Target="../media/image395.png"/><Relationship Id="rId30" Type="http://schemas.openxmlformats.org/officeDocument/2006/relationships/image" Target="../media/image396.png"/><Relationship Id="rId31" Type="http://schemas.openxmlformats.org/officeDocument/2006/relationships/image" Target="../media/image397.png"/><Relationship Id="rId10" Type="http://schemas.openxmlformats.org/officeDocument/2006/relationships/image" Target="../media/image376.png"/><Relationship Id="rId11" Type="http://schemas.openxmlformats.org/officeDocument/2006/relationships/image" Target="../media/image377.png"/><Relationship Id="rId12" Type="http://schemas.openxmlformats.org/officeDocument/2006/relationships/image" Target="../media/image378.png"/><Relationship Id="rId13" Type="http://schemas.openxmlformats.org/officeDocument/2006/relationships/image" Target="../media/image379.png"/><Relationship Id="rId14" Type="http://schemas.openxmlformats.org/officeDocument/2006/relationships/image" Target="../media/image380.png"/><Relationship Id="rId15" Type="http://schemas.openxmlformats.org/officeDocument/2006/relationships/image" Target="../media/image381.png"/><Relationship Id="rId16" Type="http://schemas.openxmlformats.org/officeDocument/2006/relationships/image" Target="../media/image382.png"/><Relationship Id="rId17" Type="http://schemas.openxmlformats.org/officeDocument/2006/relationships/image" Target="../media/image383.png"/><Relationship Id="rId18" Type="http://schemas.openxmlformats.org/officeDocument/2006/relationships/image" Target="../media/image384.png"/><Relationship Id="rId19" Type="http://schemas.openxmlformats.org/officeDocument/2006/relationships/image" Target="../media/image385.png"/><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369.png"/><Relationship Id="rId4" Type="http://schemas.openxmlformats.org/officeDocument/2006/relationships/image" Target="../media/image370.png"/><Relationship Id="rId5" Type="http://schemas.openxmlformats.org/officeDocument/2006/relationships/image" Target="../media/image371.png"/><Relationship Id="rId6" Type="http://schemas.openxmlformats.org/officeDocument/2006/relationships/image" Target="../media/image372.png"/><Relationship Id="rId7" Type="http://schemas.openxmlformats.org/officeDocument/2006/relationships/image" Target="../media/image373.png"/><Relationship Id="rId8" Type="http://schemas.openxmlformats.org/officeDocument/2006/relationships/image" Target="../media/image374.png"/></Relationships>
</file>

<file path=ppt/slides/_rels/slide146.xml.rels><?xml version="1.0" encoding="UTF-8" standalone="yes"?>
<Relationships xmlns="http://schemas.openxmlformats.org/package/2006/relationships"><Relationship Id="rId11" Type="http://schemas.openxmlformats.org/officeDocument/2006/relationships/image" Target="../media/image407.png"/><Relationship Id="rId12" Type="http://schemas.openxmlformats.org/officeDocument/2006/relationships/image" Target="../media/image408.png"/><Relationship Id="rId13" Type="http://schemas.openxmlformats.org/officeDocument/2006/relationships/image" Target="../media/image409.png"/><Relationship Id="rId14" Type="http://schemas.openxmlformats.org/officeDocument/2006/relationships/image" Target="../media/image410.png"/><Relationship Id="rId15" Type="http://schemas.openxmlformats.org/officeDocument/2006/relationships/image" Target="../media/image411.png"/><Relationship Id="rId16" Type="http://schemas.openxmlformats.org/officeDocument/2006/relationships/image" Target="../media/image412.png"/><Relationship Id="rId1" Type="http://schemas.openxmlformats.org/officeDocument/2006/relationships/slideLayout" Target="../slideLayouts/slideLayout14.xml"/><Relationship Id="rId2" Type="http://schemas.openxmlformats.org/officeDocument/2006/relationships/image" Target="../media/image398.png"/><Relationship Id="rId3" Type="http://schemas.openxmlformats.org/officeDocument/2006/relationships/image" Target="../media/image399.png"/><Relationship Id="rId4" Type="http://schemas.openxmlformats.org/officeDocument/2006/relationships/image" Target="../media/image400.png"/><Relationship Id="rId5" Type="http://schemas.openxmlformats.org/officeDocument/2006/relationships/image" Target="../media/image401.png"/><Relationship Id="rId6" Type="http://schemas.openxmlformats.org/officeDocument/2006/relationships/image" Target="../media/image402.png"/><Relationship Id="rId7" Type="http://schemas.openxmlformats.org/officeDocument/2006/relationships/image" Target="../media/image403.png"/><Relationship Id="rId8" Type="http://schemas.openxmlformats.org/officeDocument/2006/relationships/image" Target="../media/image404.png"/><Relationship Id="rId9" Type="http://schemas.openxmlformats.org/officeDocument/2006/relationships/image" Target="../media/image405.png"/><Relationship Id="rId10" Type="http://schemas.openxmlformats.org/officeDocument/2006/relationships/image" Target="../media/image406.png"/></Relationships>
</file>

<file path=ppt/slides/_rels/slide147.xml.rels><?xml version="1.0" encoding="UTF-8" standalone="yes"?>
<Relationships xmlns="http://schemas.openxmlformats.org/package/2006/relationships"><Relationship Id="rId3" Type="http://schemas.openxmlformats.org/officeDocument/2006/relationships/image" Target="../media/image414.png"/><Relationship Id="rId4" Type="http://schemas.openxmlformats.org/officeDocument/2006/relationships/image" Target="../media/image415.png"/><Relationship Id="rId5" Type="http://schemas.openxmlformats.org/officeDocument/2006/relationships/image" Target="../media/image416.png"/><Relationship Id="rId6" Type="http://schemas.openxmlformats.org/officeDocument/2006/relationships/image" Target="../media/image417.png"/><Relationship Id="rId1" Type="http://schemas.openxmlformats.org/officeDocument/2006/relationships/slideLayout" Target="../slideLayouts/slideLayout14.xml"/><Relationship Id="rId2" Type="http://schemas.openxmlformats.org/officeDocument/2006/relationships/image" Target="../media/image4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91.jpe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1" Type="http://schemas.openxmlformats.org/officeDocument/2006/relationships/slideLayout" Target="../slideLayouts/slideLayout15.xml"/><Relationship Id="rId2" Type="http://schemas.openxmlformats.org/officeDocument/2006/relationships/notesSlide" Target="../notesSlides/notesSlide109.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tif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61.tiff"/></Relationships>
</file>

<file path=ppt/slides/_rels/slide5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63.tiff"/><Relationship Id="rId5" Type="http://schemas.openxmlformats.org/officeDocument/2006/relationships/image" Target="../media/image64.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7.tiff"/><Relationship Id="rId1" Type="http://schemas.openxmlformats.org/officeDocument/2006/relationships/slideLayout" Target="../slideLayouts/slideLayout22.xml"/><Relationship Id="rId2" Type="http://schemas.openxmlformats.org/officeDocument/2006/relationships/image" Target="../media/image62.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8.emf"/><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chart" Target="../charts/chart2.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66.png"/><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9.png"/><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89.png"/><Relationship Id="rId11" Type="http://schemas.openxmlformats.org/officeDocument/2006/relationships/image" Target="../media/image97.png"/><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png"/><Relationship Id="rId5" Type="http://schemas.openxmlformats.org/officeDocument/2006/relationships/image" Target="../media/image100.jpg"/><Relationship Id="rId6" Type="http://schemas.openxmlformats.org/officeDocument/2006/relationships/image" Target="../media/image101.jpg"/><Relationship Id="rId1" Type="http://schemas.openxmlformats.org/officeDocument/2006/relationships/slideLayout" Target="../slideLayouts/slideLayout22.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6.xml"/><Relationship Id="rId3" Type="http://schemas.openxmlformats.org/officeDocument/2006/relationships/image" Target="../media/image117.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94.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20.png"/></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6.png"/><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2" name="Text Placeholder 1"/>
          <p:cNvSpPr>
            <a:spLocks noGrp="1"/>
          </p:cNvSpPr>
          <p:nvPr>
            <p:ph type="body" sz="quarter" idx="11"/>
          </p:nvPr>
        </p:nvSpPr>
        <p:spPr/>
        <p:txBody>
          <a:bodyPr>
            <a:normAutofit lnSpcReduction="10000"/>
          </a:bodyPr>
          <a:lstStyle/>
          <a:p>
            <a:pPr lvl="0"/>
            <a:r>
              <a:rPr lang="en-US" dirty="0" smtClean="0"/>
              <a:t>Carsten Hufe</a:t>
            </a:r>
            <a:r>
              <a:rPr lang="en-US" dirty="0"/>
              <a:t/>
            </a:r>
            <a:br>
              <a:rPr lang="en-US" dirty="0"/>
            </a:br>
            <a:r>
              <a:rPr lang="en-US" dirty="0" smtClean="0"/>
              <a:t>Senior Data Engineer</a:t>
            </a:r>
            <a:endParaRPr lang="en-US" dirty="0"/>
          </a:p>
          <a:p>
            <a:pPr lvl="0"/>
            <a:r>
              <a:rPr lang="en-US" dirty="0" smtClean="0"/>
              <a:t>September 2017</a:t>
            </a:r>
            <a:endParaRPr lang="en-US" dirty="0"/>
          </a:p>
        </p:txBody>
      </p:sp>
    </p:spTree>
    <p:extLst>
      <p:ext uri="{BB962C8B-B14F-4D97-AF65-F5344CB8AC3E}">
        <p14:creationId xmlns:p14="http://schemas.microsoft.com/office/powerpoint/2010/main" val="1673995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hape 168"/>
          <p:cNvSpPr txBox="1">
            <a:spLocks noGrp="1"/>
          </p:cNvSpPr>
          <p:nvPr>
            <p:ph type="title"/>
          </p:nvPr>
        </p:nvSpPr>
        <p:spPr>
          <a:xfrm>
            <a:off x="332185" y="205979"/>
            <a:ext cx="8227219" cy="553640"/>
          </a:xfrm>
        </p:spPr>
        <p:txBody>
          <a:bodyPr vert="horz" lIns="91406" tIns="45694" rIns="91406" bIns="45694" rtlCol="0" anchor="ctr">
            <a:normAutofit/>
          </a:bodyPr>
          <a:lstStyle/>
          <a:p>
            <a:pPr eaLnBrk="1" hangingPunct="1">
              <a:spcBef>
                <a:spcPct val="0"/>
              </a:spcBef>
              <a:buSzPct val="25000"/>
              <a:buFontTx/>
              <a:buNone/>
            </a:pPr>
            <a:r>
              <a:rPr lang="en-US" b="0" dirty="0" smtClean="0">
                <a:latin typeface="Arial" charset="0"/>
                <a:cs typeface="Arial" charset="0"/>
                <a:sym typeface="Arial" charset="0"/>
              </a:rPr>
              <a:t>Identifying the Right Data &amp; Workloads</a:t>
            </a:r>
          </a:p>
        </p:txBody>
      </p:sp>
      <p:sp>
        <p:nvSpPr>
          <p:cNvPr id="169" name="Shape 169"/>
          <p:cNvSpPr txBox="1">
            <a:spLocks noGrp="1"/>
          </p:cNvSpPr>
          <p:nvPr>
            <p:ph type="body" idx="1"/>
          </p:nvPr>
        </p:nvSpPr>
        <p:spPr>
          <a:xfrm>
            <a:off x="442913" y="875110"/>
            <a:ext cx="8472488" cy="3323421"/>
          </a:xfrm>
        </p:spPr>
        <p:txBody>
          <a:bodyPr vert="horz" lIns="91406" tIns="45694" rIns="91406" bIns="45694" rtlCol="0">
            <a:spAutoFit/>
          </a:bodyPr>
          <a:lstStyle/>
          <a:p>
            <a:pPr marL="173831" indent="-173831">
              <a:spcBef>
                <a:spcPts val="450"/>
              </a:spcBef>
              <a:buClr>
                <a:srgbClr val="4D4F53"/>
              </a:buClr>
              <a:buFontTx/>
              <a:buChar char="•"/>
            </a:pPr>
            <a:r>
              <a:rPr lang="en-US" sz="1950" dirty="0">
                <a:solidFill>
                  <a:schemeClr val="bg2"/>
                </a:solidFill>
                <a:latin typeface="Arial" charset="0"/>
                <a:cs typeface="Arial" charset="0"/>
                <a:sym typeface="Arial" charset="0"/>
              </a:rPr>
              <a:t>Perform holistic analysis of all data and workloads to identify:</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Unused and rarely-used </a:t>
            </a:r>
            <a:r>
              <a:rPr lang="en-US" sz="1650" dirty="0" smtClean="0">
                <a:solidFill>
                  <a:schemeClr val="bg2"/>
                </a:solidFill>
                <a:latin typeface="Arial" charset="0"/>
                <a:cs typeface="Arial" charset="0"/>
                <a:sym typeface="Arial" charset="0"/>
              </a:rPr>
              <a:t>data</a:t>
            </a:r>
            <a:endParaRPr lang="en-US" sz="1650" dirty="0">
              <a:solidFill>
                <a:schemeClr val="bg2"/>
              </a:solidFill>
              <a:latin typeface="Arial" charset="0"/>
              <a:cs typeface="Arial" charset="0"/>
              <a:sym typeface="Arial" charset="0"/>
            </a:endParaRP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Expensive </a:t>
            </a:r>
            <a:r>
              <a:rPr lang="en-US" sz="1650" dirty="0" smtClean="0">
                <a:solidFill>
                  <a:schemeClr val="bg2"/>
                </a:solidFill>
                <a:latin typeface="Arial" charset="0"/>
                <a:cs typeface="Arial" charset="0"/>
                <a:sym typeface="Arial" charset="0"/>
              </a:rPr>
              <a:t>ETL </a:t>
            </a:r>
            <a:r>
              <a:rPr lang="en-US" sz="1650" dirty="0">
                <a:solidFill>
                  <a:schemeClr val="bg2"/>
                </a:solidFill>
                <a:latin typeface="Arial" charset="0"/>
                <a:cs typeface="Arial" charset="0"/>
                <a:sym typeface="Arial" charset="0"/>
              </a:rPr>
              <a:t>workloads </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Costly loops and validation steps</a:t>
            </a:r>
          </a:p>
          <a:p>
            <a:pPr marL="173831" indent="-173831">
              <a:spcBef>
                <a:spcPts val="450"/>
              </a:spcBef>
              <a:buClr>
                <a:srgbClr val="4D4F53"/>
              </a:buClr>
              <a:buFontTx/>
              <a:buChar char="•"/>
            </a:pPr>
            <a:r>
              <a:rPr lang="en-US" sz="1950" dirty="0" smtClean="0">
                <a:solidFill>
                  <a:schemeClr val="bg2"/>
                </a:solidFill>
                <a:latin typeface="Arial" charset="0"/>
                <a:cs typeface="Arial" charset="0"/>
                <a:sym typeface="Arial" charset="0"/>
              </a:rPr>
              <a:t>Not </a:t>
            </a:r>
            <a:r>
              <a:rPr lang="en-US" sz="1950" dirty="0">
                <a:solidFill>
                  <a:schemeClr val="bg2"/>
                </a:solidFill>
                <a:latin typeface="Arial" charset="0"/>
                <a:cs typeface="Arial" charset="0"/>
                <a:sym typeface="Arial" charset="0"/>
              </a:rPr>
              <a:t>all workload migrations have equal payback</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Identify those that will deliver the biggest impact for the initiative</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20/80 rule: 20% of data transformations can consume up to 80% of </a:t>
            </a:r>
            <a:r>
              <a:rPr lang="en-US" sz="1650" dirty="0" smtClean="0">
                <a:solidFill>
                  <a:schemeClr val="bg2"/>
                </a:solidFill>
                <a:latin typeface="Arial" charset="0"/>
                <a:cs typeface="Arial" charset="0"/>
                <a:sym typeface="Arial" charset="0"/>
              </a:rPr>
              <a:t>resources</a:t>
            </a:r>
          </a:p>
          <a:p>
            <a:r>
              <a:rPr lang="en-US" sz="1950" dirty="0">
                <a:solidFill>
                  <a:schemeClr val="bg2"/>
                </a:solidFill>
              </a:rPr>
              <a:t>Queries/workloads to flag: high CPU consumption</a:t>
            </a:r>
          </a:p>
          <a:p>
            <a:r>
              <a:rPr lang="en-US" sz="1950" dirty="0">
                <a:solidFill>
                  <a:schemeClr val="bg2"/>
                </a:solidFill>
              </a:rPr>
              <a:t>Data to flag: high disk consumption and/or infrequent access</a:t>
            </a:r>
          </a:p>
          <a:p>
            <a:pPr marL="511969" lvl="1" indent="-164306">
              <a:spcBef>
                <a:spcPts val="329"/>
              </a:spcBef>
              <a:buClr>
                <a:srgbClr val="4D4F53"/>
              </a:buClr>
              <a:buFontTx/>
              <a:buChar char="–"/>
            </a:pPr>
            <a:endParaRPr lang="en-US" sz="1650" dirty="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54605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Real-time </a:t>
            </a:r>
            <a:r>
              <a:rPr lang="en-US" b="1" dirty="0" err="1" smtClean="0"/>
              <a:t>visualisation</a:t>
            </a:r>
            <a:r>
              <a:rPr lang="en-US" b="1" dirty="0" smtClean="0"/>
              <a:t> example</a:t>
            </a:r>
            <a:endParaRPr lang="en-US" b="1" dirty="0"/>
          </a:p>
        </p:txBody>
      </p:sp>
      <p:sp>
        <p:nvSpPr>
          <p:cNvPr id="3" name="Content Placeholder 2"/>
          <p:cNvSpPr>
            <a:spLocks noGrp="1"/>
          </p:cNvSpPr>
          <p:nvPr>
            <p:ph idx="4294967295"/>
          </p:nvPr>
        </p:nvSpPr>
        <p:spPr>
          <a:xfrm>
            <a:off x="449869" y="898525"/>
            <a:ext cx="7327900" cy="3695700"/>
          </a:xfrm>
        </p:spPr>
        <p:txBody>
          <a:bodyPr>
            <a:normAutofit/>
          </a:bodyPr>
          <a:lstStyle/>
          <a:p>
            <a:pPr marL="344487" lvl="0" indent="-344487">
              <a:spcBef>
                <a:spcPts val="0"/>
              </a:spcBef>
              <a:buClr>
                <a:schemeClr val="dk2"/>
              </a:buClr>
              <a:buSzPct val="100000"/>
            </a:pPr>
            <a:r>
              <a:rPr lang="en-US" sz="2400" dirty="0"/>
              <a:t>Fetch </a:t>
            </a:r>
            <a:r>
              <a:rPr lang="en-US" sz="2400" dirty="0" err="1"/>
              <a:t>sensoric</a:t>
            </a:r>
            <a:r>
              <a:rPr lang="en-US" sz="2400" dirty="0"/>
              <a:t> data from OPC server</a:t>
            </a:r>
          </a:p>
          <a:p>
            <a:pPr marL="344487" lvl="0" indent="-344487">
              <a:spcBef>
                <a:spcPts val="0"/>
              </a:spcBef>
              <a:buClr>
                <a:schemeClr val="dk2"/>
              </a:buClr>
              <a:buSzPct val="100000"/>
            </a:pPr>
            <a:r>
              <a:rPr lang="en-US" sz="2400" dirty="0"/>
              <a:t>Ingest to </a:t>
            </a:r>
            <a:r>
              <a:rPr lang="en-US" sz="2400" dirty="0" err="1"/>
              <a:t>MapR</a:t>
            </a:r>
            <a:r>
              <a:rPr lang="en-US" sz="2400" dirty="0"/>
              <a:t>-Streams</a:t>
            </a:r>
          </a:p>
          <a:p>
            <a:pPr marL="344487" lvl="0" indent="-344487">
              <a:spcBef>
                <a:spcPts val="0"/>
              </a:spcBef>
              <a:buClr>
                <a:schemeClr val="dk2"/>
              </a:buClr>
              <a:buSzPct val="100000"/>
            </a:pPr>
            <a:r>
              <a:rPr lang="en-US" sz="2400" dirty="0"/>
              <a:t>Consume from Streams and write into </a:t>
            </a:r>
            <a:r>
              <a:rPr lang="en-US" sz="2400" dirty="0" err="1"/>
              <a:t>OpenTSDB</a:t>
            </a:r>
            <a:endParaRPr lang="en-US" sz="2400" dirty="0"/>
          </a:p>
          <a:p>
            <a:pPr marL="344487" lvl="0" indent="-344487">
              <a:spcBef>
                <a:spcPts val="0"/>
              </a:spcBef>
              <a:buClr>
                <a:schemeClr val="dk2"/>
              </a:buClr>
              <a:buSzPct val="100000"/>
            </a:pPr>
            <a:r>
              <a:rPr lang="en-US" sz="2400" dirty="0"/>
              <a:t>Visualize with </a:t>
            </a:r>
            <a:r>
              <a:rPr lang="en-US" sz="2400" dirty="0" err="1"/>
              <a:t>Grafana</a:t>
            </a:r>
            <a:endParaRPr lang="en-US" sz="2400" dirty="0"/>
          </a:p>
        </p:txBody>
      </p:sp>
      <p:pic>
        <p:nvPicPr>
          <p:cNvPr id="4" name="Picture 3"/>
          <p:cNvPicPr>
            <a:picLocks noChangeAspect="1"/>
          </p:cNvPicPr>
          <p:nvPr/>
        </p:nvPicPr>
        <p:blipFill>
          <a:blip r:embed="rId3"/>
          <a:stretch>
            <a:fillRect/>
          </a:stretch>
        </p:blipFill>
        <p:spPr>
          <a:xfrm>
            <a:off x="325293" y="2729283"/>
            <a:ext cx="8255237" cy="2008225"/>
          </a:xfrm>
          <a:prstGeom prst="rect">
            <a:avLst/>
          </a:prstGeom>
        </p:spPr>
      </p:pic>
    </p:spTree>
    <p:extLst>
      <p:ext uri="{BB962C8B-B14F-4D97-AF65-F5344CB8AC3E}">
        <p14:creationId xmlns:p14="http://schemas.microsoft.com/office/powerpoint/2010/main" val="19604726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Example of OPC and </a:t>
            </a:r>
            <a:r>
              <a:rPr lang="en-US" dirty="0" err="1" smtClean="0"/>
              <a:t>MapR</a:t>
            </a:r>
            <a:r>
              <a:rPr lang="en-US" dirty="0" smtClean="0"/>
              <a:t>-Streams configuration</a:t>
            </a:r>
            <a:endParaRPr lang="en-US" b="1" dirty="0"/>
          </a:p>
        </p:txBody>
      </p:sp>
      <p:pic>
        <p:nvPicPr>
          <p:cNvPr id="5" name="Shape 237"/>
          <p:cNvPicPr preferRelativeResize="0"/>
          <p:nvPr/>
        </p:nvPicPr>
        <p:blipFill>
          <a:blip r:embed="rId3">
            <a:alphaModFix/>
          </a:blip>
          <a:stretch>
            <a:fillRect/>
          </a:stretch>
        </p:blipFill>
        <p:spPr>
          <a:xfrm>
            <a:off x="367469" y="1034041"/>
            <a:ext cx="8776531" cy="3406035"/>
          </a:xfrm>
          <a:prstGeom prst="rect">
            <a:avLst/>
          </a:prstGeom>
          <a:noFill/>
          <a:ln>
            <a:noFill/>
          </a:ln>
        </p:spPr>
      </p:pic>
    </p:spTree>
    <p:extLst>
      <p:ext uri="{BB962C8B-B14F-4D97-AF65-F5344CB8AC3E}">
        <p14:creationId xmlns:p14="http://schemas.microsoft.com/office/powerpoint/2010/main" val="8871547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Consume stream and write to </a:t>
            </a:r>
            <a:r>
              <a:rPr lang="en-US" dirty="0" err="1" smtClean="0"/>
              <a:t>OpenTSDB</a:t>
            </a:r>
            <a:endParaRPr lang="en-US" b="1" dirty="0"/>
          </a:p>
        </p:txBody>
      </p:sp>
      <p:pic>
        <p:nvPicPr>
          <p:cNvPr id="4" name="Shape 244"/>
          <p:cNvPicPr preferRelativeResize="0"/>
          <p:nvPr/>
        </p:nvPicPr>
        <p:blipFill>
          <a:blip r:embed="rId3">
            <a:alphaModFix/>
          </a:blip>
          <a:stretch>
            <a:fillRect/>
          </a:stretch>
        </p:blipFill>
        <p:spPr>
          <a:xfrm>
            <a:off x="449869" y="1102408"/>
            <a:ext cx="8388334" cy="2561788"/>
          </a:xfrm>
          <a:prstGeom prst="rect">
            <a:avLst/>
          </a:prstGeom>
          <a:noFill/>
          <a:ln>
            <a:noFill/>
          </a:ln>
        </p:spPr>
      </p:pic>
    </p:spTree>
    <p:extLst>
      <p:ext uri="{BB962C8B-B14F-4D97-AF65-F5344CB8AC3E}">
        <p14:creationId xmlns:p14="http://schemas.microsoft.com/office/powerpoint/2010/main" val="15303194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Visualized in </a:t>
            </a:r>
            <a:r>
              <a:rPr lang="en-US" dirty="0" err="1" smtClean="0"/>
              <a:t>Grafana</a:t>
            </a:r>
            <a:endParaRPr lang="en-US" b="1" dirty="0"/>
          </a:p>
        </p:txBody>
      </p:sp>
      <p:pic>
        <p:nvPicPr>
          <p:cNvPr id="5" name="Shape 251"/>
          <p:cNvPicPr preferRelativeResize="0"/>
          <p:nvPr/>
        </p:nvPicPr>
        <p:blipFill>
          <a:blip r:embed="rId3">
            <a:alphaModFix/>
          </a:blip>
          <a:stretch>
            <a:fillRect/>
          </a:stretch>
        </p:blipFill>
        <p:spPr>
          <a:xfrm>
            <a:off x="518236" y="898628"/>
            <a:ext cx="8070288" cy="3718947"/>
          </a:xfrm>
          <a:prstGeom prst="rect">
            <a:avLst/>
          </a:prstGeom>
          <a:noFill/>
          <a:ln>
            <a:noFill/>
          </a:ln>
        </p:spPr>
      </p:pic>
    </p:spTree>
    <p:extLst>
      <p:ext uri="{BB962C8B-B14F-4D97-AF65-F5344CB8AC3E}">
        <p14:creationId xmlns:p14="http://schemas.microsoft.com/office/powerpoint/2010/main" val="2826471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MAPR EDGE FOR IoT ARCHITECTURES</a:t>
            </a:r>
          </a:p>
        </p:txBody>
      </p:sp>
    </p:spTree>
    <p:extLst>
      <p:ext uri="{BB962C8B-B14F-4D97-AF65-F5344CB8AC3E}">
        <p14:creationId xmlns:p14="http://schemas.microsoft.com/office/powerpoint/2010/main" val="18590318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29" y="898626"/>
            <a:ext cx="8260400" cy="3695999"/>
          </a:xfrm>
        </p:spPr>
        <p:txBody>
          <a:bodyPr>
            <a:normAutofit/>
          </a:bodyPr>
          <a:lstStyle/>
          <a:p>
            <a:r>
              <a:rPr lang="en-US" sz="2000" dirty="0"/>
              <a:t>I am collecting sensor data, but what do I do with it? </a:t>
            </a:r>
          </a:p>
          <a:p>
            <a:r>
              <a:rPr lang="en-US" sz="2000" dirty="0"/>
              <a:t>How do I act? </a:t>
            </a:r>
          </a:p>
          <a:p>
            <a:r>
              <a:rPr lang="en-US" sz="2000" dirty="0"/>
              <a:t>How do I build intelligence? </a:t>
            </a:r>
          </a:p>
          <a:p>
            <a:r>
              <a:rPr lang="en-US" sz="2000" dirty="0"/>
              <a:t>Do I keep the data?</a:t>
            </a:r>
          </a:p>
          <a:p>
            <a:r>
              <a:rPr lang="en-US" sz="2000" dirty="0"/>
              <a:t>Where do I collect, How much should I collect ?</a:t>
            </a:r>
          </a:p>
          <a:p>
            <a:r>
              <a:rPr lang="en-US" sz="2000" dirty="0"/>
              <a:t>Does Security have a role ?</a:t>
            </a:r>
          </a:p>
          <a:p>
            <a:endParaRPr lang="en-US" sz="2000" dirty="0"/>
          </a:p>
        </p:txBody>
      </p:sp>
      <p:sp>
        <p:nvSpPr>
          <p:cNvPr id="3" name="Title 2"/>
          <p:cNvSpPr>
            <a:spLocks noGrp="1"/>
          </p:cNvSpPr>
          <p:nvPr>
            <p:ph type="title"/>
          </p:nvPr>
        </p:nvSpPr>
        <p:spPr/>
        <p:txBody>
          <a:bodyPr>
            <a:normAutofit fontScale="90000"/>
          </a:bodyPr>
          <a:lstStyle/>
          <a:p>
            <a:r>
              <a:rPr lang="en-US" dirty="0"/>
              <a:t>IOT Fundamental Questions</a:t>
            </a:r>
            <a:br>
              <a:rPr lang="en-US" dirty="0"/>
            </a:br>
            <a:endParaRPr lang="en-US" dirty="0"/>
          </a:p>
        </p:txBody>
      </p:sp>
    </p:spTree>
    <p:extLst>
      <p:ext uri="{BB962C8B-B14F-4D97-AF65-F5344CB8AC3E}">
        <p14:creationId xmlns:p14="http://schemas.microsoft.com/office/powerpoint/2010/main" val="8568286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9501" y="367991"/>
          <a:ext cx="9813072" cy="4505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3457"/>
            <a:ext cx="8260400" cy="692646"/>
          </a:xfrm>
        </p:spPr>
        <p:txBody>
          <a:bodyPr/>
          <a:lstStyle/>
          <a:p>
            <a:r>
              <a:rPr lang="en-US" dirty="0"/>
              <a:t>Multi Dimension face of IOT</a:t>
            </a:r>
          </a:p>
        </p:txBody>
      </p:sp>
      <p:sp>
        <p:nvSpPr>
          <p:cNvPr id="5" name="Rectangle 4"/>
          <p:cNvSpPr/>
          <p:nvPr/>
        </p:nvSpPr>
        <p:spPr>
          <a:xfrm>
            <a:off x="0" y="2761333"/>
            <a:ext cx="3685430" cy="892552"/>
          </a:xfrm>
          <a:prstGeom prst="rect">
            <a:avLst/>
          </a:prstGeom>
        </p:spPr>
        <p:txBody>
          <a:bodyPr wrap="square">
            <a:spAutoFit/>
          </a:bodyPr>
          <a:lstStyle/>
          <a:p>
            <a:pPr>
              <a:spcBef>
                <a:spcPct val="20000"/>
              </a:spcBef>
            </a:pPr>
            <a:r>
              <a:rPr lang="en-US" sz="1600" b="1" dirty="0"/>
              <a:t>SMART USER</a:t>
            </a:r>
          </a:p>
          <a:p>
            <a:pPr marL="95250" indent="-95250">
              <a:spcBef>
                <a:spcPct val="20000"/>
              </a:spcBef>
              <a:buFont typeface="Arial" pitchFamily="34" charset="0"/>
              <a:buChar char="•"/>
            </a:pPr>
            <a:r>
              <a:rPr lang="en-US" sz="1000" b="1" dirty="0"/>
              <a:t>Ubiquitous info for sustainable decisions</a:t>
            </a:r>
          </a:p>
          <a:p>
            <a:pPr marL="95250" indent="-95250">
              <a:spcBef>
                <a:spcPct val="20000"/>
              </a:spcBef>
              <a:buFont typeface="Arial" pitchFamily="34" charset="0"/>
              <a:buChar char="•"/>
            </a:pPr>
            <a:r>
              <a:rPr lang="en-US" sz="1000" dirty="0"/>
              <a:t>Smart &amp; privacy-aware applications</a:t>
            </a:r>
          </a:p>
          <a:p>
            <a:pPr marL="95250" indent="-95250">
              <a:spcBef>
                <a:spcPct val="20000"/>
              </a:spcBef>
              <a:buFont typeface="Arial" pitchFamily="34" charset="0"/>
              <a:buChar char="•"/>
              <a:tabLst>
                <a:tab pos="273050" algn="l"/>
              </a:tabLst>
            </a:pPr>
            <a:r>
              <a:rPr lang="en-US" sz="1000" b="1" dirty="0"/>
              <a:t>Integration in urban environment</a:t>
            </a:r>
          </a:p>
        </p:txBody>
      </p:sp>
      <p:sp>
        <p:nvSpPr>
          <p:cNvPr id="6" name="Text Box 45"/>
          <p:cNvSpPr txBox="1">
            <a:spLocks noChangeArrowheads="1"/>
          </p:cNvSpPr>
          <p:nvPr/>
        </p:nvSpPr>
        <p:spPr bwMode="auto">
          <a:xfrm>
            <a:off x="6093571" y="1912785"/>
            <a:ext cx="3240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eaLnBrk="0" hangingPunct="0">
              <a:defRPr>
                <a:solidFill>
                  <a:schemeClr val="tx1"/>
                </a:solidFill>
                <a:latin typeface="Arial" pitchFamily="34" charset="0"/>
                <a:ea typeface="ＭＳ Ｐゴシック" pitchFamily="34" charset="-128"/>
              </a:defRPr>
            </a:lvl1pPr>
            <a:lvl2pPr marL="742950" indent="-285750" defTabSz="801688" eaLnBrk="0" hangingPunct="0">
              <a:defRPr>
                <a:solidFill>
                  <a:schemeClr val="tx1"/>
                </a:solidFill>
                <a:latin typeface="Arial" pitchFamily="34" charset="0"/>
                <a:ea typeface="ＭＳ Ｐゴシック" pitchFamily="34" charset="-128"/>
              </a:defRPr>
            </a:lvl2pPr>
            <a:lvl3pPr marL="1143000" indent="-228600" defTabSz="801688" eaLnBrk="0" hangingPunct="0">
              <a:defRPr>
                <a:solidFill>
                  <a:schemeClr val="tx1"/>
                </a:solidFill>
                <a:latin typeface="Arial" pitchFamily="34" charset="0"/>
                <a:ea typeface="ＭＳ Ｐゴシック" pitchFamily="34" charset="-128"/>
              </a:defRPr>
            </a:lvl3pPr>
            <a:lvl4pPr marL="1600200" indent="-228600" defTabSz="801688" eaLnBrk="0" hangingPunct="0">
              <a:defRPr>
                <a:solidFill>
                  <a:schemeClr val="tx1"/>
                </a:solidFill>
                <a:latin typeface="Arial" pitchFamily="34" charset="0"/>
                <a:ea typeface="ＭＳ Ｐゴシック" pitchFamily="34" charset="-128"/>
              </a:defRPr>
            </a:lvl4pPr>
            <a:lvl5pPr marL="2057400" indent="-228600" defTabSz="801688" eaLnBrk="0" hangingPunct="0">
              <a:defRPr>
                <a:solidFill>
                  <a:schemeClr val="tx1"/>
                </a:solidFill>
                <a:latin typeface="Arial" pitchFamily="34" charset="0"/>
                <a:ea typeface="ＭＳ Ｐゴシック" pitchFamily="34"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sz="1100" b="1" noProof="1"/>
              <a:t>Information &amp; Comm Tech</a:t>
            </a:r>
            <a:endParaRPr lang="en-US" sz="1100" b="1" dirty="0"/>
          </a:p>
          <a:p>
            <a:pPr marL="182563" indent="-182563" eaLnBrk="1" hangingPunct="1">
              <a:spcBef>
                <a:spcPct val="20000"/>
              </a:spcBef>
              <a:buFont typeface="Arial" pitchFamily="34" charset="0"/>
              <a:buChar char="•"/>
            </a:pPr>
            <a:r>
              <a:rPr lang="en-US" sz="1100" b="1" dirty="0"/>
              <a:t>Cross-domain data driven applications</a:t>
            </a:r>
          </a:p>
          <a:p>
            <a:pPr marL="182563" indent="-182563" eaLnBrk="1" hangingPunct="1">
              <a:spcBef>
                <a:spcPct val="20000"/>
              </a:spcBef>
              <a:buFont typeface="Arial" pitchFamily="34" charset="0"/>
              <a:buChar char="•"/>
            </a:pPr>
            <a:r>
              <a:rPr lang="en-US" sz="1100" dirty="0"/>
              <a:t>Data integration</a:t>
            </a:r>
          </a:p>
          <a:p>
            <a:pPr marL="182563" indent="-182563" eaLnBrk="1" hangingPunct="1">
              <a:spcBef>
                <a:spcPct val="20000"/>
              </a:spcBef>
              <a:buFont typeface="Arial" pitchFamily="34" charset="0"/>
              <a:buChar char="•"/>
            </a:pPr>
            <a:r>
              <a:rPr lang="en-US" sz="1100" b="1" dirty="0"/>
              <a:t>Big data analytics</a:t>
            </a:r>
          </a:p>
          <a:p>
            <a:pPr marL="182563" indent="-182563" eaLnBrk="1" hangingPunct="1">
              <a:spcBef>
                <a:spcPct val="20000"/>
              </a:spcBef>
              <a:buFont typeface="Arial" pitchFamily="34" charset="0"/>
              <a:buChar char="•"/>
            </a:pPr>
            <a:r>
              <a:rPr lang="en-US" sz="1100" dirty="0"/>
              <a:t>Multitenant data aggregation and provisioning</a:t>
            </a:r>
          </a:p>
        </p:txBody>
      </p:sp>
    </p:spTree>
    <p:extLst>
      <p:ext uri="{BB962C8B-B14F-4D97-AF65-F5344CB8AC3E}">
        <p14:creationId xmlns:p14="http://schemas.microsoft.com/office/powerpoint/2010/main" val="1842090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Challenges</a:t>
            </a:r>
          </a:p>
        </p:txBody>
      </p:sp>
    </p:spTree>
    <p:extLst>
      <p:ext uri="{BB962C8B-B14F-4D97-AF65-F5344CB8AC3E}">
        <p14:creationId xmlns:p14="http://schemas.microsoft.com/office/powerpoint/2010/main" val="3733317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Device Management</a:t>
            </a:r>
          </a:p>
          <a:p>
            <a:pPr lvl="1"/>
            <a:r>
              <a:rPr lang="en-US" dirty="0"/>
              <a:t>Legacy products</a:t>
            </a:r>
          </a:p>
          <a:p>
            <a:pPr lvl="1"/>
            <a:r>
              <a:rPr lang="en-US" dirty="0"/>
              <a:t>Authorization and identification</a:t>
            </a:r>
          </a:p>
          <a:p>
            <a:r>
              <a:rPr lang="en-US" dirty="0"/>
              <a:t>Data &amp; Data collection rate from Devices</a:t>
            </a:r>
          </a:p>
          <a:p>
            <a:pPr lvl="1"/>
            <a:r>
              <a:rPr lang="en-US" dirty="0"/>
              <a:t>Data format</a:t>
            </a:r>
          </a:p>
          <a:p>
            <a:pPr lvl="1"/>
            <a:r>
              <a:rPr lang="en-US" dirty="0"/>
              <a:t>Limited due to constraints ( Power, bandwidth, storage)</a:t>
            </a:r>
          </a:p>
          <a:p>
            <a:r>
              <a:rPr lang="en-US" dirty="0"/>
              <a:t>Manage the Physical &amp; Digital representation</a:t>
            </a:r>
          </a:p>
          <a:p>
            <a:pPr lvl="1"/>
            <a:r>
              <a:rPr lang="en-US" dirty="0"/>
              <a:t>Digital twin </a:t>
            </a:r>
          </a:p>
          <a:p>
            <a:pPr lvl="1"/>
            <a:r>
              <a:rPr lang="en-US" dirty="0"/>
              <a:t>Data Quality and Data Management</a:t>
            </a:r>
          </a:p>
          <a:p>
            <a:r>
              <a:rPr lang="en-US" dirty="0"/>
              <a:t>Application Architecture</a:t>
            </a:r>
          </a:p>
        </p:txBody>
      </p:sp>
      <p:sp>
        <p:nvSpPr>
          <p:cNvPr id="2" name="Title 1"/>
          <p:cNvSpPr>
            <a:spLocks noGrp="1"/>
          </p:cNvSpPr>
          <p:nvPr>
            <p:ph type="title"/>
          </p:nvPr>
        </p:nvSpPr>
        <p:spPr/>
        <p:txBody>
          <a:bodyPr/>
          <a:lstStyle/>
          <a:p>
            <a:r>
              <a:rPr lang="en-US" dirty="0"/>
              <a:t>IOT Challenges</a:t>
            </a:r>
          </a:p>
        </p:txBody>
      </p:sp>
    </p:spTree>
    <p:extLst>
      <p:ext uri="{BB962C8B-B14F-4D97-AF65-F5344CB8AC3E}">
        <p14:creationId xmlns:p14="http://schemas.microsoft.com/office/powerpoint/2010/main" val="17870229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51425" y="1144477"/>
            <a:ext cx="9991923" cy="3731217"/>
          </a:xfrm>
          <a:prstGeom prst="rect">
            <a:avLst/>
          </a:prstGeom>
          <a:gradFill flip="none" rotWithShape="1">
            <a:gsLst>
              <a:gs pos="80000">
                <a:schemeClr val="tx1"/>
              </a:gs>
              <a:gs pos="0">
                <a:srgbClr val="FFFFFF">
                  <a:alpha val="1000"/>
                </a:srgbClr>
              </a:gs>
            </a:gsLst>
            <a:lin ang="0" scaled="1"/>
            <a:tileRect/>
          </a:gradFill>
          <a:ln w="9525" algn="ctr">
            <a:noFill/>
            <a:round/>
            <a:headEnd/>
            <a:tailEnd/>
          </a:ln>
        </p:spPr>
        <p:txBody>
          <a:bodyPr rtlCol="0" anchor="ctr"/>
          <a:lstStyle/>
          <a:p>
            <a:pPr algn="ctr" eaLnBrk="0" hangingPunct="0"/>
            <a:endParaRPr lang="en-US" sz="1799" dirty="0">
              <a:solidFill>
                <a:srgbClr val="BFBFBF"/>
              </a:solidFill>
            </a:endParaRPr>
          </a:p>
        </p:txBody>
      </p:sp>
      <p:cxnSp>
        <p:nvCxnSpPr>
          <p:cNvPr id="164" name="Straight Connector 163"/>
          <p:cNvCxnSpPr/>
          <p:nvPr/>
        </p:nvCxnSpPr>
        <p:spPr bwMode="auto">
          <a:xfrm flipV="1">
            <a:off x="157273" y="1953334"/>
            <a:ext cx="9019931" cy="33692"/>
          </a:xfrm>
          <a:prstGeom prst="line">
            <a:avLst/>
          </a:prstGeom>
          <a:noFill/>
          <a:ln w="25400" algn="ctr">
            <a:solidFill>
              <a:srgbClr val="BFBFBF"/>
            </a:solidFill>
            <a:round/>
            <a:headEnd/>
            <a:tailEnd/>
          </a:ln>
        </p:spPr>
      </p:cxnSp>
      <p:cxnSp>
        <p:nvCxnSpPr>
          <p:cNvPr id="247" name="Straight Connector 246"/>
          <p:cNvCxnSpPr/>
          <p:nvPr/>
        </p:nvCxnSpPr>
        <p:spPr bwMode="auto">
          <a:xfrm>
            <a:off x="84471" y="2813657"/>
            <a:ext cx="6936864" cy="0"/>
          </a:xfrm>
          <a:prstGeom prst="line">
            <a:avLst/>
          </a:prstGeom>
          <a:noFill/>
          <a:ln w="25400" algn="ctr">
            <a:solidFill>
              <a:srgbClr val="BFBFBF"/>
            </a:solidFill>
            <a:round/>
            <a:headEnd/>
            <a:tailEnd/>
          </a:ln>
        </p:spPr>
      </p:cxnSp>
      <p:cxnSp>
        <p:nvCxnSpPr>
          <p:cNvPr id="18" name="Straight Connector 17"/>
          <p:cNvCxnSpPr/>
          <p:nvPr/>
        </p:nvCxnSpPr>
        <p:spPr bwMode="auto">
          <a:xfrm flipV="1">
            <a:off x="1191" y="1140017"/>
            <a:ext cx="9141619" cy="12579"/>
          </a:xfrm>
          <a:prstGeom prst="line">
            <a:avLst/>
          </a:prstGeom>
          <a:noFill/>
          <a:ln w="25400" algn="ctr">
            <a:solidFill>
              <a:schemeClr val="tx1"/>
            </a:solidFill>
            <a:round/>
            <a:headEnd/>
            <a:tailEnd/>
          </a:ln>
        </p:spPr>
      </p:cxnSp>
      <p:grpSp>
        <p:nvGrpSpPr>
          <p:cNvPr id="23" name="Group 22"/>
          <p:cNvGrpSpPr/>
          <p:nvPr/>
        </p:nvGrpSpPr>
        <p:grpSpPr>
          <a:xfrm>
            <a:off x="2237976" y="1263743"/>
            <a:ext cx="309486" cy="872130"/>
            <a:chOff x="1785715" y="1857832"/>
            <a:chExt cx="412755" cy="871839"/>
          </a:xfrm>
        </p:grpSpPr>
        <p:sp>
          <p:nvSpPr>
            <p:cNvPr id="19" name="TextBox 18"/>
            <p:cNvSpPr txBox="1"/>
            <p:nvPr/>
          </p:nvSpPr>
          <p:spPr>
            <a:xfrm>
              <a:off x="1953668"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0" name="Rectangle 19"/>
            <p:cNvSpPr/>
            <p:nvPr/>
          </p:nvSpPr>
          <p:spPr>
            <a:xfrm>
              <a:off x="1862680" y="1898952"/>
              <a:ext cx="229770" cy="830719"/>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21" name="TextBox 20"/>
            <p:cNvSpPr txBox="1"/>
            <p:nvPr/>
          </p:nvSpPr>
          <p:spPr>
            <a:xfrm>
              <a:off x="1785715"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2" name="TextBox 21"/>
            <p:cNvSpPr txBox="1"/>
            <p:nvPr/>
          </p:nvSpPr>
          <p:spPr>
            <a:xfrm>
              <a:off x="2010685" y="1857832"/>
              <a:ext cx="187785" cy="669191"/>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24" name="Group 23"/>
          <p:cNvGrpSpPr/>
          <p:nvPr/>
        </p:nvGrpSpPr>
        <p:grpSpPr>
          <a:xfrm>
            <a:off x="3025165" y="1113642"/>
            <a:ext cx="309486" cy="861829"/>
            <a:chOff x="1785715" y="1857832"/>
            <a:chExt cx="412755" cy="1149404"/>
          </a:xfrm>
        </p:grpSpPr>
        <p:sp>
          <p:nvSpPr>
            <p:cNvPr id="25" name="TextBox 2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6" name="Rectangle 2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7" name="TextBox 2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8" name="TextBox 2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9" name="Group 28"/>
          <p:cNvGrpSpPr/>
          <p:nvPr/>
        </p:nvGrpSpPr>
        <p:grpSpPr>
          <a:xfrm>
            <a:off x="2856481" y="1153383"/>
            <a:ext cx="309486" cy="861829"/>
            <a:chOff x="1785715" y="1857832"/>
            <a:chExt cx="412755" cy="1149404"/>
          </a:xfrm>
        </p:grpSpPr>
        <p:sp>
          <p:nvSpPr>
            <p:cNvPr id="30" name="TextBox 2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1" name="Rectangle 3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32" name="TextBox 3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3" name="TextBox 3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34" name="Group 33"/>
          <p:cNvGrpSpPr/>
          <p:nvPr/>
        </p:nvGrpSpPr>
        <p:grpSpPr>
          <a:xfrm>
            <a:off x="1520691" y="1122551"/>
            <a:ext cx="309486" cy="861829"/>
            <a:chOff x="1785715" y="1857832"/>
            <a:chExt cx="412755" cy="1149404"/>
          </a:xfrm>
        </p:grpSpPr>
        <p:sp>
          <p:nvSpPr>
            <p:cNvPr id="35" name="TextBox 34"/>
            <p:cNvSpPr txBox="1"/>
            <p:nvPr/>
          </p:nvSpPr>
          <p:spPr>
            <a:xfrm>
              <a:off x="1953668"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6" name="Rectangle 35"/>
            <p:cNvSpPr/>
            <p:nvPr/>
          </p:nvSpPr>
          <p:spPr>
            <a:xfrm>
              <a:off x="1862680" y="1898952"/>
              <a:ext cx="229770" cy="1108284"/>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37" name="TextBox 36"/>
            <p:cNvSpPr txBox="1"/>
            <p:nvPr/>
          </p:nvSpPr>
          <p:spPr>
            <a:xfrm>
              <a:off x="1785715"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8" name="TextBox 37"/>
            <p:cNvSpPr txBox="1"/>
            <p:nvPr/>
          </p:nvSpPr>
          <p:spPr>
            <a:xfrm>
              <a:off x="2010685" y="1857832"/>
              <a:ext cx="187785" cy="89278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39" name="Group 38"/>
          <p:cNvGrpSpPr/>
          <p:nvPr/>
        </p:nvGrpSpPr>
        <p:grpSpPr>
          <a:xfrm>
            <a:off x="1675433" y="1148976"/>
            <a:ext cx="309486" cy="861829"/>
            <a:chOff x="1785715" y="1857832"/>
            <a:chExt cx="412755" cy="1149404"/>
          </a:xfrm>
        </p:grpSpPr>
        <p:sp>
          <p:nvSpPr>
            <p:cNvPr id="40" name="TextBox 3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1" name="Rectangle 4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2" name="TextBox 4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3" name="TextBox 4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4" name="Group 43"/>
          <p:cNvGrpSpPr/>
          <p:nvPr/>
        </p:nvGrpSpPr>
        <p:grpSpPr>
          <a:xfrm>
            <a:off x="1807300" y="1091718"/>
            <a:ext cx="309486" cy="861829"/>
            <a:chOff x="1785715" y="1857832"/>
            <a:chExt cx="412755" cy="1149404"/>
          </a:xfrm>
        </p:grpSpPr>
        <p:sp>
          <p:nvSpPr>
            <p:cNvPr id="45" name="TextBox 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6" name="Rectangle 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7" name="TextBox 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8" name="TextBox 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9" name="Group 48"/>
          <p:cNvGrpSpPr/>
          <p:nvPr/>
        </p:nvGrpSpPr>
        <p:grpSpPr>
          <a:xfrm>
            <a:off x="1704245" y="1118144"/>
            <a:ext cx="309486" cy="861829"/>
            <a:chOff x="1785715" y="1857832"/>
            <a:chExt cx="412755" cy="1149404"/>
          </a:xfrm>
        </p:grpSpPr>
        <p:sp>
          <p:nvSpPr>
            <p:cNvPr id="50" name="TextBox 49"/>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1" name="Rectangle 50"/>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52" name="TextBox 51"/>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3" name="TextBox 52"/>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54" name="Group 53"/>
          <p:cNvGrpSpPr/>
          <p:nvPr/>
        </p:nvGrpSpPr>
        <p:grpSpPr>
          <a:xfrm>
            <a:off x="3036264" y="1188625"/>
            <a:ext cx="326036" cy="939421"/>
            <a:chOff x="1825158" y="1754349"/>
            <a:chExt cx="434828" cy="1252888"/>
          </a:xfrm>
        </p:grpSpPr>
        <p:sp>
          <p:nvSpPr>
            <p:cNvPr id="55" name="TextBox 54"/>
            <p:cNvSpPr txBox="1"/>
            <p:nvPr/>
          </p:nvSpPr>
          <p:spPr>
            <a:xfrm>
              <a:off x="1953669" y="1898952"/>
              <a:ext cx="187785"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56" name="Rectangle 55"/>
            <p:cNvSpPr/>
            <p:nvPr/>
          </p:nvSpPr>
          <p:spPr>
            <a:xfrm>
              <a:off x="1862681" y="1898952"/>
              <a:ext cx="229769" cy="1108285"/>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57" name="TextBox 56"/>
            <p:cNvSpPr txBox="1"/>
            <p:nvPr/>
          </p:nvSpPr>
          <p:spPr>
            <a:xfrm flipH="1">
              <a:off x="1825158" y="1898952"/>
              <a:ext cx="61827"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58" name="TextBox 57"/>
            <p:cNvSpPr txBox="1"/>
            <p:nvPr/>
          </p:nvSpPr>
          <p:spPr>
            <a:xfrm>
              <a:off x="2072201" y="1754349"/>
              <a:ext cx="187785" cy="892785"/>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p:txBody>
        </p:sp>
      </p:grpSp>
      <p:grpSp>
        <p:nvGrpSpPr>
          <p:cNvPr id="59" name="Group 58"/>
          <p:cNvGrpSpPr/>
          <p:nvPr/>
        </p:nvGrpSpPr>
        <p:grpSpPr>
          <a:xfrm>
            <a:off x="3600509" y="1157790"/>
            <a:ext cx="309486" cy="861829"/>
            <a:chOff x="1785715" y="1857832"/>
            <a:chExt cx="412755" cy="1149404"/>
          </a:xfrm>
        </p:grpSpPr>
        <p:sp>
          <p:nvSpPr>
            <p:cNvPr id="60" name="TextBox 5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1" name="Rectangle 6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62" name="TextBox 6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3" name="TextBox 6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64" name="Group 63"/>
          <p:cNvGrpSpPr/>
          <p:nvPr/>
        </p:nvGrpSpPr>
        <p:grpSpPr>
          <a:xfrm>
            <a:off x="3508778" y="1126958"/>
            <a:ext cx="309486" cy="861829"/>
            <a:chOff x="1785715" y="1857832"/>
            <a:chExt cx="412755" cy="1149404"/>
          </a:xfrm>
        </p:grpSpPr>
        <p:sp>
          <p:nvSpPr>
            <p:cNvPr id="65" name="TextBox 64"/>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6" name="Rectangle 65"/>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67" name="TextBox 66"/>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8" name="TextBox 67"/>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69" name="Group 68"/>
          <p:cNvGrpSpPr/>
          <p:nvPr/>
        </p:nvGrpSpPr>
        <p:grpSpPr>
          <a:xfrm>
            <a:off x="3677933" y="1148976"/>
            <a:ext cx="309486" cy="861829"/>
            <a:chOff x="1785715" y="1857832"/>
            <a:chExt cx="412755" cy="1149404"/>
          </a:xfrm>
        </p:grpSpPr>
        <p:sp>
          <p:nvSpPr>
            <p:cNvPr id="70" name="TextBox 6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1" name="Rectangle 7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72" name="TextBox 7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3" name="TextBox 7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74" name="Group 73"/>
          <p:cNvGrpSpPr/>
          <p:nvPr/>
        </p:nvGrpSpPr>
        <p:grpSpPr>
          <a:xfrm>
            <a:off x="4912607" y="1118144"/>
            <a:ext cx="309486" cy="861829"/>
            <a:chOff x="1785715" y="1857832"/>
            <a:chExt cx="412755" cy="1149404"/>
          </a:xfrm>
        </p:grpSpPr>
        <p:sp>
          <p:nvSpPr>
            <p:cNvPr id="75" name="TextBox 7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6" name="Rectangle 7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77" name="TextBox 7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8" name="TextBox 7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79" name="Group 78"/>
          <p:cNvGrpSpPr/>
          <p:nvPr/>
        </p:nvGrpSpPr>
        <p:grpSpPr>
          <a:xfrm>
            <a:off x="4955360" y="1142659"/>
            <a:ext cx="309486" cy="861829"/>
            <a:chOff x="1785715" y="1857832"/>
            <a:chExt cx="412755" cy="1149404"/>
          </a:xfrm>
        </p:grpSpPr>
        <p:sp>
          <p:nvSpPr>
            <p:cNvPr id="80" name="TextBox 7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1" name="Rectangle 8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82" name="TextBox 8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3" name="TextBox 8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84" name="Group 83"/>
          <p:cNvGrpSpPr/>
          <p:nvPr/>
        </p:nvGrpSpPr>
        <p:grpSpPr>
          <a:xfrm>
            <a:off x="5034854" y="1144473"/>
            <a:ext cx="309486" cy="861829"/>
            <a:chOff x="1785715" y="1857832"/>
            <a:chExt cx="412755" cy="1149404"/>
          </a:xfrm>
        </p:grpSpPr>
        <p:sp>
          <p:nvSpPr>
            <p:cNvPr id="85" name="TextBox 8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6" name="Rectangle 85"/>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87" name="TextBox 8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8" name="TextBox 8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89" name="Group 88"/>
          <p:cNvGrpSpPr/>
          <p:nvPr/>
        </p:nvGrpSpPr>
        <p:grpSpPr>
          <a:xfrm>
            <a:off x="4325012" y="1113642"/>
            <a:ext cx="309486" cy="861829"/>
            <a:chOff x="1785715" y="1857832"/>
            <a:chExt cx="412755" cy="1149404"/>
          </a:xfrm>
        </p:grpSpPr>
        <p:sp>
          <p:nvSpPr>
            <p:cNvPr id="90" name="TextBox 8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1" name="Rectangle 9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2" name="TextBox 9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3" name="TextBox 9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4" name="Group 93"/>
          <p:cNvGrpSpPr/>
          <p:nvPr/>
        </p:nvGrpSpPr>
        <p:grpSpPr>
          <a:xfrm>
            <a:off x="4125116" y="1121762"/>
            <a:ext cx="309486" cy="861829"/>
            <a:chOff x="1785715" y="1857832"/>
            <a:chExt cx="412755" cy="1149404"/>
          </a:xfrm>
        </p:grpSpPr>
        <p:sp>
          <p:nvSpPr>
            <p:cNvPr id="95" name="TextBox 9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6" name="Rectangle 9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7" name="TextBox 9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8" name="TextBox 9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9" name="Group 98"/>
          <p:cNvGrpSpPr/>
          <p:nvPr/>
        </p:nvGrpSpPr>
        <p:grpSpPr>
          <a:xfrm>
            <a:off x="4167867" y="1142810"/>
            <a:ext cx="309486" cy="861829"/>
            <a:chOff x="1785715" y="1857832"/>
            <a:chExt cx="412755" cy="1149404"/>
          </a:xfrm>
        </p:grpSpPr>
        <p:sp>
          <p:nvSpPr>
            <p:cNvPr id="100" name="TextBox 9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1" name="Rectangle 10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02" name="TextBox 10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3" name="TextBox 10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04" name="Group 103"/>
          <p:cNvGrpSpPr/>
          <p:nvPr/>
        </p:nvGrpSpPr>
        <p:grpSpPr>
          <a:xfrm>
            <a:off x="7629503" y="1137306"/>
            <a:ext cx="309486" cy="861829"/>
            <a:chOff x="1785715" y="1857832"/>
            <a:chExt cx="412755" cy="1149404"/>
          </a:xfrm>
        </p:grpSpPr>
        <p:sp>
          <p:nvSpPr>
            <p:cNvPr id="105" name="TextBox 104"/>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6" name="Rectangle 105"/>
            <p:cNvSpPr/>
            <p:nvPr/>
          </p:nvSpPr>
          <p:spPr>
            <a:xfrm>
              <a:off x="1862680" y="1898952"/>
              <a:ext cx="229770"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07" name="TextBox 106"/>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8" name="TextBox 107"/>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09" name="Group 108"/>
          <p:cNvGrpSpPr/>
          <p:nvPr/>
        </p:nvGrpSpPr>
        <p:grpSpPr>
          <a:xfrm>
            <a:off x="5991224" y="1133496"/>
            <a:ext cx="309486" cy="861829"/>
            <a:chOff x="1785715" y="1857832"/>
            <a:chExt cx="412755" cy="1149404"/>
          </a:xfrm>
        </p:grpSpPr>
        <p:sp>
          <p:nvSpPr>
            <p:cNvPr id="110" name="TextBox 10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1" name="Rectangle 11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12" name="TextBox 11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3" name="TextBox 11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14" name="Group 113"/>
          <p:cNvGrpSpPr/>
          <p:nvPr/>
        </p:nvGrpSpPr>
        <p:grpSpPr>
          <a:xfrm>
            <a:off x="5991224" y="1127120"/>
            <a:ext cx="309486" cy="861829"/>
            <a:chOff x="1785715" y="1857832"/>
            <a:chExt cx="412755" cy="1149404"/>
          </a:xfrm>
        </p:grpSpPr>
        <p:sp>
          <p:nvSpPr>
            <p:cNvPr id="115" name="TextBox 11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6" name="Rectangle 11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17" name="TextBox 11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8" name="TextBox 11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19" name="Group 118"/>
          <p:cNvGrpSpPr/>
          <p:nvPr/>
        </p:nvGrpSpPr>
        <p:grpSpPr>
          <a:xfrm>
            <a:off x="5488130" y="1126958"/>
            <a:ext cx="309486" cy="861829"/>
            <a:chOff x="1785715" y="1857832"/>
            <a:chExt cx="412755" cy="1149404"/>
          </a:xfrm>
        </p:grpSpPr>
        <p:sp>
          <p:nvSpPr>
            <p:cNvPr id="120" name="TextBox 11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1" name="Rectangle 120"/>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22" name="TextBox 12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3" name="TextBox 12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24" name="Group 123"/>
          <p:cNvGrpSpPr/>
          <p:nvPr/>
        </p:nvGrpSpPr>
        <p:grpSpPr>
          <a:xfrm>
            <a:off x="7474762" y="1156244"/>
            <a:ext cx="295544" cy="955708"/>
            <a:chOff x="1785715" y="1898952"/>
            <a:chExt cx="394161" cy="1274610"/>
          </a:xfrm>
        </p:grpSpPr>
        <p:sp>
          <p:nvSpPr>
            <p:cNvPr id="125" name="TextBox 124"/>
            <p:cNvSpPr txBox="1"/>
            <p:nvPr/>
          </p:nvSpPr>
          <p:spPr>
            <a:xfrm>
              <a:off x="1953668"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6" name="Rectangle 125"/>
            <p:cNvSpPr/>
            <p:nvPr/>
          </p:nvSpPr>
          <p:spPr>
            <a:xfrm>
              <a:off x="1862680" y="1898952"/>
              <a:ext cx="229770" cy="1108285"/>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27" name="TextBox 126"/>
            <p:cNvSpPr txBox="1"/>
            <p:nvPr/>
          </p:nvSpPr>
          <p:spPr>
            <a:xfrm>
              <a:off x="1785715"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8" name="TextBox 127"/>
            <p:cNvSpPr txBox="1"/>
            <p:nvPr/>
          </p:nvSpPr>
          <p:spPr>
            <a:xfrm>
              <a:off x="1992091" y="2280777"/>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29" name="Group 128"/>
          <p:cNvGrpSpPr/>
          <p:nvPr/>
        </p:nvGrpSpPr>
        <p:grpSpPr>
          <a:xfrm>
            <a:off x="6898495" y="1148124"/>
            <a:ext cx="309486" cy="861829"/>
            <a:chOff x="1785715" y="1857832"/>
            <a:chExt cx="412755" cy="1149404"/>
          </a:xfrm>
        </p:grpSpPr>
        <p:sp>
          <p:nvSpPr>
            <p:cNvPr id="130" name="TextBox 12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1" name="Rectangle 130"/>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2" name="TextBox 13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3" name="TextBox 13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4" name="Group 133"/>
          <p:cNvGrpSpPr/>
          <p:nvPr/>
        </p:nvGrpSpPr>
        <p:grpSpPr>
          <a:xfrm>
            <a:off x="6585899" y="1137306"/>
            <a:ext cx="309486" cy="861829"/>
            <a:chOff x="1785715" y="1857832"/>
            <a:chExt cx="412755" cy="1149404"/>
          </a:xfrm>
        </p:grpSpPr>
        <p:sp>
          <p:nvSpPr>
            <p:cNvPr id="135" name="TextBox 13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6" name="Rectangle 13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7" name="TextBox 13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8" name="TextBox 13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9" name="Group 138"/>
          <p:cNvGrpSpPr/>
          <p:nvPr/>
        </p:nvGrpSpPr>
        <p:grpSpPr>
          <a:xfrm>
            <a:off x="7407433" y="1122552"/>
            <a:ext cx="301565" cy="982145"/>
            <a:chOff x="1796279" y="1857832"/>
            <a:chExt cx="402191" cy="1309868"/>
          </a:xfrm>
        </p:grpSpPr>
        <p:sp>
          <p:nvSpPr>
            <p:cNvPr id="140" name="TextBox 13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1" name="Rectangle 140"/>
            <p:cNvSpPr/>
            <p:nvPr/>
          </p:nvSpPr>
          <p:spPr>
            <a:xfrm>
              <a:off x="1862680" y="1898952"/>
              <a:ext cx="229770" cy="1108285"/>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42" name="TextBox 141"/>
            <p:cNvSpPr txBox="1"/>
            <p:nvPr/>
          </p:nvSpPr>
          <p:spPr>
            <a:xfrm>
              <a:off x="1796279" y="2351879"/>
              <a:ext cx="187785" cy="815821"/>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3" name="TextBox 142"/>
            <p:cNvSpPr txBox="1"/>
            <p:nvPr/>
          </p:nvSpPr>
          <p:spPr>
            <a:xfrm>
              <a:off x="2010685" y="1857832"/>
              <a:ext cx="187785" cy="892785"/>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44" name="Group 143"/>
          <p:cNvGrpSpPr/>
          <p:nvPr/>
        </p:nvGrpSpPr>
        <p:grpSpPr>
          <a:xfrm>
            <a:off x="8602840" y="1127120"/>
            <a:ext cx="309486" cy="861829"/>
            <a:chOff x="1785715" y="1857832"/>
            <a:chExt cx="412755" cy="1149404"/>
          </a:xfrm>
        </p:grpSpPr>
        <p:sp>
          <p:nvSpPr>
            <p:cNvPr id="145" name="TextBox 1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6" name="Rectangle 1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47" name="TextBox 1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8" name="TextBox 1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49" name="Group 148"/>
          <p:cNvGrpSpPr/>
          <p:nvPr/>
        </p:nvGrpSpPr>
        <p:grpSpPr>
          <a:xfrm>
            <a:off x="8504789" y="1125411"/>
            <a:ext cx="309486" cy="861829"/>
            <a:chOff x="1785715" y="1857832"/>
            <a:chExt cx="412755" cy="1149404"/>
          </a:xfrm>
        </p:grpSpPr>
        <p:sp>
          <p:nvSpPr>
            <p:cNvPr id="150" name="TextBox 14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1" name="Rectangle 15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52" name="TextBox 15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3" name="TextBox 15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54" name="Group 153"/>
          <p:cNvGrpSpPr/>
          <p:nvPr/>
        </p:nvGrpSpPr>
        <p:grpSpPr>
          <a:xfrm>
            <a:off x="8516501" y="1121767"/>
            <a:ext cx="359082" cy="852044"/>
            <a:chOff x="1719569" y="1857832"/>
            <a:chExt cx="478901" cy="1136355"/>
          </a:xfrm>
        </p:grpSpPr>
        <p:sp>
          <p:nvSpPr>
            <p:cNvPr id="155" name="TextBox 154"/>
            <p:cNvSpPr txBox="1"/>
            <p:nvPr/>
          </p:nvSpPr>
          <p:spPr>
            <a:xfrm>
              <a:off x="1953667"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6" name="Rectangle 155"/>
            <p:cNvSpPr/>
            <p:nvPr/>
          </p:nvSpPr>
          <p:spPr>
            <a:xfrm>
              <a:off x="1719569" y="1885903"/>
              <a:ext cx="229769"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57" name="TextBox 156"/>
            <p:cNvSpPr txBox="1"/>
            <p:nvPr/>
          </p:nvSpPr>
          <p:spPr>
            <a:xfrm>
              <a:off x="1785716"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8" name="TextBox 157"/>
            <p:cNvSpPr txBox="1"/>
            <p:nvPr/>
          </p:nvSpPr>
          <p:spPr>
            <a:xfrm>
              <a:off x="2010685" y="1857832"/>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59" name="Group 158"/>
          <p:cNvGrpSpPr/>
          <p:nvPr/>
        </p:nvGrpSpPr>
        <p:grpSpPr>
          <a:xfrm>
            <a:off x="8526409" y="1126732"/>
            <a:ext cx="472058" cy="861829"/>
            <a:chOff x="1642915" y="1857832"/>
            <a:chExt cx="629574" cy="1149404"/>
          </a:xfrm>
        </p:grpSpPr>
        <p:sp>
          <p:nvSpPr>
            <p:cNvPr id="160" name="TextBox 159"/>
            <p:cNvSpPr txBox="1"/>
            <p:nvPr/>
          </p:nvSpPr>
          <p:spPr>
            <a:xfrm>
              <a:off x="1953668" y="1898952"/>
              <a:ext cx="187785" cy="815820"/>
            </a:xfrm>
            <a:prstGeom prst="rect">
              <a:avLst/>
            </a:prstGeom>
            <a:noFill/>
          </p:spPr>
          <p:txBody>
            <a:bodyPr wrap="square" rtlCol="0">
              <a:spAutoFit/>
            </a:bodyPr>
            <a:lstStyle/>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0</a:t>
              </a:r>
            </a:p>
            <a:p>
              <a:endParaRPr lang="en-US" sz="375" dirty="0">
                <a:solidFill>
                  <a:schemeClr val="bg1">
                    <a:lumMod val="50000"/>
                  </a:schemeClr>
                </a:solidFill>
              </a:endParaRP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p:txBody>
        </p:sp>
        <p:sp>
          <p:nvSpPr>
            <p:cNvPr id="161" name="Rectangle 160"/>
            <p:cNvSpPr/>
            <p:nvPr/>
          </p:nvSpPr>
          <p:spPr>
            <a:xfrm>
              <a:off x="2042720" y="1898952"/>
              <a:ext cx="229769" cy="1108284"/>
            </a:xfrm>
            <a:prstGeom prst="rect">
              <a:avLst/>
            </a:prstGeom>
          </p:spPr>
          <p:txBody>
            <a:bodyPr wrap="square">
              <a:spAutoFit/>
            </a:bodyPr>
            <a:lstStyle/>
            <a:p>
              <a:r>
                <a:rPr lang="en-US" sz="600" dirty="0">
                  <a:solidFill>
                    <a:schemeClr val="tx2"/>
                  </a:solidFill>
                </a:rPr>
                <a:t>1</a:t>
              </a:r>
            </a:p>
            <a:p>
              <a:r>
                <a:rPr lang="en-US" sz="600" dirty="0">
                  <a:solidFill>
                    <a:schemeClr val="tx2"/>
                  </a:solidFill>
                </a:rPr>
                <a:t>0</a:t>
              </a:r>
            </a:p>
            <a:p>
              <a:r>
                <a:rPr lang="en-US" sz="600" dirty="0">
                  <a:solidFill>
                    <a:schemeClr val="tx2"/>
                  </a:solidFill>
                </a:rPr>
                <a:t>0</a:t>
              </a:r>
            </a:p>
            <a:p>
              <a:r>
                <a:rPr lang="en-US" sz="600" dirty="0">
                  <a:solidFill>
                    <a:schemeClr val="tx2"/>
                  </a:solidFill>
                </a:rPr>
                <a:t>1</a:t>
              </a:r>
            </a:p>
            <a:p>
              <a:r>
                <a:rPr lang="en-US" sz="600" dirty="0">
                  <a:solidFill>
                    <a:schemeClr val="tx2"/>
                  </a:solidFill>
                </a:rPr>
                <a:t>10</a:t>
              </a:r>
            </a:p>
            <a:p>
              <a:endParaRPr lang="en-US" sz="600" dirty="0">
                <a:solidFill>
                  <a:schemeClr val="tx2"/>
                </a:solidFill>
              </a:endParaRPr>
            </a:p>
            <a:p>
              <a:endParaRPr lang="en-US" sz="600" dirty="0">
                <a:solidFill>
                  <a:schemeClr val="tx2"/>
                </a:solidFill>
              </a:endParaRPr>
            </a:p>
          </p:txBody>
        </p:sp>
        <p:sp>
          <p:nvSpPr>
            <p:cNvPr id="162" name="TextBox 161"/>
            <p:cNvSpPr txBox="1"/>
            <p:nvPr/>
          </p:nvSpPr>
          <p:spPr>
            <a:xfrm>
              <a:off x="1642915" y="1909251"/>
              <a:ext cx="187785" cy="815820"/>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sp>
          <p:nvSpPr>
            <p:cNvPr id="163" name="TextBox 162"/>
            <p:cNvSpPr txBox="1"/>
            <p:nvPr/>
          </p:nvSpPr>
          <p:spPr>
            <a:xfrm>
              <a:off x="2010685" y="1857832"/>
              <a:ext cx="187785" cy="892784"/>
            </a:xfrm>
            <a:prstGeom prst="rect">
              <a:avLst/>
            </a:prstGeom>
            <a:noFill/>
          </p:spPr>
          <p:txBody>
            <a:bodyPr wrap="square" rtlCol="0">
              <a:spAutoFit/>
            </a:bodyPr>
            <a:lstStyle/>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grpSp>
      <p:grpSp>
        <p:nvGrpSpPr>
          <p:cNvPr id="165" name="Group 164"/>
          <p:cNvGrpSpPr/>
          <p:nvPr/>
        </p:nvGrpSpPr>
        <p:grpSpPr>
          <a:xfrm>
            <a:off x="1700075" y="2139824"/>
            <a:ext cx="266735" cy="738664"/>
            <a:chOff x="1785715" y="1898952"/>
            <a:chExt cx="355738" cy="985140"/>
          </a:xfrm>
        </p:grpSpPr>
        <p:sp>
          <p:nvSpPr>
            <p:cNvPr id="166" name="TextBox 165"/>
            <p:cNvSpPr txBox="1"/>
            <p:nvPr/>
          </p:nvSpPr>
          <p:spPr>
            <a:xfrm>
              <a:off x="1953667" y="1898952"/>
              <a:ext cx="187786"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67" name="Rectangle 166"/>
            <p:cNvSpPr/>
            <p:nvPr/>
          </p:nvSpPr>
          <p:spPr>
            <a:xfrm>
              <a:off x="1862681" y="1898952"/>
              <a:ext cx="229770" cy="985140"/>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168" name="TextBox 167"/>
            <p:cNvSpPr txBox="1"/>
            <p:nvPr/>
          </p:nvSpPr>
          <p:spPr>
            <a:xfrm>
              <a:off x="1785715"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grpSp>
      <p:grpSp>
        <p:nvGrpSpPr>
          <p:cNvPr id="170" name="Group 169"/>
          <p:cNvGrpSpPr/>
          <p:nvPr/>
        </p:nvGrpSpPr>
        <p:grpSpPr>
          <a:xfrm>
            <a:off x="2237976" y="2139825"/>
            <a:ext cx="316987" cy="569294"/>
            <a:chOff x="1888284" y="1857832"/>
            <a:chExt cx="422758" cy="759255"/>
          </a:xfrm>
        </p:grpSpPr>
        <p:sp>
          <p:nvSpPr>
            <p:cNvPr id="171" name="TextBox 170"/>
            <p:cNvSpPr txBox="1"/>
            <p:nvPr/>
          </p:nvSpPr>
          <p:spPr>
            <a:xfrm>
              <a:off x="1888284" y="1878231"/>
              <a:ext cx="187786" cy="738856"/>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endParaRPr lang="en-US" sz="375" dirty="0">
                <a:solidFill>
                  <a:schemeClr val="tx2">
                    <a:lumMod val="75000"/>
                  </a:schemeClr>
                </a:solidFill>
              </a:endParaRPr>
            </a:p>
          </p:txBody>
        </p:sp>
        <p:sp>
          <p:nvSpPr>
            <p:cNvPr id="174" name="TextBox 173"/>
            <p:cNvSpPr txBox="1"/>
            <p:nvPr/>
          </p:nvSpPr>
          <p:spPr>
            <a:xfrm>
              <a:off x="2123256" y="1857832"/>
              <a:ext cx="187786" cy="661891"/>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p:txBody>
        </p:sp>
      </p:grpSp>
      <p:grpSp>
        <p:nvGrpSpPr>
          <p:cNvPr id="175" name="Group 174"/>
          <p:cNvGrpSpPr/>
          <p:nvPr/>
        </p:nvGrpSpPr>
        <p:grpSpPr>
          <a:xfrm>
            <a:off x="7477834" y="2108992"/>
            <a:ext cx="305333" cy="686073"/>
            <a:chOff x="1785715" y="1845949"/>
            <a:chExt cx="407217" cy="915000"/>
          </a:xfrm>
        </p:grpSpPr>
        <p:sp>
          <p:nvSpPr>
            <p:cNvPr id="176" name="TextBox 175"/>
            <p:cNvSpPr txBox="1"/>
            <p:nvPr/>
          </p:nvSpPr>
          <p:spPr>
            <a:xfrm>
              <a:off x="1953668" y="1898952"/>
              <a:ext cx="187785"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77" name="Rectangle 176"/>
            <p:cNvSpPr/>
            <p:nvPr/>
          </p:nvSpPr>
          <p:spPr>
            <a:xfrm>
              <a:off x="1862682" y="1898952"/>
              <a:ext cx="229769" cy="861997"/>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178" name="TextBox 177"/>
            <p:cNvSpPr txBox="1"/>
            <p:nvPr/>
          </p:nvSpPr>
          <p:spPr>
            <a:xfrm>
              <a:off x="1785715" y="1898952"/>
              <a:ext cx="187785"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179" name="TextBox 178"/>
            <p:cNvSpPr txBox="1"/>
            <p:nvPr/>
          </p:nvSpPr>
          <p:spPr>
            <a:xfrm>
              <a:off x="2005147" y="1845949"/>
              <a:ext cx="187785" cy="892782"/>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80" name="Group 179"/>
          <p:cNvGrpSpPr/>
          <p:nvPr/>
        </p:nvGrpSpPr>
        <p:grpSpPr>
          <a:xfrm>
            <a:off x="4959683" y="2114373"/>
            <a:ext cx="309486" cy="769496"/>
            <a:chOff x="1785715" y="1857832"/>
            <a:chExt cx="412755" cy="1026261"/>
          </a:xfrm>
        </p:grpSpPr>
        <p:sp>
          <p:nvSpPr>
            <p:cNvPr id="181" name="TextBox 180"/>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82" name="Rectangle 181"/>
            <p:cNvSpPr/>
            <p:nvPr/>
          </p:nvSpPr>
          <p:spPr>
            <a:xfrm>
              <a:off x="1862680" y="1898952"/>
              <a:ext cx="229770" cy="985141"/>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endParaRPr lang="en-US" sz="600" dirty="0">
                <a:solidFill>
                  <a:schemeClr val="bg2">
                    <a:lumMod val="75000"/>
                  </a:schemeClr>
                </a:solidFill>
              </a:endParaRP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83" name="TextBox 182"/>
            <p:cNvSpPr txBox="1"/>
            <p:nvPr/>
          </p:nvSpPr>
          <p:spPr>
            <a:xfrm>
              <a:off x="1785715" y="1898952"/>
              <a:ext cx="187785" cy="738856"/>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endParaRPr lang="en-US" sz="375" dirty="0">
                <a:solidFill>
                  <a:schemeClr val="bg2">
                    <a:lumMod val="75000"/>
                  </a:schemeClr>
                </a:solidFill>
              </a:endParaRPr>
            </a:p>
          </p:txBody>
        </p:sp>
        <p:sp>
          <p:nvSpPr>
            <p:cNvPr id="184" name="TextBox 183"/>
            <p:cNvSpPr txBox="1"/>
            <p:nvPr/>
          </p:nvSpPr>
          <p:spPr>
            <a:xfrm>
              <a:off x="2010685" y="1857832"/>
              <a:ext cx="187785" cy="661892"/>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90" name="Group 189"/>
          <p:cNvGrpSpPr/>
          <p:nvPr/>
        </p:nvGrpSpPr>
        <p:grpSpPr>
          <a:xfrm>
            <a:off x="4337305" y="2219447"/>
            <a:ext cx="266735" cy="738664"/>
            <a:chOff x="1785715" y="1898952"/>
            <a:chExt cx="355738" cy="985140"/>
          </a:xfrm>
        </p:grpSpPr>
        <p:sp>
          <p:nvSpPr>
            <p:cNvPr id="191" name="TextBox 190"/>
            <p:cNvSpPr txBox="1"/>
            <p:nvPr/>
          </p:nvSpPr>
          <p:spPr>
            <a:xfrm>
              <a:off x="1953667"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00</a:t>
              </a:r>
            </a:p>
          </p:txBody>
        </p:sp>
        <p:sp>
          <p:nvSpPr>
            <p:cNvPr id="192" name="Rectangle 191"/>
            <p:cNvSpPr/>
            <p:nvPr/>
          </p:nvSpPr>
          <p:spPr>
            <a:xfrm>
              <a:off x="1862681" y="1898952"/>
              <a:ext cx="229770" cy="985140"/>
            </a:xfrm>
            <a:prstGeom prst="rect">
              <a:avLst/>
            </a:prstGeom>
          </p:spPr>
          <p:txBody>
            <a:bodyPr wrap="square">
              <a:spAutoFit/>
            </a:bodyPr>
            <a:lstStyle/>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193" name="TextBox 192"/>
            <p:cNvSpPr txBox="1"/>
            <p:nvPr/>
          </p:nvSpPr>
          <p:spPr>
            <a:xfrm>
              <a:off x="1785715"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endParaRPr lang="en-US" sz="375" dirty="0">
                <a:solidFill>
                  <a:schemeClr val="tx2">
                    <a:lumMod val="75000"/>
                  </a:schemeClr>
                </a:solidFill>
              </a:endParaRPr>
            </a:p>
            <a:p>
              <a:r>
                <a:rPr lang="en-US" sz="375" dirty="0">
                  <a:solidFill>
                    <a:schemeClr val="tx2">
                      <a:lumMod val="75000"/>
                    </a:schemeClr>
                  </a:solidFill>
                </a:rPr>
                <a:t>0</a:t>
              </a:r>
            </a:p>
          </p:txBody>
        </p:sp>
      </p:grpSp>
      <p:grpSp>
        <p:nvGrpSpPr>
          <p:cNvPr id="195" name="Group 194"/>
          <p:cNvGrpSpPr/>
          <p:nvPr/>
        </p:nvGrpSpPr>
        <p:grpSpPr>
          <a:xfrm>
            <a:off x="4164496" y="2155752"/>
            <a:ext cx="266735" cy="830997"/>
            <a:chOff x="1785715" y="1898952"/>
            <a:chExt cx="355738" cy="1108285"/>
          </a:xfrm>
        </p:grpSpPr>
        <p:sp>
          <p:nvSpPr>
            <p:cNvPr id="196" name="TextBox 195"/>
            <p:cNvSpPr txBox="1"/>
            <p:nvPr/>
          </p:nvSpPr>
          <p:spPr>
            <a:xfrm>
              <a:off x="1953667"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sp>
          <p:nvSpPr>
            <p:cNvPr id="197" name="Rectangle 196"/>
            <p:cNvSpPr/>
            <p:nvPr/>
          </p:nvSpPr>
          <p:spPr>
            <a:xfrm>
              <a:off x="1862681" y="1898952"/>
              <a:ext cx="229770" cy="1108285"/>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198" name="TextBox 197"/>
            <p:cNvSpPr txBox="1"/>
            <p:nvPr/>
          </p:nvSpPr>
          <p:spPr>
            <a:xfrm>
              <a:off x="1785715"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grpSp>
      <p:grpSp>
        <p:nvGrpSpPr>
          <p:cNvPr id="200" name="Group 199"/>
          <p:cNvGrpSpPr/>
          <p:nvPr/>
        </p:nvGrpSpPr>
        <p:grpSpPr>
          <a:xfrm>
            <a:off x="2876157" y="2103759"/>
            <a:ext cx="557698" cy="870714"/>
            <a:chOff x="1678479" y="1845983"/>
            <a:chExt cx="743791" cy="1161251"/>
          </a:xfrm>
        </p:grpSpPr>
        <p:sp>
          <p:nvSpPr>
            <p:cNvPr id="201" name="TextBox 200"/>
            <p:cNvSpPr txBox="1"/>
            <p:nvPr/>
          </p:nvSpPr>
          <p:spPr>
            <a:xfrm>
              <a:off x="2047560" y="1906050"/>
              <a:ext cx="187785" cy="73885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2" name="Rectangle 201"/>
            <p:cNvSpPr/>
            <p:nvPr/>
          </p:nvSpPr>
          <p:spPr>
            <a:xfrm>
              <a:off x="1862680" y="1898953"/>
              <a:ext cx="229769" cy="1108281"/>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03" name="TextBox 202"/>
            <p:cNvSpPr txBox="1"/>
            <p:nvPr/>
          </p:nvSpPr>
          <p:spPr>
            <a:xfrm>
              <a:off x="1678479" y="1888482"/>
              <a:ext cx="187785" cy="66189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04" name="TextBox 203"/>
            <p:cNvSpPr txBox="1"/>
            <p:nvPr/>
          </p:nvSpPr>
          <p:spPr>
            <a:xfrm>
              <a:off x="2234485" y="1845983"/>
              <a:ext cx="187785" cy="73885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grpSp>
      <p:grpSp>
        <p:nvGrpSpPr>
          <p:cNvPr id="205" name="Group 204"/>
          <p:cNvGrpSpPr/>
          <p:nvPr/>
        </p:nvGrpSpPr>
        <p:grpSpPr>
          <a:xfrm>
            <a:off x="6953156" y="2148734"/>
            <a:ext cx="247390" cy="738664"/>
            <a:chOff x="1811514" y="1898952"/>
            <a:chExt cx="329939" cy="985140"/>
          </a:xfrm>
        </p:grpSpPr>
        <p:sp>
          <p:nvSpPr>
            <p:cNvPr id="206" name="TextBox 205"/>
            <p:cNvSpPr txBox="1"/>
            <p:nvPr/>
          </p:nvSpPr>
          <p:spPr>
            <a:xfrm>
              <a:off x="1953667"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7" name="Rectangle 206"/>
            <p:cNvSpPr/>
            <p:nvPr/>
          </p:nvSpPr>
          <p:spPr>
            <a:xfrm>
              <a:off x="1811514" y="1898952"/>
              <a:ext cx="229770" cy="985140"/>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grpSp>
      <p:grpSp>
        <p:nvGrpSpPr>
          <p:cNvPr id="209" name="Group 208"/>
          <p:cNvGrpSpPr/>
          <p:nvPr/>
        </p:nvGrpSpPr>
        <p:grpSpPr>
          <a:xfrm>
            <a:off x="6010669" y="2143474"/>
            <a:ext cx="266735" cy="738664"/>
            <a:chOff x="1785715" y="1898952"/>
            <a:chExt cx="355738" cy="985140"/>
          </a:xfrm>
        </p:grpSpPr>
        <p:sp>
          <p:nvSpPr>
            <p:cNvPr id="210" name="TextBox 209"/>
            <p:cNvSpPr txBox="1"/>
            <p:nvPr/>
          </p:nvSpPr>
          <p:spPr>
            <a:xfrm>
              <a:off x="1953667"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sp>
          <p:nvSpPr>
            <p:cNvPr id="211" name="Rectangle 210"/>
            <p:cNvSpPr/>
            <p:nvPr/>
          </p:nvSpPr>
          <p:spPr>
            <a:xfrm>
              <a:off x="1862681" y="1898952"/>
              <a:ext cx="229770" cy="985140"/>
            </a:xfrm>
            <a:prstGeom prst="rect">
              <a:avLst/>
            </a:prstGeom>
          </p:spPr>
          <p:txBody>
            <a:bodyPr wrap="square">
              <a:spAutoFit/>
            </a:bodyPr>
            <a:lstStyle/>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a:p>
              <a:endParaRPr lang="en-US" sz="600" dirty="0">
                <a:solidFill>
                  <a:schemeClr val="bg2">
                    <a:lumMod val="65000"/>
                  </a:schemeClr>
                </a:solidFill>
              </a:endParaRPr>
            </a:p>
          </p:txBody>
        </p:sp>
        <p:sp>
          <p:nvSpPr>
            <p:cNvPr id="212" name="TextBox 211"/>
            <p:cNvSpPr txBox="1"/>
            <p:nvPr/>
          </p:nvSpPr>
          <p:spPr>
            <a:xfrm>
              <a:off x="1785715"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grpSp>
        <p:nvGrpSpPr>
          <p:cNvPr id="213" name="Group 212"/>
          <p:cNvGrpSpPr/>
          <p:nvPr/>
        </p:nvGrpSpPr>
        <p:grpSpPr>
          <a:xfrm>
            <a:off x="3673384" y="2139824"/>
            <a:ext cx="266735" cy="738664"/>
            <a:chOff x="1785715" y="1898952"/>
            <a:chExt cx="355738" cy="985140"/>
          </a:xfrm>
        </p:grpSpPr>
        <p:sp>
          <p:nvSpPr>
            <p:cNvPr id="214" name="TextBox 213"/>
            <p:cNvSpPr txBox="1"/>
            <p:nvPr/>
          </p:nvSpPr>
          <p:spPr>
            <a:xfrm>
              <a:off x="1953667"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1</a:t>
              </a:r>
            </a:p>
          </p:txBody>
        </p:sp>
        <p:sp>
          <p:nvSpPr>
            <p:cNvPr id="215" name="Rectangle 214"/>
            <p:cNvSpPr/>
            <p:nvPr/>
          </p:nvSpPr>
          <p:spPr>
            <a:xfrm>
              <a:off x="1862681" y="1898952"/>
              <a:ext cx="229770" cy="985140"/>
            </a:xfrm>
            <a:prstGeom prst="rect">
              <a:avLst/>
            </a:prstGeom>
          </p:spPr>
          <p:txBody>
            <a:bodyPr wrap="square">
              <a:spAutoFit/>
            </a:bodyPr>
            <a:lstStyle/>
            <a:p>
              <a:r>
                <a:rPr lang="en-US" sz="600" dirty="0">
                  <a:solidFill>
                    <a:schemeClr val="bg1">
                      <a:lumMod val="75000"/>
                    </a:schemeClr>
                  </a:solidFill>
                </a:rPr>
                <a:t>0</a:t>
              </a:r>
            </a:p>
            <a:p>
              <a:r>
                <a:rPr lang="en-US" sz="600" dirty="0">
                  <a:solidFill>
                    <a:schemeClr val="bg1">
                      <a:lumMod val="75000"/>
                    </a:schemeClr>
                  </a:solidFill>
                </a:rPr>
                <a:t>0</a:t>
              </a:r>
            </a:p>
            <a:p>
              <a:r>
                <a:rPr lang="en-US" sz="600" dirty="0">
                  <a:solidFill>
                    <a:schemeClr val="bg1">
                      <a:lumMod val="75000"/>
                    </a:schemeClr>
                  </a:solidFill>
                </a:rPr>
                <a:t>1</a:t>
              </a:r>
            </a:p>
            <a:p>
              <a:r>
                <a:rPr lang="en-US" sz="600" dirty="0">
                  <a:solidFill>
                    <a:schemeClr val="bg1">
                      <a:lumMod val="75000"/>
                    </a:schemeClr>
                  </a:solidFill>
                </a:rPr>
                <a:t>0</a:t>
              </a:r>
            </a:p>
            <a:p>
              <a:endParaRPr lang="en-US" sz="600" dirty="0">
                <a:solidFill>
                  <a:schemeClr val="bg1">
                    <a:lumMod val="75000"/>
                  </a:schemeClr>
                </a:solidFill>
              </a:endParaRPr>
            </a:p>
            <a:p>
              <a:endParaRPr lang="en-US" sz="600" dirty="0">
                <a:solidFill>
                  <a:schemeClr val="bg1">
                    <a:lumMod val="75000"/>
                  </a:schemeClr>
                </a:solidFill>
              </a:endParaRPr>
            </a:p>
            <a:p>
              <a:endParaRPr lang="en-US" sz="600" dirty="0">
                <a:solidFill>
                  <a:schemeClr val="bg1">
                    <a:lumMod val="75000"/>
                  </a:schemeClr>
                </a:solidFill>
              </a:endParaRPr>
            </a:p>
          </p:txBody>
        </p:sp>
        <p:sp>
          <p:nvSpPr>
            <p:cNvPr id="216" name="TextBox 215"/>
            <p:cNvSpPr txBox="1"/>
            <p:nvPr/>
          </p:nvSpPr>
          <p:spPr>
            <a:xfrm>
              <a:off x="1785715"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0</a:t>
              </a:r>
            </a:p>
          </p:txBody>
        </p:sp>
      </p:grpSp>
      <p:grpSp>
        <p:nvGrpSpPr>
          <p:cNvPr id="217" name="Group 216"/>
          <p:cNvGrpSpPr/>
          <p:nvPr/>
        </p:nvGrpSpPr>
        <p:grpSpPr>
          <a:xfrm>
            <a:off x="8615872" y="2202111"/>
            <a:ext cx="266735" cy="738664"/>
            <a:chOff x="1785715" y="1898952"/>
            <a:chExt cx="355738" cy="985141"/>
          </a:xfrm>
        </p:grpSpPr>
        <p:sp>
          <p:nvSpPr>
            <p:cNvPr id="218" name="TextBox 217"/>
            <p:cNvSpPr txBox="1"/>
            <p:nvPr/>
          </p:nvSpPr>
          <p:spPr>
            <a:xfrm>
              <a:off x="1953667"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19" name="Rectangle 218"/>
            <p:cNvSpPr/>
            <p:nvPr/>
          </p:nvSpPr>
          <p:spPr>
            <a:xfrm>
              <a:off x="1862681" y="1898952"/>
              <a:ext cx="229770" cy="985141"/>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20" name="TextBox 219"/>
            <p:cNvSpPr txBox="1"/>
            <p:nvPr/>
          </p:nvSpPr>
          <p:spPr>
            <a:xfrm>
              <a:off x="1785715"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sp>
        <p:nvSpPr>
          <p:cNvPr id="221" name="TextBox 220"/>
          <p:cNvSpPr txBox="1"/>
          <p:nvPr/>
        </p:nvSpPr>
        <p:spPr>
          <a:xfrm>
            <a:off x="6745490" y="2145203"/>
            <a:ext cx="140802" cy="553998"/>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nvGrpSpPr>
          <p:cNvPr id="222" name="Group 221"/>
          <p:cNvGrpSpPr/>
          <p:nvPr/>
        </p:nvGrpSpPr>
        <p:grpSpPr>
          <a:xfrm>
            <a:off x="4391850" y="1153383"/>
            <a:ext cx="309486" cy="861829"/>
            <a:chOff x="1785715" y="1857832"/>
            <a:chExt cx="412755" cy="1149404"/>
          </a:xfrm>
        </p:grpSpPr>
        <p:sp>
          <p:nvSpPr>
            <p:cNvPr id="223" name="TextBox 222"/>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4" name="Rectangle 223"/>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225" name="TextBox 224"/>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6" name="TextBox 225"/>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227" name="Group 226"/>
          <p:cNvGrpSpPr/>
          <p:nvPr/>
        </p:nvGrpSpPr>
        <p:grpSpPr>
          <a:xfrm>
            <a:off x="4030012" y="1091718"/>
            <a:ext cx="309486" cy="861829"/>
            <a:chOff x="1785715" y="1857832"/>
            <a:chExt cx="412755" cy="1149404"/>
          </a:xfrm>
        </p:grpSpPr>
        <p:sp>
          <p:nvSpPr>
            <p:cNvPr id="228" name="TextBox 227"/>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29" name="Rectangle 228"/>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230" name="TextBox 229"/>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31" name="TextBox 230"/>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232" name="Group 231"/>
          <p:cNvGrpSpPr/>
          <p:nvPr/>
        </p:nvGrpSpPr>
        <p:grpSpPr>
          <a:xfrm>
            <a:off x="3150932" y="1136922"/>
            <a:ext cx="309486" cy="861829"/>
            <a:chOff x="1785715" y="1857832"/>
            <a:chExt cx="412755" cy="1149404"/>
          </a:xfrm>
        </p:grpSpPr>
        <p:sp>
          <p:nvSpPr>
            <p:cNvPr id="233" name="TextBox 232"/>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4" name="Rectangle 233"/>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235" name="TextBox 234"/>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6" name="TextBox 235"/>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37" name="Group 236"/>
          <p:cNvGrpSpPr/>
          <p:nvPr/>
        </p:nvGrpSpPr>
        <p:grpSpPr>
          <a:xfrm>
            <a:off x="4506120" y="1267653"/>
            <a:ext cx="309486" cy="861829"/>
            <a:chOff x="1785715" y="1857832"/>
            <a:chExt cx="412755" cy="1149404"/>
          </a:xfrm>
        </p:grpSpPr>
        <p:sp>
          <p:nvSpPr>
            <p:cNvPr id="238" name="TextBox 237"/>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39" name="Rectangle 238"/>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endParaRPr lang="en-US" sz="600" dirty="0">
                <a:solidFill>
                  <a:srgbClr val="BFBFBF"/>
                </a:solidFill>
              </a:endParaRPr>
            </a:p>
          </p:txBody>
        </p:sp>
        <p:sp>
          <p:nvSpPr>
            <p:cNvPr id="240" name="TextBox 239"/>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41" name="TextBox 240"/>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242" name="Group 241"/>
          <p:cNvGrpSpPr/>
          <p:nvPr/>
        </p:nvGrpSpPr>
        <p:grpSpPr>
          <a:xfrm>
            <a:off x="8330022" y="1112193"/>
            <a:ext cx="309486" cy="861829"/>
            <a:chOff x="1785715" y="1857832"/>
            <a:chExt cx="412755" cy="1149404"/>
          </a:xfrm>
        </p:grpSpPr>
        <p:sp>
          <p:nvSpPr>
            <p:cNvPr id="243" name="TextBox 242"/>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4" name="Rectangle 243"/>
            <p:cNvSpPr/>
            <p:nvPr/>
          </p:nvSpPr>
          <p:spPr>
            <a:xfrm>
              <a:off x="1862680" y="1898952"/>
              <a:ext cx="229770" cy="1108284"/>
            </a:xfrm>
            <a:prstGeom prst="rect">
              <a:avLst/>
            </a:prstGeom>
          </p:spPr>
          <p:txBody>
            <a:bodyPr wrap="square">
              <a:spAutoFit/>
            </a:bodyPr>
            <a:lstStyle/>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endParaRPr lang="en-US" sz="600" dirty="0">
                <a:solidFill>
                  <a:srgbClr val="A6A6A6"/>
                </a:solidFill>
              </a:endParaRPr>
            </a:p>
            <a:p>
              <a:endParaRPr lang="en-US" sz="600" dirty="0">
                <a:solidFill>
                  <a:srgbClr val="A6A6A6"/>
                </a:solidFill>
              </a:endParaRPr>
            </a:p>
          </p:txBody>
        </p:sp>
        <p:sp>
          <p:nvSpPr>
            <p:cNvPr id="245" name="TextBox 244"/>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6" name="TextBox 245"/>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sp>
        <p:nvSpPr>
          <p:cNvPr id="248" name="TextBox 247"/>
          <p:cNvSpPr txBox="1"/>
          <p:nvPr/>
        </p:nvSpPr>
        <p:spPr>
          <a:xfrm>
            <a:off x="111213" y="794525"/>
            <a:ext cx="649537" cy="219291"/>
          </a:xfrm>
          <a:prstGeom prst="rect">
            <a:avLst/>
          </a:prstGeom>
          <a:noFill/>
        </p:spPr>
        <p:txBody>
          <a:bodyPr wrap="none" rtlCol="0">
            <a:spAutoFit/>
          </a:bodyPr>
          <a:lstStyle/>
          <a:p>
            <a:r>
              <a:rPr lang="en-US" sz="825" dirty="0">
                <a:solidFill>
                  <a:srgbClr val="000000"/>
                </a:solidFill>
              </a:rPr>
              <a:t>DEVICES</a:t>
            </a:r>
          </a:p>
        </p:txBody>
      </p:sp>
      <p:sp>
        <p:nvSpPr>
          <p:cNvPr id="249" name="TextBox 248"/>
          <p:cNvSpPr txBox="1"/>
          <p:nvPr/>
        </p:nvSpPr>
        <p:spPr>
          <a:xfrm>
            <a:off x="96626" y="1431711"/>
            <a:ext cx="1064715" cy="276999"/>
          </a:xfrm>
          <a:prstGeom prst="rect">
            <a:avLst/>
          </a:prstGeom>
          <a:noFill/>
        </p:spPr>
        <p:txBody>
          <a:bodyPr wrap="none" rtlCol="0">
            <a:spAutoFit/>
          </a:bodyPr>
          <a:lstStyle/>
          <a:p>
            <a:r>
              <a:rPr lang="en-US" sz="1200" b="1" dirty="0">
                <a:solidFill>
                  <a:srgbClr val="000000"/>
                </a:solidFill>
              </a:rPr>
              <a:t>Chip/Device</a:t>
            </a:r>
          </a:p>
        </p:txBody>
      </p:sp>
      <p:sp>
        <p:nvSpPr>
          <p:cNvPr id="250" name="TextBox 249"/>
          <p:cNvSpPr txBox="1"/>
          <p:nvPr/>
        </p:nvSpPr>
        <p:spPr>
          <a:xfrm>
            <a:off x="108061" y="2288668"/>
            <a:ext cx="561372" cy="276999"/>
          </a:xfrm>
          <a:prstGeom prst="rect">
            <a:avLst/>
          </a:prstGeom>
          <a:noFill/>
        </p:spPr>
        <p:txBody>
          <a:bodyPr wrap="none" rtlCol="0">
            <a:spAutoFit/>
          </a:bodyPr>
          <a:lstStyle/>
          <a:p>
            <a:r>
              <a:rPr lang="en-US" sz="1200" b="1" dirty="0">
                <a:solidFill>
                  <a:srgbClr val="000000"/>
                </a:solidFill>
              </a:rPr>
              <a:t>Edge</a:t>
            </a:r>
          </a:p>
        </p:txBody>
      </p:sp>
      <p:sp>
        <p:nvSpPr>
          <p:cNvPr id="256" name="TextBox 255"/>
          <p:cNvSpPr txBox="1"/>
          <p:nvPr/>
        </p:nvSpPr>
        <p:spPr>
          <a:xfrm>
            <a:off x="1859666" y="2995453"/>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57" name="TextBox 256"/>
          <p:cNvSpPr txBox="1"/>
          <p:nvPr/>
        </p:nvSpPr>
        <p:spPr>
          <a:xfrm>
            <a:off x="1725410" y="2992250"/>
            <a:ext cx="140802" cy="66941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58" name="Rectangle 257"/>
          <p:cNvSpPr/>
          <p:nvPr/>
        </p:nvSpPr>
        <p:spPr>
          <a:xfrm>
            <a:off x="2712463"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59" name="Rectangle 258"/>
          <p:cNvSpPr/>
          <p:nvPr/>
        </p:nvSpPr>
        <p:spPr>
          <a:xfrm>
            <a:off x="3527764" y="2515296"/>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0" name="TextBox 259"/>
          <p:cNvSpPr txBox="1"/>
          <p:nvPr/>
        </p:nvSpPr>
        <p:spPr>
          <a:xfrm>
            <a:off x="4459240" y="2986532"/>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1" name="TextBox 260"/>
          <p:cNvSpPr txBox="1"/>
          <p:nvPr/>
        </p:nvSpPr>
        <p:spPr>
          <a:xfrm>
            <a:off x="7650995" y="2988181"/>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2" name="TextBox 261"/>
          <p:cNvSpPr txBox="1"/>
          <p:nvPr/>
        </p:nvSpPr>
        <p:spPr>
          <a:xfrm>
            <a:off x="8744318" y="3004916"/>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3" name="TextBox 262"/>
          <p:cNvSpPr txBox="1"/>
          <p:nvPr/>
        </p:nvSpPr>
        <p:spPr>
          <a:xfrm>
            <a:off x="8622386" y="3007849"/>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4" name="TextBox 263"/>
          <p:cNvSpPr txBox="1"/>
          <p:nvPr/>
        </p:nvSpPr>
        <p:spPr>
          <a:xfrm>
            <a:off x="5092564" y="3039059"/>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5" name="Rectangle 264"/>
          <p:cNvSpPr/>
          <p:nvPr/>
        </p:nvSpPr>
        <p:spPr>
          <a:xfrm>
            <a:off x="5548352" y="2167217"/>
            <a:ext cx="172282" cy="738664"/>
          </a:xfrm>
          <a:prstGeom prst="rect">
            <a:avLst/>
          </a:prstGeom>
        </p:spPr>
        <p:txBody>
          <a:bodyPr wrap="square">
            <a:spAutoFit/>
          </a:bodyPr>
          <a:lstStyle/>
          <a:p>
            <a:r>
              <a:rPr lang="en-US" sz="600" dirty="0">
                <a:solidFill>
                  <a:srgbClr val="BFBFBF"/>
                </a:solidFill>
              </a:rPr>
              <a:t>0</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6" name="TextBox 265"/>
          <p:cNvSpPr txBox="1"/>
          <p:nvPr/>
        </p:nvSpPr>
        <p:spPr>
          <a:xfrm>
            <a:off x="6984636" y="2986532"/>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cxnSp>
        <p:nvCxnSpPr>
          <p:cNvPr id="269" name="Straight Connector 268"/>
          <p:cNvCxnSpPr/>
          <p:nvPr/>
        </p:nvCxnSpPr>
        <p:spPr bwMode="auto">
          <a:xfrm>
            <a:off x="3123215" y="865492"/>
            <a:ext cx="0" cy="205961"/>
          </a:xfrm>
          <a:prstGeom prst="line">
            <a:avLst/>
          </a:prstGeom>
          <a:noFill/>
          <a:ln w="25400" algn="ctr">
            <a:solidFill>
              <a:srgbClr val="BFBFBF"/>
            </a:solidFill>
            <a:prstDash val="dot"/>
            <a:round/>
            <a:headEnd/>
            <a:tailEnd/>
          </a:ln>
        </p:spPr>
      </p:cxnSp>
      <p:cxnSp>
        <p:nvCxnSpPr>
          <p:cNvPr id="276" name="Straight Connector 275"/>
          <p:cNvCxnSpPr/>
          <p:nvPr/>
        </p:nvCxnSpPr>
        <p:spPr bwMode="auto">
          <a:xfrm>
            <a:off x="3799316" y="996371"/>
            <a:ext cx="0" cy="137127"/>
          </a:xfrm>
          <a:prstGeom prst="line">
            <a:avLst/>
          </a:prstGeom>
          <a:noFill/>
          <a:ln w="25400" algn="ctr">
            <a:solidFill>
              <a:srgbClr val="BFBFBF"/>
            </a:solidFill>
            <a:prstDash val="dot"/>
            <a:round/>
            <a:headEnd/>
            <a:tailEnd/>
          </a:ln>
        </p:spPr>
      </p:cxnSp>
      <p:cxnSp>
        <p:nvCxnSpPr>
          <p:cNvPr id="278" name="Straight Connector 277"/>
          <p:cNvCxnSpPr>
            <a:endCxn id="93" idx="0"/>
          </p:cNvCxnSpPr>
          <p:nvPr/>
        </p:nvCxnSpPr>
        <p:spPr bwMode="auto">
          <a:xfrm flipH="1">
            <a:off x="4564097" y="592157"/>
            <a:ext cx="3204" cy="521485"/>
          </a:xfrm>
          <a:prstGeom prst="line">
            <a:avLst/>
          </a:prstGeom>
          <a:noFill/>
          <a:ln w="25400" algn="ctr">
            <a:solidFill>
              <a:srgbClr val="BFBFBF"/>
            </a:solidFill>
            <a:prstDash val="dot"/>
            <a:round/>
            <a:headEnd/>
            <a:tailEnd/>
          </a:ln>
        </p:spPr>
      </p:cxnSp>
      <p:cxnSp>
        <p:nvCxnSpPr>
          <p:cNvPr id="283" name="Straight Connector 282"/>
          <p:cNvCxnSpPr/>
          <p:nvPr/>
        </p:nvCxnSpPr>
        <p:spPr bwMode="auto">
          <a:xfrm>
            <a:off x="5160785" y="916583"/>
            <a:ext cx="0" cy="205961"/>
          </a:xfrm>
          <a:prstGeom prst="line">
            <a:avLst/>
          </a:prstGeom>
          <a:noFill/>
          <a:ln w="25400" algn="ctr">
            <a:solidFill>
              <a:srgbClr val="BFBFBF"/>
            </a:solidFill>
            <a:prstDash val="dot"/>
            <a:round/>
            <a:headEnd/>
            <a:tailEnd/>
          </a:ln>
        </p:spPr>
      </p:cxnSp>
      <p:cxnSp>
        <p:nvCxnSpPr>
          <p:cNvPr id="284" name="Straight Connector 283"/>
          <p:cNvCxnSpPr/>
          <p:nvPr/>
        </p:nvCxnSpPr>
        <p:spPr bwMode="auto">
          <a:xfrm>
            <a:off x="5720632" y="865492"/>
            <a:ext cx="0" cy="205961"/>
          </a:xfrm>
          <a:prstGeom prst="line">
            <a:avLst/>
          </a:prstGeom>
          <a:noFill/>
          <a:ln w="25400" algn="ctr">
            <a:solidFill>
              <a:srgbClr val="BFBFBF"/>
            </a:solidFill>
            <a:prstDash val="dot"/>
            <a:round/>
            <a:headEnd/>
            <a:tailEnd/>
          </a:ln>
        </p:spPr>
      </p:cxnSp>
      <p:cxnSp>
        <p:nvCxnSpPr>
          <p:cNvPr id="285" name="Straight Connector 284"/>
          <p:cNvCxnSpPr/>
          <p:nvPr/>
        </p:nvCxnSpPr>
        <p:spPr bwMode="auto">
          <a:xfrm>
            <a:off x="7712765" y="961796"/>
            <a:ext cx="0" cy="205961"/>
          </a:xfrm>
          <a:prstGeom prst="line">
            <a:avLst/>
          </a:prstGeom>
          <a:noFill/>
          <a:ln w="25400" algn="ctr">
            <a:solidFill>
              <a:srgbClr val="BFBFBF"/>
            </a:solidFill>
            <a:prstDash val="dot"/>
            <a:round/>
            <a:headEnd/>
            <a:tailEnd/>
          </a:ln>
        </p:spPr>
      </p:cxnSp>
      <p:cxnSp>
        <p:nvCxnSpPr>
          <p:cNvPr id="287" name="Straight Connector 286"/>
          <p:cNvCxnSpPr/>
          <p:nvPr/>
        </p:nvCxnSpPr>
        <p:spPr bwMode="auto">
          <a:xfrm>
            <a:off x="2396270" y="1083526"/>
            <a:ext cx="0" cy="137127"/>
          </a:xfrm>
          <a:prstGeom prst="line">
            <a:avLst/>
          </a:prstGeom>
          <a:noFill/>
          <a:ln w="25400" algn="ctr">
            <a:solidFill>
              <a:srgbClr val="BFBFBF"/>
            </a:solidFill>
            <a:prstDash val="dot"/>
            <a:round/>
            <a:headEnd/>
            <a:tailEnd/>
          </a:ln>
        </p:spPr>
      </p:cxnSp>
      <p:cxnSp>
        <p:nvCxnSpPr>
          <p:cNvPr id="288" name="Straight Connector 287"/>
          <p:cNvCxnSpPr/>
          <p:nvPr/>
        </p:nvCxnSpPr>
        <p:spPr bwMode="auto">
          <a:xfrm>
            <a:off x="1849759" y="1080409"/>
            <a:ext cx="0" cy="137127"/>
          </a:xfrm>
          <a:prstGeom prst="line">
            <a:avLst/>
          </a:prstGeom>
          <a:noFill/>
          <a:ln w="25400" algn="ctr">
            <a:solidFill>
              <a:srgbClr val="BFBFBF"/>
            </a:solidFill>
            <a:prstDash val="dot"/>
            <a:round/>
            <a:headEnd/>
            <a:tailEnd/>
          </a:ln>
        </p:spPr>
      </p:cxnSp>
      <p:cxnSp>
        <p:nvCxnSpPr>
          <p:cNvPr id="289" name="Straight Connector 288"/>
          <p:cNvCxnSpPr/>
          <p:nvPr/>
        </p:nvCxnSpPr>
        <p:spPr bwMode="auto">
          <a:xfrm>
            <a:off x="6221216" y="1041830"/>
            <a:ext cx="0" cy="137127"/>
          </a:xfrm>
          <a:prstGeom prst="line">
            <a:avLst/>
          </a:prstGeom>
          <a:noFill/>
          <a:ln w="25400" algn="ctr">
            <a:solidFill>
              <a:srgbClr val="BFBFBF"/>
            </a:solidFill>
            <a:prstDash val="dot"/>
            <a:round/>
            <a:headEnd/>
            <a:tailEnd/>
          </a:ln>
        </p:spPr>
      </p:cxnSp>
      <p:cxnSp>
        <p:nvCxnSpPr>
          <p:cNvPr id="290" name="Straight Connector 289"/>
          <p:cNvCxnSpPr/>
          <p:nvPr/>
        </p:nvCxnSpPr>
        <p:spPr bwMode="auto">
          <a:xfrm>
            <a:off x="7059743" y="1002889"/>
            <a:ext cx="0" cy="137127"/>
          </a:xfrm>
          <a:prstGeom prst="line">
            <a:avLst/>
          </a:prstGeom>
          <a:noFill/>
          <a:ln w="25400" algn="ctr">
            <a:solidFill>
              <a:srgbClr val="BFBFBF"/>
            </a:solidFill>
            <a:prstDash val="dot"/>
            <a:round/>
            <a:headEnd/>
            <a:tailEnd/>
          </a:ln>
        </p:spPr>
      </p:cxnSp>
      <p:grpSp>
        <p:nvGrpSpPr>
          <p:cNvPr id="16" name="Group 15"/>
          <p:cNvGrpSpPr/>
          <p:nvPr/>
        </p:nvGrpSpPr>
        <p:grpSpPr>
          <a:xfrm>
            <a:off x="1470778" y="355854"/>
            <a:ext cx="6375611" cy="864799"/>
            <a:chOff x="874832" y="1536394"/>
            <a:chExt cx="9988799" cy="1577571"/>
          </a:xfrm>
        </p:grpSpPr>
        <p:pic>
          <p:nvPicPr>
            <p:cNvPr id="4" name="Picture 3" descr="sensor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0369" y="2037947"/>
              <a:ext cx="526591" cy="923635"/>
            </a:xfrm>
            <a:prstGeom prst="rect">
              <a:avLst/>
            </a:prstGeom>
          </p:spPr>
        </p:pic>
        <p:pic>
          <p:nvPicPr>
            <p:cNvPr id="5" name="Picture 4" descr="sensor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08438" y="1536394"/>
              <a:ext cx="2989527" cy="737512"/>
            </a:xfrm>
            <a:prstGeom prst="rect">
              <a:avLst/>
            </a:prstGeom>
          </p:spPr>
        </p:pic>
        <p:pic>
          <p:nvPicPr>
            <p:cNvPr id="6" name="Picture 5" descr="sensors.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68141" y="2343858"/>
              <a:ext cx="2444186" cy="235705"/>
            </a:xfrm>
            <a:prstGeom prst="rect">
              <a:avLst/>
            </a:prstGeom>
          </p:spPr>
        </p:pic>
        <p:pic>
          <p:nvPicPr>
            <p:cNvPr id="7" name="Picture 6" descr="sensor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4832" y="2254215"/>
              <a:ext cx="552991" cy="639228"/>
            </a:xfrm>
            <a:prstGeom prst="rect">
              <a:avLst/>
            </a:prstGeom>
          </p:spPr>
        </p:pic>
        <p:pic>
          <p:nvPicPr>
            <p:cNvPr id="8" name="Picture 7" descr="sensors.png"/>
            <p:cNvPicPr>
              <a:picLocks noChangeAspect="1"/>
            </p:cNvPicPr>
            <p:nvPr/>
          </p:nvPicPr>
          <p:blipFill rotWithShape="1">
            <a:blip r:embed="rId7" cstate="hqprint">
              <a:extLst>
                <a:ext uri="{28A0092B-C50C-407E-A947-70E740481C1C}">
                  <a14:useLocalDpi xmlns:a14="http://schemas.microsoft.com/office/drawing/2010/main"/>
                </a:ext>
              </a:extLst>
            </a:blip>
            <a:srcRect b="-51903"/>
            <a:stretch/>
          </p:blipFill>
          <p:spPr>
            <a:xfrm>
              <a:off x="6413143" y="2352703"/>
              <a:ext cx="1233699" cy="752935"/>
            </a:xfrm>
            <a:prstGeom prst="rect">
              <a:avLst/>
            </a:prstGeom>
          </p:spPr>
        </p:pic>
        <p:pic>
          <p:nvPicPr>
            <p:cNvPr id="9" name="Picture 8" descr="sensors.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09522" y="2151938"/>
              <a:ext cx="713609" cy="711021"/>
            </a:xfrm>
            <a:prstGeom prst="rect">
              <a:avLst/>
            </a:prstGeom>
          </p:spPr>
        </p:pic>
        <p:pic>
          <p:nvPicPr>
            <p:cNvPr id="10" name="Picture 9" descr="sensors.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88156" y="2263889"/>
              <a:ext cx="1040177" cy="550752"/>
            </a:xfrm>
            <a:prstGeom prst="rect">
              <a:avLst/>
            </a:prstGeom>
          </p:spPr>
        </p:pic>
        <p:pic>
          <p:nvPicPr>
            <p:cNvPr id="11" name="Picture 10" descr="sensors.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66327" y="2531348"/>
              <a:ext cx="1584803" cy="331611"/>
            </a:xfrm>
            <a:prstGeom prst="rect">
              <a:avLst/>
            </a:prstGeom>
          </p:spPr>
        </p:pic>
        <p:pic>
          <p:nvPicPr>
            <p:cNvPr id="12" name="Picture 11" descr="sensors.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2787" y="2504111"/>
              <a:ext cx="796125" cy="398352"/>
            </a:xfrm>
            <a:prstGeom prst="rect">
              <a:avLst/>
            </a:prstGeom>
          </p:spPr>
        </p:pic>
        <p:pic>
          <p:nvPicPr>
            <p:cNvPr id="13" name="Picture 12" descr="sensors.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28424" y="1563936"/>
              <a:ext cx="689421" cy="1165235"/>
            </a:xfrm>
            <a:prstGeom prst="rect">
              <a:avLst/>
            </a:prstGeom>
          </p:spPr>
        </p:pic>
        <p:pic>
          <p:nvPicPr>
            <p:cNvPr id="14" name="Picture 13" descr="sensors.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23145" y="2618756"/>
              <a:ext cx="575728" cy="299216"/>
            </a:xfrm>
            <a:prstGeom prst="rect">
              <a:avLst/>
            </a:prstGeom>
          </p:spPr>
        </p:pic>
        <p:pic>
          <p:nvPicPr>
            <p:cNvPr id="15" name="Picture 14" descr="sensors.png"/>
            <p:cNvPicPr>
              <a:picLocks noChangeAspect="1"/>
            </p:cNvPicPr>
            <p:nvPr/>
          </p:nvPicPr>
          <p:blipFill rotWithShape="1">
            <a:blip r:embed="rId14" cstate="hqprint">
              <a:extLst>
                <a:ext uri="{28A0092B-C50C-407E-A947-70E740481C1C}">
                  <a14:useLocalDpi xmlns:a14="http://schemas.microsoft.com/office/drawing/2010/main"/>
                </a:ext>
              </a:extLst>
            </a:blip>
            <a:srcRect b="-4258"/>
            <a:stretch/>
          </p:blipFill>
          <p:spPr>
            <a:xfrm>
              <a:off x="9794426" y="1948730"/>
              <a:ext cx="1069205" cy="1165235"/>
            </a:xfrm>
            <a:prstGeom prst="rect">
              <a:avLst/>
            </a:prstGeom>
          </p:spPr>
        </p:pic>
      </p:grpSp>
      <p:cxnSp>
        <p:nvCxnSpPr>
          <p:cNvPr id="274" name="Straight Connector 273"/>
          <p:cNvCxnSpPr/>
          <p:nvPr/>
        </p:nvCxnSpPr>
        <p:spPr bwMode="auto">
          <a:xfrm flipH="1" flipV="1">
            <a:off x="3777679" y="3670720"/>
            <a:ext cx="2139304" cy="853513"/>
          </a:xfrm>
          <a:prstGeom prst="line">
            <a:avLst/>
          </a:prstGeom>
          <a:noFill/>
          <a:ln w="25400" algn="ctr">
            <a:solidFill>
              <a:schemeClr val="bg2">
                <a:lumMod val="90000"/>
                <a:lumOff val="10000"/>
              </a:schemeClr>
            </a:solidFill>
            <a:prstDash val="dot"/>
            <a:round/>
            <a:headEnd/>
            <a:tailEnd/>
          </a:ln>
        </p:spPr>
      </p:cxnSp>
      <p:cxnSp>
        <p:nvCxnSpPr>
          <p:cNvPr id="279" name="Straight Connector 278"/>
          <p:cNvCxnSpPr>
            <a:endCxn id="296" idx="1"/>
          </p:cNvCxnSpPr>
          <p:nvPr/>
        </p:nvCxnSpPr>
        <p:spPr bwMode="auto">
          <a:xfrm>
            <a:off x="1520691" y="3700046"/>
            <a:ext cx="1921664" cy="935094"/>
          </a:xfrm>
          <a:prstGeom prst="line">
            <a:avLst/>
          </a:prstGeom>
          <a:noFill/>
          <a:ln w="25400" algn="ctr">
            <a:solidFill>
              <a:schemeClr val="bg2">
                <a:lumMod val="90000"/>
                <a:lumOff val="10000"/>
              </a:schemeClr>
            </a:solidFill>
            <a:prstDash val="dot"/>
            <a:round/>
            <a:headEnd/>
            <a:tailEnd/>
          </a:ln>
        </p:spPr>
      </p:cxnSp>
      <p:cxnSp>
        <p:nvCxnSpPr>
          <p:cNvPr id="297" name="Straight Connector 296"/>
          <p:cNvCxnSpPr/>
          <p:nvPr/>
        </p:nvCxnSpPr>
        <p:spPr bwMode="auto">
          <a:xfrm flipH="1">
            <a:off x="1419725" y="3678374"/>
            <a:ext cx="944183" cy="872421"/>
          </a:xfrm>
          <a:prstGeom prst="line">
            <a:avLst/>
          </a:prstGeom>
          <a:noFill/>
          <a:ln w="25400" algn="ctr">
            <a:solidFill>
              <a:schemeClr val="bg2">
                <a:lumMod val="90000"/>
                <a:lumOff val="10000"/>
              </a:schemeClr>
            </a:solidFill>
            <a:prstDash val="dot"/>
            <a:round/>
            <a:headEnd/>
            <a:tailEnd/>
          </a:ln>
        </p:spPr>
      </p:cxnSp>
      <p:cxnSp>
        <p:nvCxnSpPr>
          <p:cNvPr id="300" name="Straight Connector 299"/>
          <p:cNvCxnSpPr/>
          <p:nvPr/>
        </p:nvCxnSpPr>
        <p:spPr bwMode="auto">
          <a:xfrm>
            <a:off x="1114908" y="3680337"/>
            <a:ext cx="136049" cy="818952"/>
          </a:xfrm>
          <a:prstGeom prst="line">
            <a:avLst/>
          </a:prstGeom>
          <a:noFill/>
          <a:ln w="25400" algn="ctr">
            <a:solidFill>
              <a:schemeClr val="bg2">
                <a:lumMod val="95000"/>
              </a:schemeClr>
            </a:solidFill>
            <a:prstDash val="dot"/>
            <a:round/>
            <a:headEnd/>
            <a:tailEnd/>
          </a:ln>
        </p:spPr>
      </p:cxnSp>
      <p:cxnSp>
        <p:nvCxnSpPr>
          <p:cNvPr id="302" name="Straight Connector 301"/>
          <p:cNvCxnSpPr/>
          <p:nvPr/>
        </p:nvCxnSpPr>
        <p:spPr bwMode="auto">
          <a:xfrm flipV="1">
            <a:off x="1920496" y="3678374"/>
            <a:ext cx="3480597" cy="982871"/>
          </a:xfrm>
          <a:prstGeom prst="line">
            <a:avLst/>
          </a:prstGeom>
          <a:noFill/>
          <a:ln w="25400" algn="ctr">
            <a:solidFill>
              <a:schemeClr val="bg2">
                <a:lumMod val="90000"/>
                <a:lumOff val="10000"/>
              </a:schemeClr>
            </a:solidFill>
            <a:prstDash val="dot"/>
            <a:round/>
            <a:headEnd/>
            <a:tailEnd/>
          </a:ln>
        </p:spPr>
      </p:cxnSp>
      <p:cxnSp>
        <p:nvCxnSpPr>
          <p:cNvPr id="308" name="Straight Connector 307"/>
          <p:cNvCxnSpPr/>
          <p:nvPr/>
        </p:nvCxnSpPr>
        <p:spPr bwMode="auto">
          <a:xfrm flipV="1">
            <a:off x="1821642" y="3665829"/>
            <a:ext cx="1254104" cy="912146"/>
          </a:xfrm>
          <a:prstGeom prst="line">
            <a:avLst/>
          </a:prstGeom>
          <a:noFill/>
          <a:ln w="25400" algn="ctr">
            <a:solidFill>
              <a:schemeClr val="bg2">
                <a:lumMod val="90000"/>
                <a:lumOff val="10000"/>
              </a:schemeClr>
            </a:solidFill>
            <a:prstDash val="dot"/>
            <a:round/>
            <a:headEnd/>
            <a:tailEnd/>
          </a:ln>
        </p:spPr>
      </p:cxnSp>
      <p:cxnSp>
        <p:nvCxnSpPr>
          <p:cNvPr id="318" name="Straight Connector 317"/>
          <p:cNvCxnSpPr/>
          <p:nvPr/>
        </p:nvCxnSpPr>
        <p:spPr bwMode="auto">
          <a:xfrm flipH="1" flipV="1">
            <a:off x="1292430" y="4531716"/>
            <a:ext cx="2242126" cy="46259"/>
          </a:xfrm>
          <a:prstGeom prst="line">
            <a:avLst/>
          </a:prstGeom>
          <a:noFill/>
          <a:ln w="25400" algn="ctr">
            <a:solidFill>
              <a:schemeClr val="bg2">
                <a:lumMod val="90000"/>
                <a:lumOff val="10000"/>
              </a:schemeClr>
            </a:solidFill>
            <a:prstDash val="dot"/>
            <a:round/>
            <a:headEnd/>
            <a:tailEnd/>
          </a:ln>
        </p:spPr>
      </p:cxnSp>
      <p:cxnSp>
        <p:nvCxnSpPr>
          <p:cNvPr id="320" name="Straight Connector 319"/>
          <p:cNvCxnSpPr/>
          <p:nvPr/>
        </p:nvCxnSpPr>
        <p:spPr bwMode="auto">
          <a:xfrm flipH="1" flipV="1">
            <a:off x="5665785" y="3662510"/>
            <a:ext cx="941634" cy="850134"/>
          </a:xfrm>
          <a:prstGeom prst="line">
            <a:avLst/>
          </a:prstGeom>
          <a:noFill/>
          <a:ln w="25400" algn="ctr">
            <a:solidFill>
              <a:schemeClr val="bg2">
                <a:lumMod val="90000"/>
                <a:lumOff val="10000"/>
              </a:schemeClr>
            </a:solidFill>
            <a:prstDash val="dot"/>
            <a:round/>
            <a:headEnd/>
            <a:tailEnd/>
          </a:ln>
        </p:spPr>
      </p:cxnSp>
      <p:cxnSp>
        <p:nvCxnSpPr>
          <p:cNvPr id="340" name="Straight Connector 339"/>
          <p:cNvCxnSpPr/>
          <p:nvPr/>
        </p:nvCxnSpPr>
        <p:spPr bwMode="auto">
          <a:xfrm flipH="1" flipV="1">
            <a:off x="2493785" y="3680337"/>
            <a:ext cx="3574595" cy="825965"/>
          </a:xfrm>
          <a:prstGeom prst="line">
            <a:avLst/>
          </a:prstGeom>
          <a:noFill/>
          <a:ln w="25400" algn="ctr">
            <a:solidFill>
              <a:schemeClr val="bg2">
                <a:lumMod val="90000"/>
                <a:lumOff val="10000"/>
              </a:schemeClr>
            </a:solidFill>
            <a:prstDash val="dot"/>
            <a:round/>
            <a:headEnd/>
            <a:tailEnd/>
          </a:ln>
        </p:spPr>
      </p:cxnSp>
      <p:sp>
        <p:nvSpPr>
          <p:cNvPr id="291" name="TextBox 290"/>
          <p:cNvSpPr txBox="1"/>
          <p:nvPr/>
        </p:nvSpPr>
        <p:spPr>
          <a:xfrm>
            <a:off x="1433024" y="4550795"/>
            <a:ext cx="607859" cy="261610"/>
          </a:xfrm>
          <a:prstGeom prst="rect">
            <a:avLst/>
          </a:prstGeom>
          <a:noFill/>
        </p:spPr>
        <p:txBody>
          <a:bodyPr wrap="none" rtlCol="0">
            <a:spAutoFit/>
          </a:bodyPr>
          <a:lstStyle/>
          <a:p>
            <a:r>
              <a:rPr lang="en-US" sz="1100" b="1" dirty="0">
                <a:solidFill>
                  <a:schemeClr val="bg1"/>
                </a:solidFill>
              </a:rPr>
              <a:t>Public</a:t>
            </a:r>
          </a:p>
        </p:txBody>
      </p:sp>
      <p:sp>
        <p:nvSpPr>
          <p:cNvPr id="293" name="TextBox 292"/>
          <p:cNvSpPr txBox="1"/>
          <p:nvPr/>
        </p:nvSpPr>
        <p:spPr>
          <a:xfrm>
            <a:off x="3704680" y="4536281"/>
            <a:ext cx="654346" cy="261610"/>
          </a:xfrm>
          <a:prstGeom prst="rect">
            <a:avLst/>
          </a:prstGeom>
          <a:noFill/>
        </p:spPr>
        <p:txBody>
          <a:bodyPr wrap="none" rtlCol="0">
            <a:spAutoFit/>
          </a:bodyPr>
          <a:lstStyle/>
          <a:p>
            <a:r>
              <a:rPr lang="en-US" sz="1100" b="1" dirty="0">
                <a:solidFill>
                  <a:schemeClr val="bg2"/>
                </a:solidFill>
              </a:rPr>
              <a:t>Private</a:t>
            </a:r>
          </a:p>
        </p:txBody>
      </p:sp>
      <p:sp>
        <p:nvSpPr>
          <p:cNvPr id="294" name="TextBox 293"/>
          <p:cNvSpPr txBox="1"/>
          <p:nvPr/>
        </p:nvSpPr>
        <p:spPr>
          <a:xfrm>
            <a:off x="5841388" y="4536281"/>
            <a:ext cx="966931" cy="261610"/>
          </a:xfrm>
          <a:prstGeom prst="rect">
            <a:avLst/>
          </a:prstGeom>
          <a:noFill/>
        </p:spPr>
        <p:txBody>
          <a:bodyPr wrap="none" rtlCol="0">
            <a:spAutoFit/>
          </a:bodyPr>
          <a:lstStyle/>
          <a:p>
            <a:r>
              <a:rPr lang="en-US" sz="1100" b="1" dirty="0">
                <a:solidFill>
                  <a:schemeClr val="bg1"/>
                </a:solidFill>
              </a:rPr>
              <a:t>On Premise</a:t>
            </a:r>
          </a:p>
        </p:txBody>
      </p:sp>
      <p:sp>
        <p:nvSpPr>
          <p:cNvPr id="17" name="TextBox 16"/>
          <p:cNvSpPr txBox="1"/>
          <p:nvPr/>
        </p:nvSpPr>
        <p:spPr>
          <a:xfrm>
            <a:off x="7230619" y="2252815"/>
            <a:ext cx="1758705" cy="2005164"/>
          </a:xfrm>
          <a:prstGeom prst="rect">
            <a:avLst/>
          </a:prstGeom>
          <a:noFill/>
        </p:spPr>
        <p:txBody>
          <a:bodyPr wrap="square" rtlCol="0">
            <a:spAutoFit/>
          </a:bodyPr>
          <a:lstStyle/>
          <a:p>
            <a:r>
              <a:rPr lang="en-US" sz="1100" dirty="0">
                <a:solidFill>
                  <a:srgbClr val="FFDD80"/>
                </a:solidFill>
                <a:latin typeface="Arial"/>
                <a:cs typeface="Arial"/>
              </a:rPr>
              <a:t>DISTRIBUTED PROCESSING (DEVICE, EDGE, CLOUD, </a:t>
            </a:r>
            <a:br>
              <a:rPr lang="en-US" sz="1100" dirty="0">
                <a:solidFill>
                  <a:srgbClr val="FFDD80"/>
                </a:solidFill>
                <a:latin typeface="Arial"/>
                <a:cs typeface="Arial"/>
              </a:rPr>
            </a:br>
            <a:r>
              <a:rPr lang="en-US" sz="1100" dirty="0">
                <a:solidFill>
                  <a:srgbClr val="FFDD80"/>
                </a:solidFill>
                <a:latin typeface="Arial"/>
                <a:cs typeface="Arial"/>
              </a:rPr>
              <a:t>ON PREMISES)</a:t>
            </a:r>
          </a:p>
          <a:p>
            <a:endParaRPr lang="en-US" sz="1100" b="1" dirty="0">
              <a:solidFill>
                <a:schemeClr val="bg1"/>
              </a:solidFill>
              <a:latin typeface="Arial"/>
              <a:cs typeface="Arial"/>
            </a:endParaRPr>
          </a:p>
          <a:p>
            <a:pPr>
              <a:lnSpc>
                <a:spcPct val="110000"/>
              </a:lnSpc>
            </a:pPr>
            <a:r>
              <a:rPr lang="en-US" sz="1100" dirty="0">
                <a:solidFill>
                  <a:schemeClr val="bg1"/>
                </a:solidFill>
                <a:latin typeface="Arial"/>
                <a:cs typeface="Arial"/>
              </a:rPr>
              <a:t>Location driven by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Data gravity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Safe harbor</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Costs</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Resource availability </a:t>
            </a:r>
          </a:p>
        </p:txBody>
      </p:sp>
      <p:pic>
        <p:nvPicPr>
          <p:cNvPr id="282" name="Picture 281"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0397" y="4506301"/>
            <a:ext cx="316310" cy="316310"/>
          </a:xfrm>
          <a:prstGeom prst="rect">
            <a:avLst/>
          </a:prstGeom>
        </p:spPr>
      </p:pic>
      <p:grpSp>
        <p:nvGrpSpPr>
          <p:cNvPr id="295" name="Group 294"/>
          <p:cNvGrpSpPr/>
          <p:nvPr/>
        </p:nvGrpSpPr>
        <p:grpSpPr>
          <a:xfrm>
            <a:off x="3442354" y="4476985"/>
            <a:ext cx="316310" cy="316310"/>
            <a:chOff x="3354468" y="1021346"/>
            <a:chExt cx="635436" cy="635436"/>
          </a:xfrm>
        </p:grpSpPr>
        <p:pic>
          <p:nvPicPr>
            <p:cNvPr id="296" name="Picture 295"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54468" y="1021346"/>
              <a:ext cx="635436" cy="635436"/>
            </a:xfrm>
            <a:prstGeom prst="rect">
              <a:avLst/>
            </a:prstGeom>
          </p:spPr>
        </p:pic>
        <p:pic>
          <p:nvPicPr>
            <p:cNvPr id="298" name="Picture 297" descr="Icon_Features-Components_White_Security_300x300px_cl_bk-01.png"/>
            <p:cNvPicPr>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626583" y="1225167"/>
              <a:ext cx="189456" cy="189456"/>
            </a:xfrm>
            <a:prstGeom prst="rect">
              <a:avLst/>
            </a:prstGeom>
          </p:spPr>
        </p:pic>
      </p:grpSp>
      <p:pic>
        <p:nvPicPr>
          <p:cNvPr id="299" name="Picture 298" descr="Icon_Features-Components_White_Enterprise-Grade_300x300px_cl_bk-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3748" y="4499289"/>
            <a:ext cx="245664" cy="245664"/>
          </a:xfrm>
          <a:prstGeom prst="rect">
            <a:avLst/>
          </a:prstGeom>
        </p:spPr>
      </p:pic>
      <p:cxnSp>
        <p:nvCxnSpPr>
          <p:cNvPr id="292" name="Straight Connector 291"/>
          <p:cNvCxnSpPr/>
          <p:nvPr/>
        </p:nvCxnSpPr>
        <p:spPr bwMode="auto">
          <a:xfrm flipH="1">
            <a:off x="1379306" y="3678373"/>
            <a:ext cx="346104" cy="770147"/>
          </a:xfrm>
          <a:prstGeom prst="line">
            <a:avLst/>
          </a:prstGeom>
          <a:noFill/>
          <a:ln w="25400" algn="ctr">
            <a:solidFill>
              <a:schemeClr val="bg2">
                <a:lumMod val="90000"/>
                <a:lumOff val="10000"/>
              </a:schemeClr>
            </a:solidFill>
            <a:prstDash val="dot"/>
            <a:round/>
            <a:headEnd/>
            <a:tailEnd/>
          </a:ln>
        </p:spPr>
      </p:cxnSp>
      <p:cxnSp>
        <p:nvCxnSpPr>
          <p:cNvPr id="301" name="Straight Connector 300"/>
          <p:cNvCxnSpPr/>
          <p:nvPr/>
        </p:nvCxnSpPr>
        <p:spPr bwMode="auto">
          <a:xfrm flipH="1">
            <a:off x="4265918" y="3665829"/>
            <a:ext cx="2549973" cy="912146"/>
          </a:xfrm>
          <a:prstGeom prst="line">
            <a:avLst/>
          </a:prstGeom>
          <a:noFill/>
          <a:ln w="25400" algn="ctr">
            <a:solidFill>
              <a:schemeClr val="bg2">
                <a:lumMod val="90000"/>
                <a:lumOff val="10000"/>
              </a:schemeClr>
            </a:solidFill>
            <a:prstDash val="dot"/>
            <a:round/>
            <a:headEnd/>
            <a:tailEnd/>
          </a:ln>
        </p:spPr>
      </p:cxnSp>
      <p:cxnSp>
        <p:nvCxnSpPr>
          <p:cNvPr id="303" name="Straight Connector 302"/>
          <p:cNvCxnSpPr/>
          <p:nvPr/>
        </p:nvCxnSpPr>
        <p:spPr bwMode="auto">
          <a:xfrm flipH="1">
            <a:off x="6175726" y="3700046"/>
            <a:ext cx="305162" cy="877929"/>
          </a:xfrm>
          <a:prstGeom prst="line">
            <a:avLst/>
          </a:prstGeom>
          <a:noFill/>
          <a:ln w="25400" algn="ctr">
            <a:solidFill>
              <a:schemeClr val="bg2">
                <a:lumMod val="90000"/>
                <a:lumOff val="10000"/>
              </a:schemeClr>
            </a:solidFill>
            <a:prstDash val="dot"/>
            <a:round/>
            <a:headEnd/>
            <a:tailEnd/>
          </a:ln>
        </p:spPr>
      </p:cxnSp>
      <p:cxnSp>
        <p:nvCxnSpPr>
          <p:cNvPr id="304" name="Straight Connector 303"/>
          <p:cNvCxnSpPr/>
          <p:nvPr/>
        </p:nvCxnSpPr>
        <p:spPr bwMode="auto">
          <a:xfrm flipV="1">
            <a:off x="3662487" y="3608935"/>
            <a:ext cx="104143" cy="903710"/>
          </a:xfrm>
          <a:prstGeom prst="line">
            <a:avLst/>
          </a:prstGeom>
          <a:noFill/>
          <a:ln w="25400" algn="ctr">
            <a:solidFill>
              <a:schemeClr val="bg2">
                <a:lumMod val="90000"/>
                <a:lumOff val="10000"/>
              </a:schemeClr>
            </a:solidFill>
            <a:prstDash val="dot"/>
            <a:round/>
            <a:headEnd/>
            <a:tailEnd/>
          </a:ln>
        </p:spPr>
      </p:cxnSp>
      <p:cxnSp>
        <p:nvCxnSpPr>
          <p:cNvPr id="305" name="Straight Connector 304"/>
          <p:cNvCxnSpPr/>
          <p:nvPr/>
        </p:nvCxnSpPr>
        <p:spPr bwMode="auto">
          <a:xfrm flipV="1">
            <a:off x="1315582" y="3819282"/>
            <a:ext cx="104143" cy="712606"/>
          </a:xfrm>
          <a:prstGeom prst="line">
            <a:avLst/>
          </a:prstGeom>
          <a:noFill/>
          <a:ln w="25400" algn="ctr">
            <a:solidFill>
              <a:schemeClr val="bg2">
                <a:lumMod val="95000"/>
              </a:schemeClr>
            </a:solidFill>
            <a:prstDash val="dot"/>
            <a:round/>
            <a:headEnd/>
            <a:tailEnd/>
          </a:ln>
        </p:spPr>
      </p:cxnSp>
      <p:cxnSp>
        <p:nvCxnSpPr>
          <p:cNvPr id="306" name="Straight Connector 305"/>
          <p:cNvCxnSpPr/>
          <p:nvPr/>
        </p:nvCxnSpPr>
        <p:spPr bwMode="auto">
          <a:xfrm flipH="1" flipV="1">
            <a:off x="2363908" y="3678373"/>
            <a:ext cx="1170647" cy="853514"/>
          </a:xfrm>
          <a:prstGeom prst="line">
            <a:avLst/>
          </a:prstGeom>
          <a:noFill/>
          <a:ln w="25400" algn="ctr">
            <a:solidFill>
              <a:schemeClr val="bg2">
                <a:lumMod val="90000"/>
                <a:lumOff val="10000"/>
              </a:schemeClr>
            </a:solidFill>
            <a:prstDash val="dot"/>
            <a:round/>
            <a:headEnd/>
            <a:tailEnd/>
          </a:ln>
        </p:spPr>
      </p:cxnSp>
      <p:cxnSp>
        <p:nvCxnSpPr>
          <p:cNvPr id="307" name="Straight Connector 306"/>
          <p:cNvCxnSpPr/>
          <p:nvPr/>
        </p:nvCxnSpPr>
        <p:spPr bwMode="auto">
          <a:xfrm>
            <a:off x="6273271" y="3756287"/>
            <a:ext cx="149741" cy="794508"/>
          </a:xfrm>
          <a:prstGeom prst="line">
            <a:avLst/>
          </a:prstGeom>
          <a:noFill/>
          <a:ln w="25400" algn="ctr">
            <a:solidFill>
              <a:schemeClr val="bg2">
                <a:lumMod val="90000"/>
                <a:lumOff val="10000"/>
              </a:schemeClr>
            </a:solidFill>
            <a:prstDash val="dot"/>
            <a:round/>
            <a:headEnd/>
            <a:tailEnd/>
          </a:ln>
        </p:spPr>
      </p:cxnSp>
      <p:cxnSp>
        <p:nvCxnSpPr>
          <p:cNvPr id="309" name="Straight Connector 308"/>
          <p:cNvCxnSpPr/>
          <p:nvPr/>
        </p:nvCxnSpPr>
        <p:spPr bwMode="auto">
          <a:xfrm>
            <a:off x="5656814" y="3706524"/>
            <a:ext cx="444405" cy="825364"/>
          </a:xfrm>
          <a:prstGeom prst="line">
            <a:avLst/>
          </a:prstGeom>
          <a:noFill/>
          <a:ln w="25400" algn="ctr">
            <a:solidFill>
              <a:schemeClr val="bg2">
                <a:lumMod val="90000"/>
                <a:lumOff val="10000"/>
              </a:schemeClr>
            </a:solidFill>
            <a:prstDash val="dot"/>
            <a:round/>
            <a:headEnd/>
            <a:tailEnd/>
          </a:ln>
        </p:spPr>
      </p:cxnSp>
      <p:cxnSp>
        <p:nvCxnSpPr>
          <p:cNvPr id="310" name="Straight Connector 309"/>
          <p:cNvCxnSpPr>
            <a:endCxn id="296" idx="0"/>
          </p:cNvCxnSpPr>
          <p:nvPr/>
        </p:nvCxnSpPr>
        <p:spPr bwMode="auto">
          <a:xfrm>
            <a:off x="3236680" y="3665829"/>
            <a:ext cx="363830" cy="811156"/>
          </a:xfrm>
          <a:prstGeom prst="line">
            <a:avLst/>
          </a:prstGeom>
          <a:noFill/>
          <a:ln w="25400" algn="ctr">
            <a:solidFill>
              <a:schemeClr val="bg2">
                <a:lumMod val="90000"/>
                <a:lumOff val="10000"/>
              </a:schemeClr>
            </a:solidFill>
            <a:prstDash val="dot"/>
            <a:round/>
            <a:headEnd/>
            <a:tailEnd/>
          </a:ln>
        </p:spPr>
      </p:cxnSp>
      <p:cxnSp>
        <p:nvCxnSpPr>
          <p:cNvPr id="312" name="Straight Connector 311"/>
          <p:cNvCxnSpPr/>
          <p:nvPr/>
        </p:nvCxnSpPr>
        <p:spPr bwMode="auto">
          <a:xfrm flipV="1">
            <a:off x="3677934" y="4051270"/>
            <a:ext cx="3137957" cy="485012"/>
          </a:xfrm>
          <a:prstGeom prst="line">
            <a:avLst/>
          </a:prstGeom>
          <a:noFill/>
          <a:ln w="25400" algn="ctr">
            <a:solidFill>
              <a:schemeClr val="bg2">
                <a:lumMod val="90000"/>
                <a:lumOff val="10000"/>
              </a:schemeClr>
            </a:solidFill>
            <a:prstDash val="dot"/>
            <a:round/>
            <a:headEnd/>
            <a:tailEnd/>
          </a:ln>
        </p:spPr>
      </p:cxnSp>
      <p:cxnSp>
        <p:nvCxnSpPr>
          <p:cNvPr id="314" name="Straight Connector 313"/>
          <p:cNvCxnSpPr/>
          <p:nvPr/>
        </p:nvCxnSpPr>
        <p:spPr bwMode="auto">
          <a:xfrm flipH="1" flipV="1">
            <a:off x="5013069" y="3700045"/>
            <a:ext cx="978157" cy="836237"/>
          </a:xfrm>
          <a:prstGeom prst="line">
            <a:avLst/>
          </a:prstGeom>
          <a:noFill/>
          <a:ln w="25400" algn="ctr">
            <a:solidFill>
              <a:srgbClr val="FFFFFF"/>
            </a:solidFill>
            <a:prstDash val="dot"/>
            <a:round/>
            <a:headEnd/>
            <a:tailEnd/>
          </a:ln>
        </p:spPr>
      </p:cxnSp>
      <p:sp>
        <p:nvSpPr>
          <p:cNvPr id="253" name="TextBox 252"/>
          <p:cNvSpPr txBox="1"/>
          <p:nvPr/>
        </p:nvSpPr>
        <p:spPr>
          <a:xfrm>
            <a:off x="9943955" y="2669858"/>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cxnSp>
        <p:nvCxnSpPr>
          <p:cNvPr id="255" name="Straight Connector 254"/>
          <p:cNvCxnSpPr/>
          <p:nvPr/>
        </p:nvCxnSpPr>
        <p:spPr bwMode="auto">
          <a:xfrm>
            <a:off x="7021335" y="1953334"/>
            <a:ext cx="6008" cy="2922359"/>
          </a:xfrm>
          <a:prstGeom prst="line">
            <a:avLst/>
          </a:prstGeom>
          <a:noFill/>
          <a:ln w="25400" algn="ctr">
            <a:solidFill>
              <a:schemeClr val="bg1"/>
            </a:solidFill>
            <a:round/>
            <a:headEnd/>
            <a:tailEnd/>
          </a:ln>
        </p:spPr>
      </p:cxnSp>
      <p:sp>
        <p:nvSpPr>
          <p:cNvPr id="350" name="Rectangle 349"/>
          <p:cNvSpPr/>
          <p:nvPr/>
        </p:nvSpPr>
        <p:spPr>
          <a:xfrm>
            <a:off x="5754864"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cxnSp>
        <p:nvCxnSpPr>
          <p:cNvPr id="267" name="Straight Connector 266"/>
          <p:cNvCxnSpPr/>
          <p:nvPr/>
        </p:nvCxnSpPr>
        <p:spPr bwMode="auto">
          <a:xfrm>
            <a:off x="-7085" y="3663011"/>
            <a:ext cx="7031512" cy="0"/>
          </a:xfrm>
          <a:prstGeom prst="line">
            <a:avLst/>
          </a:prstGeom>
          <a:noFill/>
          <a:ln w="25400" algn="ctr">
            <a:solidFill>
              <a:srgbClr val="BFBFBF"/>
            </a:solidFill>
            <a:round/>
            <a:headEnd/>
            <a:tailEnd/>
          </a:ln>
        </p:spPr>
      </p:cxnSp>
      <p:sp>
        <p:nvSpPr>
          <p:cNvPr id="311" name="TextBox 310"/>
          <p:cNvSpPr txBox="1"/>
          <p:nvPr/>
        </p:nvSpPr>
        <p:spPr>
          <a:xfrm>
            <a:off x="106548" y="3099584"/>
            <a:ext cx="867545" cy="276999"/>
          </a:xfrm>
          <a:prstGeom prst="rect">
            <a:avLst/>
          </a:prstGeom>
          <a:noFill/>
        </p:spPr>
        <p:txBody>
          <a:bodyPr wrap="none" rtlCol="0">
            <a:spAutoFit/>
          </a:bodyPr>
          <a:lstStyle/>
          <a:p>
            <a:r>
              <a:rPr lang="en-US" sz="1200" b="1" dirty="0">
                <a:solidFill>
                  <a:srgbClr val="000000"/>
                </a:solidFill>
              </a:rPr>
              <a:t>Analytics</a:t>
            </a:r>
          </a:p>
        </p:txBody>
      </p:sp>
      <p:sp>
        <p:nvSpPr>
          <p:cNvPr id="313" name="TextBox 312"/>
          <p:cNvSpPr txBox="1"/>
          <p:nvPr/>
        </p:nvSpPr>
        <p:spPr>
          <a:xfrm>
            <a:off x="5426688" y="3160530"/>
            <a:ext cx="912429" cy="261610"/>
          </a:xfrm>
          <a:prstGeom prst="rect">
            <a:avLst/>
          </a:prstGeom>
          <a:noFill/>
        </p:spPr>
        <p:txBody>
          <a:bodyPr wrap="none" rtlCol="0">
            <a:spAutoFit/>
          </a:bodyPr>
          <a:lstStyle/>
          <a:p>
            <a:r>
              <a:rPr lang="en-US" sz="1100" b="1" dirty="0">
                <a:solidFill>
                  <a:schemeClr val="bg1"/>
                </a:solidFill>
              </a:rPr>
              <a:t>Integration</a:t>
            </a:r>
          </a:p>
        </p:txBody>
      </p:sp>
      <p:sp>
        <p:nvSpPr>
          <p:cNvPr id="315" name="TextBox 314"/>
          <p:cNvSpPr txBox="1"/>
          <p:nvPr/>
        </p:nvSpPr>
        <p:spPr>
          <a:xfrm>
            <a:off x="3344029" y="3117249"/>
            <a:ext cx="551754" cy="261610"/>
          </a:xfrm>
          <a:prstGeom prst="rect">
            <a:avLst/>
          </a:prstGeom>
          <a:noFill/>
        </p:spPr>
        <p:txBody>
          <a:bodyPr wrap="none" rtlCol="0">
            <a:spAutoFit/>
          </a:bodyPr>
          <a:lstStyle/>
          <a:p>
            <a:r>
              <a:rPr lang="en-US" sz="1100" b="1" dirty="0">
                <a:solidFill>
                  <a:schemeClr val="bg2"/>
                </a:solidFill>
              </a:rPr>
              <a:t>Skills</a:t>
            </a:r>
          </a:p>
        </p:txBody>
      </p:sp>
    </p:spTree>
    <p:extLst>
      <p:ext uri="{BB962C8B-B14F-4D97-AF65-F5344CB8AC3E}">
        <p14:creationId xmlns:p14="http://schemas.microsoft.com/office/powerpoint/2010/main" val="193637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10"/>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pPr>
            <a:r>
              <a:rPr lang="en-US" dirty="0" smtClean="0"/>
              <a:t>Enterprise Data Warehouse Offload/Optimization</a:t>
            </a:r>
            <a:endParaRPr lang="en-US" dirty="0" smtClean="0">
              <a:latin typeface="Arial" charset="0"/>
              <a:cs typeface="Arial" charset="0"/>
              <a:sym typeface="Arial" charset="0"/>
            </a:endParaRPr>
          </a:p>
        </p:txBody>
      </p:sp>
      <p:sp>
        <p:nvSpPr>
          <p:cNvPr id="111" name="Shape 111"/>
          <p:cNvSpPr txBox="1"/>
          <p:nvPr/>
        </p:nvSpPr>
        <p:spPr>
          <a:xfrm>
            <a:off x="709614" y="2814638"/>
            <a:ext cx="8227219" cy="692944"/>
          </a:xfrm>
          <a:prstGeom prst="rect">
            <a:avLst/>
          </a:prstGeom>
          <a:noFill/>
          <a:ln>
            <a:noFill/>
          </a:ln>
        </p:spPr>
        <p:txBody>
          <a:bodyPr lIns="91406" tIns="45694" rIns="91406" bIns="45694" anchor="ctr"/>
          <a:lstStyle/>
          <a:p>
            <a:pPr>
              <a:buClr>
                <a:schemeClr val="accent1"/>
              </a:buClr>
              <a:buSzPct val="25000"/>
              <a:defRPr/>
            </a:pPr>
            <a:r>
              <a:rPr lang="en-US" sz="2048" kern="0" dirty="0">
                <a:solidFill>
                  <a:schemeClr val="accent1"/>
                </a:solidFill>
                <a:latin typeface="Arial"/>
                <a:ea typeface="Arial"/>
                <a:cs typeface="Arial"/>
                <a:sym typeface="Arial"/>
              </a:rPr>
              <a:t>DWO - Move Selected </a:t>
            </a:r>
            <a:r>
              <a:rPr lang="en-US" sz="2048" kern="0" dirty="0" smtClean="0">
                <a:solidFill>
                  <a:schemeClr val="accent1"/>
                </a:solidFill>
                <a:latin typeface="Arial"/>
                <a:ea typeface="Arial"/>
                <a:cs typeface="Arial"/>
                <a:sym typeface="Arial"/>
              </a:rPr>
              <a:t>ETL </a:t>
            </a:r>
            <a:r>
              <a:rPr lang="en-US" sz="2048" kern="0" dirty="0">
                <a:solidFill>
                  <a:schemeClr val="accent1"/>
                </a:solidFill>
                <a:latin typeface="Arial"/>
                <a:ea typeface="Arial"/>
                <a:cs typeface="Arial"/>
                <a:sym typeface="Arial"/>
              </a:rPr>
              <a:t>to MapR</a:t>
            </a:r>
          </a:p>
        </p:txBody>
      </p:sp>
      <p:cxnSp>
        <p:nvCxnSpPr>
          <p:cNvPr id="21507" name="Shape 112"/>
          <p:cNvCxnSpPr>
            <a:cxnSpLocks noChangeShapeType="1"/>
          </p:cNvCxnSpPr>
          <p:nvPr/>
        </p:nvCxnSpPr>
        <p:spPr bwMode="auto">
          <a:xfrm>
            <a:off x="313135" y="2837260"/>
            <a:ext cx="8485585" cy="35719"/>
          </a:xfrm>
          <a:prstGeom prst="straightConnector1">
            <a:avLst/>
          </a:prstGeom>
          <a:noFill/>
          <a:ln w="25400">
            <a:solidFill>
              <a:schemeClr val="tx2"/>
            </a:solidFill>
            <a:round/>
            <a:headEnd/>
            <a:tailEnd/>
          </a:ln>
        </p:spPr>
      </p:cxnSp>
      <p:sp>
        <p:nvSpPr>
          <p:cNvPr id="113" name="Shape 113"/>
          <p:cNvSpPr/>
          <p:nvPr/>
        </p:nvSpPr>
        <p:spPr>
          <a:xfrm>
            <a:off x="707232" y="800100"/>
            <a:ext cx="7186613" cy="715566"/>
          </a:xfrm>
          <a:prstGeom prst="rect">
            <a:avLst/>
          </a:prstGeom>
          <a:noFill/>
          <a:ln>
            <a:noFill/>
          </a:ln>
        </p:spPr>
        <p:txBody>
          <a:bodyPr lIns="91406" tIns="45694" rIns="91406" bIns="45694" anchor="ctr"/>
          <a:lstStyle/>
          <a:p>
            <a:pPr>
              <a:buSzPct val="25000"/>
            </a:pPr>
            <a:r>
              <a:rPr lang="en-US" sz="2025" dirty="0">
                <a:solidFill>
                  <a:schemeClr val="accent1"/>
                </a:solidFill>
              </a:rPr>
              <a:t>DWO - Move Selected Historic/Cold Data to MapR</a:t>
            </a:r>
          </a:p>
        </p:txBody>
      </p:sp>
      <p:sp>
        <p:nvSpPr>
          <p:cNvPr id="21510" name="Shape 115"/>
          <p:cNvSpPr>
            <a:spLocks noChangeArrowheads="1"/>
          </p:cNvSpPr>
          <p:nvPr/>
        </p:nvSpPr>
        <p:spPr bwMode="auto">
          <a:xfrm>
            <a:off x="5994797" y="2257425"/>
            <a:ext cx="1446610"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storage capacity to EDW</a:t>
            </a:r>
          </a:p>
        </p:txBody>
      </p:sp>
      <p:sp>
        <p:nvSpPr>
          <p:cNvPr id="21513" name="Shape 118"/>
          <p:cNvSpPr>
            <a:spLocks noChangeArrowheads="1"/>
          </p:cNvSpPr>
          <p:nvPr/>
        </p:nvSpPr>
        <p:spPr bwMode="auto">
          <a:xfrm>
            <a:off x="750095" y="2257425"/>
            <a:ext cx="2393156"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One-time offload of historic,</a:t>
            </a:r>
            <a:br>
              <a:rPr lang="en-US" sz="1350">
                <a:solidFill>
                  <a:srgbClr val="7F7F7F"/>
                </a:solidFill>
                <a:latin typeface="Source Sans Pro"/>
                <a:sym typeface="Source Sans Pro"/>
              </a:rPr>
            </a:br>
            <a:r>
              <a:rPr lang="en-US" sz="1350">
                <a:solidFill>
                  <a:srgbClr val="7F7F7F"/>
                </a:solidFill>
                <a:latin typeface="Source Sans Pro"/>
                <a:sym typeface="Source Sans Pro"/>
              </a:rPr>
              <a:t>rarely-accessed data</a:t>
            </a:r>
          </a:p>
        </p:txBody>
      </p:sp>
      <p:sp>
        <p:nvSpPr>
          <p:cNvPr id="21516" name="Shape 121"/>
          <p:cNvSpPr>
            <a:spLocks noChangeArrowheads="1"/>
          </p:cNvSpPr>
          <p:nvPr/>
        </p:nvSpPr>
        <p:spPr bwMode="auto">
          <a:xfrm>
            <a:off x="3246835" y="2257425"/>
            <a:ext cx="2244329"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Minimal impact to existing data pipelines</a:t>
            </a:r>
          </a:p>
        </p:txBody>
      </p:sp>
      <p:sp>
        <p:nvSpPr>
          <p:cNvPr id="21518" name="Shape 123"/>
          <p:cNvSpPr>
            <a:spLocks noChangeArrowheads="1"/>
          </p:cNvSpPr>
          <p:nvPr/>
        </p:nvSpPr>
        <p:spPr bwMode="auto">
          <a:xfrm>
            <a:off x="1128118" y="4210050"/>
            <a:ext cx="1637109"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Present new data for exploration</a:t>
            </a:r>
          </a:p>
        </p:txBody>
      </p:sp>
      <p:sp>
        <p:nvSpPr>
          <p:cNvPr id="124" name="Shape 124"/>
          <p:cNvSpPr/>
          <p:nvPr/>
        </p:nvSpPr>
        <p:spPr>
          <a:xfrm>
            <a:off x="1568649" y="3429001"/>
            <a:ext cx="756047" cy="772715"/>
          </a:xfrm>
          <a:prstGeom prst="rect">
            <a:avLst/>
          </a:prstGeom>
          <a:solidFill>
            <a:schemeClr val="accent4"/>
          </a:solidFill>
          <a:ln>
            <a:noFill/>
          </a:ln>
        </p:spPr>
        <p:txBody>
          <a:bodyPr lIns="68569" tIns="34275" rIns="68569" bIns="34275" anchor="ctr"/>
          <a:lstStyle/>
          <a:p>
            <a:pPr algn="ctr">
              <a:defRPr/>
            </a:pPr>
            <a:endParaRPr sz="1800" kern="0">
              <a:solidFill>
                <a:schemeClr val="lt1"/>
              </a:solidFill>
              <a:latin typeface="Arial"/>
              <a:ea typeface="Arial"/>
              <a:cs typeface="Arial"/>
              <a:sym typeface="Arial"/>
            </a:endParaRPr>
          </a:p>
        </p:txBody>
      </p:sp>
      <p:grpSp>
        <p:nvGrpSpPr>
          <p:cNvPr id="21520" name="Shape 125"/>
          <p:cNvGrpSpPr>
            <a:grpSpLocks/>
          </p:cNvGrpSpPr>
          <p:nvPr/>
        </p:nvGrpSpPr>
        <p:grpSpPr bwMode="auto">
          <a:xfrm>
            <a:off x="1683545" y="3552230"/>
            <a:ext cx="526256" cy="526256"/>
            <a:chOff x="7046760" y="5185253"/>
            <a:chExt cx="928689" cy="928685"/>
          </a:xfrm>
        </p:grpSpPr>
        <p:sp>
          <p:nvSpPr>
            <p:cNvPr id="21527" name="Shape 126"/>
            <p:cNvSpPr>
              <a:spLocks/>
            </p:cNvSpPr>
            <p:nvPr/>
          </p:nvSpPr>
          <p:spPr bwMode="auto">
            <a:xfrm>
              <a:off x="7046760" y="5185253"/>
              <a:ext cx="928689" cy="928685"/>
            </a:xfrm>
            <a:custGeom>
              <a:avLst/>
              <a:gdLst>
                <a:gd name="T0" fmla="*/ 74994 w 120000"/>
                <a:gd name="T1" fmla="*/ 82500 h 120000"/>
                <a:gd name="T2" fmla="*/ 37494 w 120000"/>
                <a:gd name="T3" fmla="*/ 45000 h 120000"/>
                <a:gd name="T4" fmla="*/ 74994 w 120000"/>
                <a:gd name="T5" fmla="*/ 7500 h 120000"/>
                <a:gd name="T6" fmla="*/ 112494 w 120000"/>
                <a:gd name="T7" fmla="*/ 45000 h 120000"/>
                <a:gd name="T8" fmla="*/ 74994 w 120000"/>
                <a:gd name="T9" fmla="*/ 82500 h 120000"/>
                <a:gd name="T10" fmla="*/ 17977 w 120000"/>
                <a:gd name="T11" fmla="*/ 111344 h 120000"/>
                <a:gd name="T12" fmla="*/ 13233 w 120000"/>
                <a:gd name="T13" fmla="*/ 113377 h 120000"/>
                <a:gd name="T14" fmla="*/ 6616 w 120000"/>
                <a:gd name="T15" fmla="*/ 106766 h 120000"/>
                <a:gd name="T16" fmla="*/ 8650 w 120000"/>
                <a:gd name="T17" fmla="*/ 102016 h 120000"/>
                <a:gd name="T18" fmla="*/ 8616 w 120000"/>
                <a:gd name="T19" fmla="*/ 101988 h 120000"/>
                <a:gd name="T20" fmla="*/ 38866 w 120000"/>
                <a:gd name="T21" fmla="*/ 71738 h 120000"/>
                <a:gd name="T22" fmla="*/ 48222 w 120000"/>
                <a:gd name="T23" fmla="*/ 81105 h 120000"/>
                <a:gd name="T24" fmla="*/ 17977 w 120000"/>
                <a:gd name="T25" fmla="*/ 111344 h 120000"/>
                <a:gd name="T26" fmla="*/ 74994 w 120000"/>
                <a:gd name="T27" fmla="*/ 0 h 120000"/>
                <a:gd name="T28" fmla="*/ 29994 w 120000"/>
                <a:gd name="T29" fmla="*/ 45000 h 120000"/>
                <a:gd name="T30" fmla="*/ 35227 w 120000"/>
                <a:gd name="T31" fmla="*/ 66022 h 120000"/>
                <a:gd name="T32" fmla="*/ 3938 w 120000"/>
                <a:gd name="T33" fmla="*/ 97305 h 120000"/>
                <a:gd name="T34" fmla="*/ 3961 w 120000"/>
                <a:gd name="T35" fmla="*/ 97333 h 120000"/>
                <a:gd name="T36" fmla="*/ 0 w 120000"/>
                <a:gd name="T37" fmla="*/ 106766 h 120000"/>
                <a:gd name="T38" fmla="*/ 13233 w 120000"/>
                <a:gd name="T39" fmla="*/ 119994 h 120000"/>
                <a:gd name="T40" fmla="*/ 22661 w 120000"/>
                <a:gd name="T41" fmla="*/ 116027 h 120000"/>
                <a:gd name="T42" fmla="*/ 22655 w 120000"/>
                <a:gd name="T43" fmla="*/ 116022 h 120000"/>
                <a:gd name="T44" fmla="*/ 53933 w 120000"/>
                <a:gd name="T45" fmla="*/ 84750 h 120000"/>
                <a:gd name="T46" fmla="*/ 74994 w 120000"/>
                <a:gd name="T47" fmla="*/ 90000 h 120000"/>
                <a:gd name="T48" fmla="*/ 120000 w 120000"/>
                <a:gd name="T49" fmla="*/ 45000 h 120000"/>
                <a:gd name="T50" fmla="*/ 74994 w 120000"/>
                <a:gd name="T51" fmla="*/ 0 h 12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000"/>
                <a:gd name="T79" fmla="*/ 0 h 120000"/>
                <a:gd name="T80" fmla="*/ 120000 w 120000"/>
                <a:gd name="T81" fmla="*/ 120000 h 1200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000" h="120000" extrusionOk="0">
                  <a:moveTo>
                    <a:pt x="74994" y="82500"/>
                  </a:moveTo>
                  <a:cubicBezTo>
                    <a:pt x="54288" y="82500"/>
                    <a:pt x="37494" y="65705"/>
                    <a:pt x="37494" y="45000"/>
                  </a:cubicBezTo>
                  <a:cubicBezTo>
                    <a:pt x="37494" y="24288"/>
                    <a:pt x="54288" y="7500"/>
                    <a:pt x="74994" y="7500"/>
                  </a:cubicBezTo>
                  <a:cubicBezTo>
                    <a:pt x="95705" y="7500"/>
                    <a:pt x="112494" y="24288"/>
                    <a:pt x="112494" y="45000"/>
                  </a:cubicBezTo>
                  <a:cubicBezTo>
                    <a:pt x="112494" y="65705"/>
                    <a:pt x="95705" y="82500"/>
                    <a:pt x="74994" y="82500"/>
                  </a:cubicBezTo>
                  <a:moveTo>
                    <a:pt x="17977" y="111344"/>
                  </a:moveTo>
                  <a:cubicBezTo>
                    <a:pt x="16772" y="112588"/>
                    <a:pt x="15100" y="113377"/>
                    <a:pt x="13233" y="113377"/>
                  </a:cubicBezTo>
                  <a:cubicBezTo>
                    <a:pt x="9577" y="113377"/>
                    <a:pt x="6616" y="110416"/>
                    <a:pt x="6616" y="106766"/>
                  </a:cubicBezTo>
                  <a:cubicBezTo>
                    <a:pt x="6616" y="104894"/>
                    <a:pt x="7400" y="103222"/>
                    <a:pt x="8650" y="102016"/>
                  </a:cubicBezTo>
                  <a:lnTo>
                    <a:pt x="8616" y="101988"/>
                  </a:lnTo>
                  <a:lnTo>
                    <a:pt x="38866" y="71738"/>
                  </a:lnTo>
                  <a:cubicBezTo>
                    <a:pt x="41511" y="75305"/>
                    <a:pt x="44661" y="78455"/>
                    <a:pt x="48222" y="81105"/>
                  </a:cubicBezTo>
                  <a:cubicBezTo>
                    <a:pt x="48222" y="81105"/>
                    <a:pt x="17977" y="111344"/>
                    <a:pt x="17977" y="111344"/>
                  </a:cubicBezTo>
                  <a:close/>
                  <a:moveTo>
                    <a:pt x="74994" y="0"/>
                  </a:moveTo>
                  <a:cubicBezTo>
                    <a:pt x="50144" y="0"/>
                    <a:pt x="29994" y="20144"/>
                    <a:pt x="29994" y="45000"/>
                  </a:cubicBezTo>
                  <a:cubicBezTo>
                    <a:pt x="29994" y="52594"/>
                    <a:pt x="31900" y="59744"/>
                    <a:pt x="35227" y="66022"/>
                  </a:cubicBezTo>
                  <a:lnTo>
                    <a:pt x="3938" y="97305"/>
                  </a:lnTo>
                  <a:lnTo>
                    <a:pt x="3961" y="97333"/>
                  </a:lnTo>
                  <a:cubicBezTo>
                    <a:pt x="1522" y="99738"/>
                    <a:pt x="0" y="103066"/>
                    <a:pt x="0" y="106766"/>
                  </a:cubicBezTo>
                  <a:cubicBezTo>
                    <a:pt x="0" y="114072"/>
                    <a:pt x="5922" y="119994"/>
                    <a:pt x="13233" y="119994"/>
                  </a:cubicBezTo>
                  <a:cubicBezTo>
                    <a:pt x="16927" y="119994"/>
                    <a:pt x="20261" y="118477"/>
                    <a:pt x="22661" y="116027"/>
                  </a:cubicBezTo>
                  <a:lnTo>
                    <a:pt x="22655" y="116022"/>
                  </a:lnTo>
                  <a:lnTo>
                    <a:pt x="53933" y="84750"/>
                  </a:lnTo>
                  <a:cubicBezTo>
                    <a:pt x="60216" y="88088"/>
                    <a:pt x="67377" y="90000"/>
                    <a:pt x="74994" y="90000"/>
                  </a:cubicBezTo>
                  <a:cubicBezTo>
                    <a:pt x="99850" y="90000"/>
                    <a:pt x="120000" y="69850"/>
                    <a:pt x="120000" y="45000"/>
                  </a:cubicBezTo>
                  <a:cubicBezTo>
                    <a:pt x="120000" y="20144"/>
                    <a:pt x="99850" y="0"/>
                    <a:pt x="74994" y="0"/>
                  </a:cubicBezTo>
                </a:path>
              </a:pathLst>
            </a:custGeom>
            <a:solidFill>
              <a:schemeClr val="bg1"/>
            </a:solidFill>
            <a:ln w="9525">
              <a:noFill/>
              <a:round/>
              <a:headEnd/>
              <a:tailEnd/>
            </a:ln>
          </p:spPr>
          <p:txBody>
            <a:bodyPr lIns="28575" tIns="28575" rIns="28575" bIns="28575" anchor="ctr"/>
            <a:lstStyle/>
            <a:p>
              <a:endParaRPr lang="en-US" sz="1425"/>
            </a:p>
          </p:txBody>
        </p:sp>
        <p:sp>
          <p:nvSpPr>
            <p:cNvPr id="21528" name="Shape 127"/>
            <p:cNvSpPr>
              <a:spLocks/>
            </p:cNvSpPr>
            <p:nvPr/>
          </p:nvSpPr>
          <p:spPr bwMode="auto">
            <a:xfrm>
              <a:off x="7397750" y="5308600"/>
              <a:ext cx="219075" cy="217487"/>
            </a:xfrm>
            <a:custGeom>
              <a:avLst/>
              <a:gdLst>
                <a:gd name="T0" fmla="*/ 112000 w 120000"/>
                <a:gd name="T1" fmla="*/ 0 h 120000"/>
                <a:gd name="T2" fmla="*/ 0 w 120000"/>
                <a:gd name="T3" fmla="*/ 112000 h 120000"/>
                <a:gd name="T4" fmla="*/ 8000 w 120000"/>
                <a:gd name="T5" fmla="*/ 120000 h 120000"/>
                <a:gd name="T6" fmla="*/ 16000 w 120000"/>
                <a:gd name="T7" fmla="*/ 112000 h 120000"/>
                <a:gd name="T8" fmla="*/ 112000 w 120000"/>
                <a:gd name="T9" fmla="*/ 16000 h 120000"/>
                <a:gd name="T10" fmla="*/ 119994 w 120000"/>
                <a:gd name="T11" fmla="*/ 8000 h 120000"/>
                <a:gd name="T12" fmla="*/ 112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12000" y="0"/>
                  </a:moveTo>
                  <a:cubicBezTo>
                    <a:pt x="50138" y="0"/>
                    <a:pt x="0" y="50138"/>
                    <a:pt x="0" y="112000"/>
                  </a:cubicBezTo>
                  <a:cubicBezTo>
                    <a:pt x="0" y="116411"/>
                    <a:pt x="3577" y="120000"/>
                    <a:pt x="8000" y="120000"/>
                  </a:cubicBezTo>
                  <a:cubicBezTo>
                    <a:pt x="12416" y="120000"/>
                    <a:pt x="16000" y="116411"/>
                    <a:pt x="16000" y="112000"/>
                  </a:cubicBezTo>
                  <a:cubicBezTo>
                    <a:pt x="16000" y="58988"/>
                    <a:pt x="58983" y="16000"/>
                    <a:pt x="112000" y="16000"/>
                  </a:cubicBezTo>
                  <a:cubicBezTo>
                    <a:pt x="116416" y="16000"/>
                    <a:pt x="119994" y="12411"/>
                    <a:pt x="119994" y="8000"/>
                  </a:cubicBezTo>
                  <a:cubicBezTo>
                    <a:pt x="119994" y="3583"/>
                    <a:pt x="116416" y="0"/>
                    <a:pt x="112000" y="0"/>
                  </a:cubicBezTo>
                </a:path>
              </a:pathLst>
            </a:custGeom>
            <a:solidFill>
              <a:schemeClr val="bg1"/>
            </a:solidFill>
            <a:ln w="9525">
              <a:noFill/>
              <a:round/>
              <a:headEnd/>
              <a:tailEnd/>
            </a:ln>
          </p:spPr>
          <p:txBody>
            <a:bodyPr lIns="28575" tIns="28575" rIns="28575" bIns="28575" anchor="ctr"/>
            <a:lstStyle/>
            <a:p>
              <a:endParaRPr lang="en-US" sz="1425"/>
            </a:p>
          </p:txBody>
        </p:sp>
      </p:grpSp>
      <p:sp>
        <p:nvSpPr>
          <p:cNvPr id="21522" name="Shape 129"/>
          <p:cNvSpPr>
            <a:spLocks noChangeArrowheads="1"/>
          </p:cNvSpPr>
          <p:nvPr/>
        </p:nvSpPr>
        <p:spPr bwMode="auto">
          <a:xfrm>
            <a:off x="3381972" y="4229100"/>
            <a:ext cx="1974056"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ETL work includes</a:t>
            </a:r>
            <a:br>
              <a:rPr lang="en-US" sz="1350">
                <a:solidFill>
                  <a:srgbClr val="7F7F7F"/>
                </a:solidFill>
                <a:latin typeface="Source Sans Pro"/>
                <a:sym typeface="Source Sans Pro"/>
              </a:rPr>
            </a:br>
            <a:r>
              <a:rPr lang="en-US" sz="1350">
                <a:solidFill>
                  <a:srgbClr val="7F7F7F"/>
                </a:solidFill>
                <a:latin typeface="Source Sans Pro"/>
                <a:sym typeface="Source Sans Pro"/>
              </a:rPr>
              <a:t>incremental updates</a:t>
            </a:r>
          </a:p>
        </p:txBody>
      </p:sp>
      <p:sp>
        <p:nvSpPr>
          <p:cNvPr id="21525" name="Shape 132"/>
          <p:cNvSpPr>
            <a:spLocks noChangeArrowheads="1"/>
          </p:cNvSpPr>
          <p:nvPr/>
        </p:nvSpPr>
        <p:spPr bwMode="auto">
          <a:xfrm>
            <a:off x="5606653" y="4231482"/>
            <a:ext cx="2222897"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CPU and storage capacity to EDW</a:t>
            </a:r>
          </a:p>
        </p:txBody>
      </p:sp>
      <p:sp>
        <p:nvSpPr>
          <p:cNvPr id="26" name="Rectangle 25"/>
          <p:cNvSpPr/>
          <p:nvPr/>
        </p:nvSpPr>
        <p:spPr>
          <a:xfrm>
            <a:off x="6340188" y="1420942"/>
            <a:ext cx="755827" cy="771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7" name="Picture 26" descr="Icon_Big-Data_Gray_Big-Data_300x300px_trans.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421749" y="1510526"/>
            <a:ext cx="592706" cy="592706"/>
          </a:xfrm>
          <a:prstGeom prst="rect">
            <a:avLst/>
          </a:prstGeom>
        </p:spPr>
      </p:pic>
      <p:sp>
        <p:nvSpPr>
          <p:cNvPr id="28" name="Rectangle 27"/>
          <p:cNvSpPr/>
          <p:nvPr/>
        </p:nvSpPr>
        <p:spPr>
          <a:xfrm>
            <a:off x="1568760" y="1420942"/>
            <a:ext cx="755827" cy="77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9" name="Picture 28" descr="Icon_Big-Data_Gray_Real-Time_300x300px_trans.png"/>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650320" y="1510526"/>
            <a:ext cx="592706" cy="592706"/>
          </a:xfrm>
          <a:prstGeom prst="rect">
            <a:avLst/>
          </a:prstGeom>
        </p:spPr>
      </p:pic>
      <p:sp>
        <p:nvSpPr>
          <p:cNvPr id="30" name="Rectangle 29"/>
          <p:cNvSpPr/>
          <p:nvPr/>
        </p:nvSpPr>
        <p:spPr>
          <a:xfrm>
            <a:off x="3991086" y="1420942"/>
            <a:ext cx="755827" cy="771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1" name="Picture 30" descr="Icon_Big-Data_Gray_Enterprise-Data-Hub_300x300px_trans.png"/>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072647" y="1510526"/>
            <a:ext cx="592706" cy="592706"/>
          </a:xfrm>
          <a:prstGeom prst="rect">
            <a:avLst/>
          </a:prstGeom>
        </p:spPr>
      </p:pic>
      <p:sp>
        <p:nvSpPr>
          <p:cNvPr id="32" name="Rectangle 31"/>
          <p:cNvSpPr/>
          <p:nvPr/>
        </p:nvSpPr>
        <p:spPr>
          <a:xfrm>
            <a:off x="3991086" y="3429421"/>
            <a:ext cx="755827" cy="7718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3" name="Picture 32" descr="Icon_Big-Data_Gray_ELT_300x300px_trans.png"/>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4072647" y="3519005"/>
            <a:ext cx="592706" cy="592706"/>
          </a:xfrm>
          <a:prstGeom prst="rect">
            <a:avLst/>
          </a:prstGeom>
        </p:spPr>
      </p:pic>
      <p:sp>
        <p:nvSpPr>
          <p:cNvPr id="34" name="Rectangle 33"/>
          <p:cNvSpPr/>
          <p:nvPr/>
        </p:nvSpPr>
        <p:spPr>
          <a:xfrm>
            <a:off x="6340188" y="3429421"/>
            <a:ext cx="755827"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5" name="Picture 34" descr="Icon_Big-Data_Gray_Data-Warehouse_300x300px_trans.png"/>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421749" y="3519005"/>
            <a:ext cx="592706" cy="592706"/>
          </a:xfrm>
          <a:prstGeom prst="rect">
            <a:avLst/>
          </a:prstGeom>
        </p:spPr>
      </p:pic>
    </p:spTree>
    <p:extLst>
      <p:ext uri="{BB962C8B-B14F-4D97-AF65-F5344CB8AC3E}">
        <p14:creationId xmlns:p14="http://schemas.microsoft.com/office/powerpoint/2010/main" val="10501689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world_trad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2" y="947737"/>
            <a:ext cx="9141619" cy="3908989"/>
          </a:xfrm>
          <a:prstGeom prst="rect">
            <a:avLst/>
          </a:prstGeom>
        </p:spPr>
      </p:pic>
      <p:sp>
        <p:nvSpPr>
          <p:cNvPr id="3" name="AutoShape 2" descr="Image result for global locations"/>
          <p:cNvSpPr>
            <a:spLocks noChangeAspect="1" noChangeArrowheads="1"/>
          </p:cNvSpPr>
          <p:nvPr/>
        </p:nvSpPr>
        <p:spPr bwMode="auto">
          <a:xfrm>
            <a:off x="156725" y="-143754"/>
            <a:ext cx="304721" cy="30472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5" name="Rectangle 4"/>
          <p:cNvSpPr/>
          <p:nvPr/>
        </p:nvSpPr>
        <p:spPr bwMode="auto">
          <a:xfrm>
            <a:off x="3894321" y="3874107"/>
            <a:ext cx="2231000" cy="869395"/>
          </a:xfrm>
          <a:prstGeom prst="rect">
            <a:avLst/>
          </a:prstGeom>
          <a:noFill/>
          <a:ln w="9525" algn="ctr">
            <a:noFill/>
            <a:round/>
            <a:headEnd/>
            <a:tailEnd/>
          </a:ln>
        </p:spPr>
        <p:txBody>
          <a:bodyPr rtlCol="0" anchor="ctr"/>
          <a:lstStyle/>
          <a:p>
            <a:r>
              <a:rPr lang="en-US" sz="1200" dirty="0">
                <a:solidFill>
                  <a:srgbClr val="FFFFFF"/>
                </a:solidFill>
              </a:rPr>
              <a:t>Flexible processing where change is the norm</a:t>
            </a:r>
          </a:p>
        </p:txBody>
      </p:sp>
      <p:sp>
        <p:nvSpPr>
          <p:cNvPr id="12" name="Rectangle 11"/>
          <p:cNvSpPr/>
          <p:nvPr/>
        </p:nvSpPr>
        <p:spPr bwMode="auto">
          <a:xfrm>
            <a:off x="331236" y="3960025"/>
            <a:ext cx="3115621" cy="878942"/>
          </a:xfrm>
          <a:prstGeom prst="rect">
            <a:avLst/>
          </a:prstGeom>
          <a:noFill/>
          <a:ln w="9525" algn="ctr">
            <a:noFill/>
            <a:round/>
            <a:headEnd/>
            <a:tailEnd/>
          </a:ln>
        </p:spPr>
        <p:txBody>
          <a:bodyPr rtlCol="0" anchor="ctr"/>
          <a:lstStyle/>
          <a:p>
            <a:r>
              <a:rPr lang="en-US" sz="1200" dirty="0">
                <a:solidFill>
                  <a:schemeClr val="bg1"/>
                </a:solidFill>
              </a:rPr>
              <a:t>Distributed processing across clusters, data centers and public and private cloud environments</a:t>
            </a:r>
          </a:p>
        </p:txBody>
      </p:sp>
      <p:sp>
        <p:nvSpPr>
          <p:cNvPr id="13" name="Rectangle 12"/>
          <p:cNvSpPr/>
          <p:nvPr/>
        </p:nvSpPr>
        <p:spPr bwMode="auto">
          <a:xfrm>
            <a:off x="6483019" y="3883918"/>
            <a:ext cx="2659792" cy="859583"/>
          </a:xfrm>
          <a:prstGeom prst="rect">
            <a:avLst/>
          </a:prstGeom>
          <a:noFill/>
          <a:ln w="9525" algn="ctr">
            <a:noFill/>
            <a:round/>
            <a:headEnd/>
            <a:tailEnd/>
          </a:ln>
        </p:spPr>
        <p:txBody>
          <a:bodyPr rtlCol="0" anchor="ctr"/>
          <a:lstStyle/>
          <a:p>
            <a:r>
              <a:rPr lang="en-US" sz="1200" dirty="0">
                <a:solidFill>
                  <a:srgbClr val="FFFFFF"/>
                </a:solidFill>
              </a:rPr>
              <a:t>Supports global apps that </a:t>
            </a:r>
            <a:br>
              <a:rPr lang="en-US" sz="1200" dirty="0">
                <a:solidFill>
                  <a:srgbClr val="FFFFFF"/>
                </a:solidFill>
              </a:rPr>
            </a:br>
            <a:r>
              <a:rPr lang="en-US" sz="1200" dirty="0">
                <a:solidFill>
                  <a:srgbClr val="FFFFFF"/>
                </a:solidFill>
              </a:rPr>
              <a:t>can scale arbitrarily</a:t>
            </a:r>
          </a:p>
        </p:txBody>
      </p:sp>
      <p:pic>
        <p:nvPicPr>
          <p:cNvPr id="19" name="Picture 18" descr="Icon_Big-Data_Cloud_300x300px-01.png"/>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2530917" y="1818060"/>
            <a:ext cx="333198" cy="333198"/>
          </a:xfrm>
          <a:prstGeom prst="rect">
            <a:avLst/>
          </a:prstGeom>
        </p:spPr>
      </p:pic>
      <p:pic>
        <p:nvPicPr>
          <p:cNvPr id="22" name="Picture 21" descr="Icon_Big-Data_Data-Center_300x300px-01.png"/>
          <p:cNvPicPr>
            <a:picLocks noChangeAspect="1"/>
          </p:cNvPicPr>
          <p:nvPr/>
        </p:nvPicPr>
        <p:blipFill>
          <a:blip r:embed="rId5" cstate="print">
            <a:alphaModFix amt="85000"/>
            <a:extLst>
              <a:ext uri="{28A0092B-C50C-407E-A947-70E740481C1C}">
                <a14:useLocalDpi xmlns:a14="http://schemas.microsoft.com/office/drawing/2010/main"/>
              </a:ext>
            </a:extLst>
          </a:blip>
          <a:stretch>
            <a:fillRect/>
          </a:stretch>
        </p:blipFill>
        <p:spPr>
          <a:xfrm>
            <a:off x="1506388" y="3583369"/>
            <a:ext cx="233459" cy="233459"/>
          </a:xfrm>
          <a:prstGeom prst="rect">
            <a:avLst/>
          </a:prstGeom>
        </p:spPr>
      </p:pic>
      <p:pic>
        <p:nvPicPr>
          <p:cNvPr id="37" name="Picture 36" descr="Icon_Features-Components_White_Security_300x300px_cl_bk-0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7735" y="3319534"/>
            <a:ext cx="175890" cy="175890"/>
          </a:xfrm>
          <a:prstGeom prst="rect">
            <a:avLst/>
          </a:prstGeom>
        </p:spPr>
      </p:pic>
      <p:grpSp>
        <p:nvGrpSpPr>
          <p:cNvPr id="6" name="Group 5"/>
          <p:cNvGrpSpPr/>
          <p:nvPr/>
        </p:nvGrpSpPr>
        <p:grpSpPr>
          <a:xfrm>
            <a:off x="3048398" y="1733770"/>
            <a:ext cx="335306" cy="335306"/>
            <a:chOff x="8031476" y="2317987"/>
            <a:chExt cx="335393" cy="335393"/>
          </a:xfrm>
        </p:grpSpPr>
        <p:pic>
          <p:nvPicPr>
            <p:cNvPr id="38" name="Picture 37"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39" name="Picture 38"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0" name="Group 39"/>
          <p:cNvGrpSpPr/>
          <p:nvPr/>
        </p:nvGrpSpPr>
        <p:grpSpPr>
          <a:xfrm>
            <a:off x="2195613" y="2618729"/>
            <a:ext cx="335306" cy="335306"/>
            <a:chOff x="8031476" y="2317987"/>
            <a:chExt cx="335393" cy="335393"/>
          </a:xfrm>
        </p:grpSpPr>
        <p:pic>
          <p:nvPicPr>
            <p:cNvPr id="41" name="Picture 4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2" name="Picture 4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43" name="Picture 4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2405" y="3495424"/>
            <a:ext cx="233393" cy="233393"/>
          </a:xfrm>
          <a:prstGeom prst="rect">
            <a:avLst/>
          </a:prstGeom>
        </p:spPr>
      </p:pic>
      <p:pic>
        <p:nvPicPr>
          <p:cNvPr id="44" name="Picture 4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625" y="3671756"/>
            <a:ext cx="233393" cy="233393"/>
          </a:xfrm>
          <a:prstGeom prst="rect">
            <a:avLst/>
          </a:prstGeom>
        </p:spPr>
      </p:pic>
      <p:pic>
        <p:nvPicPr>
          <p:cNvPr id="45" name="Picture 4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6388" y="2648024"/>
            <a:ext cx="233393" cy="233393"/>
          </a:xfrm>
          <a:prstGeom prst="rect">
            <a:avLst/>
          </a:prstGeom>
        </p:spPr>
      </p:pic>
      <p:grpSp>
        <p:nvGrpSpPr>
          <p:cNvPr id="46" name="Group 45"/>
          <p:cNvGrpSpPr/>
          <p:nvPr/>
        </p:nvGrpSpPr>
        <p:grpSpPr>
          <a:xfrm>
            <a:off x="4937693" y="2446012"/>
            <a:ext cx="335306" cy="335306"/>
            <a:chOff x="8031476" y="2317987"/>
            <a:chExt cx="335393" cy="335393"/>
          </a:xfrm>
        </p:grpSpPr>
        <p:pic>
          <p:nvPicPr>
            <p:cNvPr id="47" name="Picture 46"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8" name="Picture 47"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9" name="Group 48"/>
          <p:cNvGrpSpPr/>
          <p:nvPr/>
        </p:nvGrpSpPr>
        <p:grpSpPr>
          <a:xfrm>
            <a:off x="5009821" y="1630477"/>
            <a:ext cx="335306" cy="335306"/>
            <a:chOff x="8031476" y="2317987"/>
            <a:chExt cx="335393" cy="335393"/>
          </a:xfrm>
        </p:grpSpPr>
        <p:pic>
          <p:nvPicPr>
            <p:cNvPr id="50" name="Picture 49"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1" name="Picture 50"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52" name="Group 51"/>
          <p:cNvGrpSpPr/>
          <p:nvPr/>
        </p:nvGrpSpPr>
        <p:grpSpPr>
          <a:xfrm>
            <a:off x="7453744" y="3151882"/>
            <a:ext cx="335306" cy="335306"/>
            <a:chOff x="8031476" y="2317987"/>
            <a:chExt cx="335393" cy="335393"/>
          </a:xfrm>
        </p:grpSpPr>
        <p:pic>
          <p:nvPicPr>
            <p:cNvPr id="53" name="Picture 52"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4" name="Picture 53"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55" name="Picture 54"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1418" y="1956596"/>
            <a:ext cx="286960" cy="286960"/>
          </a:xfrm>
          <a:prstGeom prst="rect">
            <a:avLst/>
          </a:prstGeom>
        </p:spPr>
      </p:pic>
      <p:pic>
        <p:nvPicPr>
          <p:cNvPr id="56" name="Picture 55"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50840" y="1925595"/>
            <a:ext cx="286960" cy="286960"/>
          </a:xfrm>
          <a:prstGeom prst="rect">
            <a:avLst/>
          </a:prstGeom>
        </p:spPr>
      </p:pic>
      <p:pic>
        <p:nvPicPr>
          <p:cNvPr id="58" name="Picture 5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75734" y="2073316"/>
            <a:ext cx="233393" cy="233393"/>
          </a:xfrm>
          <a:prstGeom prst="rect">
            <a:avLst/>
          </a:prstGeom>
        </p:spPr>
      </p:pic>
      <p:pic>
        <p:nvPicPr>
          <p:cNvPr id="59" name="Picture 58"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59037" y="2905528"/>
            <a:ext cx="233393" cy="233393"/>
          </a:xfrm>
          <a:prstGeom prst="rect">
            <a:avLst/>
          </a:prstGeom>
        </p:spPr>
      </p:pic>
      <p:grpSp>
        <p:nvGrpSpPr>
          <p:cNvPr id="60" name="Group 59"/>
          <p:cNvGrpSpPr/>
          <p:nvPr/>
        </p:nvGrpSpPr>
        <p:grpSpPr>
          <a:xfrm>
            <a:off x="2915622" y="2713763"/>
            <a:ext cx="335306" cy="335306"/>
            <a:chOff x="8031476" y="2317987"/>
            <a:chExt cx="335393" cy="335393"/>
          </a:xfrm>
        </p:grpSpPr>
        <p:pic>
          <p:nvPicPr>
            <p:cNvPr id="61" name="Picture 6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62" name="Picture 6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63" name="Picture 6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7217" y="3612120"/>
            <a:ext cx="286490" cy="286490"/>
          </a:xfrm>
          <a:prstGeom prst="rect">
            <a:avLst/>
          </a:prstGeom>
        </p:spPr>
      </p:pic>
      <p:pic>
        <p:nvPicPr>
          <p:cNvPr id="64" name="Picture 6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2687" y="2703196"/>
            <a:ext cx="233393" cy="233393"/>
          </a:xfrm>
          <a:prstGeom prst="rect">
            <a:avLst/>
          </a:prstGeom>
        </p:spPr>
      </p:pic>
      <p:pic>
        <p:nvPicPr>
          <p:cNvPr id="65" name="Picture 6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018" y="2212619"/>
            <a:ext cx="233393" cy="233393"/>
          </a:xfrm>
          <a:prstGeom prst="rect">
            <a:avLst/>
          </a:prstGeom>
        </p:spPr>
      </p:pic>
      <p:pic>
        <p:nvPicPr>
          <p:cNvPr id="66" name="Picture 65"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3584" y="2306708"/>
            <a:ext cx="233393" cy="233393"/>
          </a:xfrm>
          <a:prstGeom prst="rect">
            <a:avLst/>
          </a:prstGeom>
        </p:spPr>
      </p:pic>
      <p:pic>
        <p:nvPicPr>
          <p:cNvPr id="67" name="Picture 66"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8832" y="1818060"/>
            <a:ext cx="233393" cy="233393"/>
          </a:xfrm>
          <a:prstGeom prst="rect">
            <a:avLst/>
          </a:prstGeom>
        </p:spPr>
      </p:pic>
      <p:pic>
        <p:nvPicPr>
          <p:cNvPr id="68" name="Picture 6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3927" y="2595409"/>
            <a:ext cx="233393" cy="233393"/>
          </a:xfrm>
          <a:prstGeom prst="rect">
            <a:avLst/>
          </a:prstGeom>
        </p:spPr>
      </p:pic>
      <p:sp>
        <p:nvSpPr>
          <p:cNvPr id="57" name="Title 1"/>
          <p:cNvSpPr>
            <a:spLocks noGrp="1"/>
          </p:cNvSpPr>
          <p:nvPr>
            <p:ph type="title"/>
          </p:nvPr>
        </p:nvSpPr>
        <p:spPr>
          <a:xfrm>
            <a:off x="578797" y="205980"/>
            <a:ext cx="8564014" cy="692646"/>
          </a:xfrm>
        </p:spPr>
        <p:txBody>
          <a:bodyPr>
            <a:normAutofit/>
          </a:bodyPr>
          <a:lstStyle/>
          <a:p>
            <a:r>
              <a:rPr lang="en-US" sz="2399" dirty="0"/>
              <a:t>KEY TO REAL-TIME AT SCALE: GLOBAL PROCESSING</a:t>
            </a:r>
          </a:p>
        </p:txBody>
      </p:sp>
    </p:spTree>
    <p:extLst>
      <p:ext uri="{BB962C8B-B14F-4D97-AF65-F5344CB8AC3E}">
        <p14:creationId xmlns:p14="http://schemas.microsoft.com/office/powerpoint/2010/main" val="65715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 y="947737"/>
            <a:ext cx="6907001" cy="3935819"/>
          </a:xfrm>
          <a:prstGeom prst="rect">
            <a:avLst/>
          </a:prstGeom>
        </p:spPr>
      </p:pic>
      <p:sp>
        <p:nvSpPr>
          <p:cNvPr id="8" name="Rectangle 7"/>
          <p:cNvSpPr/>
          <p:nvPr/>
        </p:nvSpPr>
        <p:spPr bwMode="auto">
          <a:xfrm>
            <a:off x="5052933" y="947738"/>
            <a:ext cx="4089878" cy="3935818"/>
          </a:xfrm>
          <a:prstGeom prst="rect">
            <a:avLst/>
          </a:prstGeom>
          <a:gradFill flip="none" rotWithShape="1">
            <a:gsLst>
              <a:gs pos="9000">
                <a:schemeClr val="bg1">
                  <a:alpha val="0"/>
                </a:schemeClr>
              </a:gs>
              <a:gs pos="38000">
                <a:schemeClr val="tx1">
                  <a:lumMod val="95000"/>
                  <a:lumOff val="5000"/>
                  <a:alpha val="96000"/>
                </a:schemeClr>
              </a:gs>
              <a:gs pos="53000">
                <a:schemeClr val="tx1"/>
              </a:gs>
            </a:gsLst>
            <a:lin ang="21120000" scaled="0"/>
            <a:tileRect/>
          </a:gradFill>
          <a:ln w="9525" algn="ctr">
            <a:noFill/>
            <a:round/>
            <a:headEnd/>
            <a:tailEnd/>
          </a:ln>
        </p:spPr>
        <p:txBody>
          <a:bodyPr lIns="68541" tIns="34271" rIns="68541" bIns="34271" rtlCol="0" anchor="ctr"/>
          <a:lstStyle/>
          <a:p>
            <a:pPr defTabSz="456870" eaLnBrk="0" hangingPunct="0"/>
            <a:endParaRPr lang="en-US" sz="8398" dirty="0">
              <a:solidFill>
                <a:srgbClr val="FFFFFF"/>
              </a:solidFill>
            </a:endParaRPr>
          </a:p>
        </p:txBody>
      </p:sp>
      <p:sp>
        <p:nvSpPr>
          <p:cNvPr id="4" name="Title 3"/>
          <p:cNvSpPr>
            <a:spLocks noGrp="1"/>
          </p:cNvSpPr>
          <p:nvPr>
            <p:ph type="title"/>
          </p:nvPr>
        </p:nvSpPr>
        <p:spPr/>
        <p:txBody>
          <a:bodyPr/>
          <a:lstStyle/>
          <a:p>
            <a:r>
              <a:rPr lang="en-US" dirty="0"/>
              <a:t>EXAMPLE: CONNECTED CAR</a:t>
            </a:r>
          </a:p>
        </p:txBody>
      </p:sp>
      <p:sp>
        <p:nvSpPr>
          <p:cNvPr id="14" name="Content Placeholder 13"/>
          <p:cNvSpPr>
            <a:spLocks noGrp="1"/>
          </p:cNvSpPr>
          <p:nvPr>
            <p:ph idx="4294967295"/>
          </p:nvPr>
        </p:nvSpPr>
        <p:spPr>
          <a:xfrm>
            <a:off x="6563342" y="1097060"/>
            <a:ext cx="2548307" cy="2325669"/>
          </a:xfrm>
          <a:prstGeom prst="rect">
            <a:avLst/>
          </a:prstGeom>
          <a:solidFill>
            <a:srgbClr val="000000"/>
          </a:solidFill>
        </p:spPr>
        <p:txBody>
          <a:bodyPr>
            <a:noAutofit/>
          </a:bodyPr>
          <a:lstStyle/>
          <a:p>
            <a:pPr>
              <a:buClr>
                <a:schemeClr val="accent1"/>
              </a:buClr>
            </a:pPr>
            <a:r>
              <a:rPr lang="en-US" sz="1400" dirty="0">
                <a:solidFill>
                  <a:srgbClr val="FFDD80"/>
                </a:solidFill>
              </a:rPr>
              <a:t>HIGH FREQUENCY DECISIONING USE CASES</a:t>
            </a:r>
          </a:p>
          <a:p>
            <a:pPr>
              <a:lnSpc>
                <a:spcPct val="120000"/>
              </a:lnSpc>
              <a:buClr>
                <a:schemeClr val="accent1"/>
              </a:buClr>
            </a:pPr>
            <a:r>
              <a:rPr lang="en-US" sz="1400" dirty="0">
                <a:solidFill>
                  <a:schemeClr val="bg1">
                    <a:lumMod val="95000"/>
                  </a:schemeClr>
                </a:solidFill>
              </a:rPr>
              <a:t>Advanced Driver Assistance Systems (ADAS)</a:t>
            </a:r>
          </a:p>
          <a:p>
            <a:pPr>
              <a:lnSpc>
                <a:spcPct val="120000"/>
              </a:lnSpc>
              <a:buClr>
                <a:schemeClr val="accent1"/>
              </a:buClr>
            </a:pPr>
            <a:r>
              <a:rPr lang="en-US" sz="1400" dirty="0">
                <a:solidFill>
                  <a:schemeClr val="bg1">
                    <a:lumMod val="95000"/>
                  </a:schemeClr>
                </a:solidFill>
              </a:rPr>
              <a:t>Computer Aided Driving</a:t>
            </a:r>
          </a:p>
          <a:p>
            <a:pPr>
              <a:lnSpc>
                <a:spcPct val="120000"/>
              </a:lnSpc>
              <a:buClr>
                <a:schemeClr val="accent1"/>
              </a:buClr>
            </a:pPr>
            <a:r>
              <a:rPr lang="en-US" sz="1400" dirty="0">
                <a:solidFill>
                  <a:schemeClr val="bg1">
                    <a:lumMod val="95000"/>
                  </a:schemeClr>
                </a:solidFill>
              </a:rPr>
              <a:t>Vehicle Healthcare</a:t>
            </a:r>
          </a:p>
          <a:p>
            <a:pPr>
              <a:lnSpc>
                <a:spcPct val="120000"/>
              </a:lnSpc>
              <a:buClr>
                <a:schemeClr val="accent1"/>
              </a:buClr>
            </a:pPr>
            <a:r>
              <a:rPr lang="en-US" sz="1400" dirty="0">
                <a:solidFill>
                  <a:schemeClr val="bg1">
                    <a:lumMod val="95000"/>
                  </a:schemeClr>
                </a:solidFill>
              </a:rPr>
              <a:t>Fleet Management</a:t>
            </a:r>
          </a:p>
        </p:txBody>
      </p:sp>
      <p:sp>
        <p:nvSpPr>
          <p:cNvPr id="15" name="Rectangle 14"/>
          <p:cNvSpPr/>
          <p:nvPr/>
        </p:nvSpPr>
        <p:spPr>
          <a:xfrm>
            <a:off x="669136" y="1260976"/>
            <a:ext cx="3887588" cy="1199816"/>
          </a:xfrm>
          <a:prstGeom prst="rect">
            <a:avLst/>
          </a:prstGeom>
          <a:ln>
            <a:noFill/>
          </a:ln>
        </p:spPr>
        <p:txBody>
          <a:bodyPr wrap="square">
            <a:spAutoFit/>
          </a:bodyPr>
          <a:lstStyle/>
          <a:p>
            <a:pPr defTabSz="456971"/>
            <a:r>
              <a:rPr lang="en-US" sz="1799" dirty="0">
                <a:solidFill>
                  <a:srgbClr val="FDC82F">
                    <a:lumMod val="60000"/>
                    <a:lumOff val="40000"/>
                  </a:srgbClr>
                </a:solidFill>
              </a:rPr>
              <a:t>By 2020, more than 250 million vehicles will be connected globally</a:t>
            </a:r>
          </a:p>
          <a:p>
            <a:pPr defTabSz="456971"/>
            <a:r>
              <a:rPr lang="en-US" sz="1799" dirty="0">
                <a:solidFill>
                  <a:srgbClr val="FDC82F">
                    <a:lumMod val="60000"/>
                    <a:lumOff val="40000"/>
                  </a:srgbClr>
                </a:solidFill>
              </a:rPr>
              <a:t>									</a:t>
            </a:r>
            <a:r>
              <a:rPr lang="en-US" sz="1200" dirty="0">
                <a:solidFill>
                  <a:srgbClr val="FDC82F">
                    <a:lumMod val="60000"/>
                    <a:lumOff val="40000"/>
                  </a:srgbClr>
                </a:solidFill>
              </a:rPr>
              <a:t>- Gartner</a:t>
            </a:r>
          </a:p>
        </p:txBody>
      </p:sp>
      <p:cxnSp>
        <p:nvCxnSpPr>
          <p:cNvPr id="36" name="Straight Connector 35"/>
          <p:cNvCxnSpPr/>
          <p:nvPr/>
        </p:nvCxnSpPr>
        <p:spPr bwMode="auto">
          <a:xfrm flipV="1">
            <a:off x="4020603" y="1596548"/>
            <a:ext cx="2299726" cy="1915090"/>
          </a:xfrm>
          <a:prstGeom prst="line">
            <a:avLst/>
          </a:prstGeom>
          <a:noFill/>
          <a:ln w="3175" cmpd="sng" algn="ctr">
            <a:solidFill>
              <a:srgbClr val="A6A6A6"/>
            </a:solidFill>
            <a:round/>
            <a:headEnd/>
            <a:tailEnd/>
          </a:ln>
        </p:spPr>
      </p:cxnSp>
      <p:cxnSp>
        <p:nvCxnSpPr>
          <p:cNvPr id="38" name="Straight Connector 37"/>
          <p:cNvCxnSpPr/>
          <p:nvPr/>
        </p:nvCxnSpPr>
        <p:spPr bwMode="auto">
          <a:xfrm>
            <a:off x="5215483" y="3490747"/>
            <a:ext cx="1104846" cy="1392809"/>
          </a:xfrm>
          <a:prstGeom prst="line">
            <a:avLst/>
          </a:prstGeom>
          <a:noFill/>
          <a:ln w="3175" cmpd="sng" algn="ctr">
            <a:solidFill>
              <a:srgbClr val="A6A6A6"/>
            </a:solidFill>
            <a:round/>
            <a:headEnd/>
            <a:tailEnd/>
          </a:ln>
        </p:spPr>
      </p:cxnSp>
      <p:cxnSp>
        <p:nvCxnSpPr>
          <p:cNvPr id="29" name="Straight Connector 28"/>
          <p:cNvCxnSpPr/>
          <p:nvPr/>
        </p:nvCxnSpPr>
        <p:spPr bwMode="auto">
          <a:xfrm flipV="1">
            <a:off x="4020604" y="3455478"/>
            <a:ext cx="1163356" cy="70534"/>
          </a:xfrm>
          <a:prstGeom prst="line">
            <a:avLst/>
          </a:prstGeom>
          <a:noFill/>
          <a:ln w="3175" cmpd="sng" algn="ctr">
            <a:solidFill>
              <a:srgbClr val="A6A6A6"/>
            </a:solidFill>
            <a:round/>
            <a:headEnd/>
            <a:tailEnd/>
          </a:ln>
        </p:spPr>
      </p:cxnSp>
      <p:cxnSp>
        <p:nvCxnSpPr>
          <p:cNvPr id="39" name="Straight Connector 38"/>
          <p:cNvCxnSpPr/>
          <p:nvPr/>
        </p:nvCxnSpPr>
        <p:spPr bwMode="auto">
          <a:xfrm flipH="1" flipV="1">
            <a:off x="2719489" y="2766034"/>
            <a:ext cx="675227" cy="706361"/>
          </a:xfrm>
          <a:prstGeom prst="line">
            <a:avLst/>
          </a:prstGeom>
          <a:noFill/>
          <a:ln w="3175" cmpd="sng" algn="ctr">
            <a:solidFill>
              <a:srgbClr val="A6A6A6"/>
            </a:solidFill>
            <a:round/>
            <a:headEnd/>
            <a:tailEnd/>
          </a:ln>
        </p:spPr>
      </p:cxnSp>
      <p:cxnSp>
        <p:nvCxnSpPr>
          <p:cNvPr id="12" name="Straight Connector 11"/>
          <p:cNvCxnSpPr/>
          <p:nvPr/>
        </p:nvCxnSpPr>
        <p:spPr bwMode="auto">
          <a:xfrm flipV="1">
            <a:off x="5225117" y="1097060"/>
            <a:ext cx="1095212" cy="2393685"/>
          </a:xfrm>
          <a:prstGeom prst="line">
            <a:avLst/>
          </a:prstGeom>
          <a:noFill/>
          <a:ln w="3175" cmpd="sng" algn="ctr">
            <a:solidFill>
              <a:schemeClr val="bg1">
                <a:lumMod val="65000"/>
              </a:schemeClr>
            </a:solidFill>
            <a:round/>
            <a:headEnd/>
            <a:tailEnd/>
          </a:ln>
        </p:spPr>
      </p:cxnSp>
      <p:cxnSp>
        <p:nvCxnSpPr>
          <p:cNvPr id="43" name="Straight Connector 42"/>
          <p:cNvCxnSpPr>
            <a:endCxn id="19" idx="1"/>
          </p:cNvCxnSpPr>
          <p:nvPr/>
        </p:nvCxnSpPr>
        <p:spPr bwMode="auto">
          <a:xfrm>
            <a:off x="-100839" y="1477024"/>
            <a:ext cx="1956393" cy="1382864"/>
          </a:xfrm>
          <a:prstGeom prst="line">
            <a:avLst/>
          </a:prstGeom>
          <a:noFill/>
          <a:ln w="3175" cmpd="sng" algn="ctr">
            <a:solidFill>
              <a:srgbClr val="A6A6A6"/>
            </a:solidFill>
            <a:round/>
            <a:headEnd/>
            <a:tailEnd/>
          </a:ln>
        </p:spPr>
      </p:cxnSp>
      <p:cxnSp>
        <p:nvCxnSpPr>
          <p:cNvPr id="46" name="Straight Connector 45"/>
          <p:cNvCxnSpPr/>
          <p:nvPr/>
        </p:nvCxnSpPr>
        <p:spPr bwMode="auto">
          <a:xfrm flipH="1" flipV="1">
            <a:off x="-100840" y="2642668"/>
            <a:ext cx="1629967" cy="1416185"/>
          </a:xfrm>
          <a:prstGeom prst="line">
            <a:avLst/>
          </a:prstGeom>
          <a:noFill/>
          <a:ln w="3175" cmpd="sng" algn="ctr">
            <a:solidFill>
              <a:srgbClr val="A6A6A6"/>
            </a:solidFill>
            <a:round/>
            <a:headEnd/>
            <a:tailEnd/>
          </a:ln>
        </p:spPr>
      </p:cxnSp>
      <p:cxnSp>
        <p:nvCxnSpPr>
          <p:cNvPr id="48" name="Straight Connector 47"/>
          <p:cNvCxnSpPr/>
          <p:nvPr/>
        </p:nvCxnSpPr>
        <p:spPr bwMode="auto">
          <a:xfrm flipH="1">
            <a:off x="762288" y="2940044"/>
            <a:ext cx="1170869" cy="778478"/>
          </a:xfrm>
          <a:prstGeom prst="line">
            <a:avLst/>
          </a:prstGeom>
          <a:noFill/>
          <a:ln w="3175" cmpd="sng" algn="ctr">
            <a:solidFill>
              <a:srgbClr val="A6A6A6"/>
            </a:solidFill>
            <a:round/>
            <a:headEnd/>
            <a:tailEnd/>
          </a:ln>
        </p:spPr>
      </p:cxnSp>
      <p:cxnSp>
        <p:nvCxnSpPr>
          <p:cNvPr id="51" name="Straight Connector 50"/>
          <p:cNvCxnSpPr/>
          <p:nvPr/>
        </p:nvCxnSpPr>
        <p:spPr bwMode="auto">
          <a:xfrm>
            <a:off x="-100840" y="2529310"/>
            <a:ext cx="1689137" cy="982326"/>
          </a:xfrm>
          <a:prstGeom prst="line">
            <a:avLst/>
          </a:prstGeom>
          <a:noFill/>
          <a:ln w="3175" cmpd="sng" algn="ctr">
            <a:solidFill>
              <a:srgbClr val="A6A6A6"/>
            </a:solidFill>
            <a:round/>
            <a:headEnd/>
            <a:tailEnd/>
          </a:ln>
        </p:spPr>
      </p:cxnSp>
      <p:cxnSp>
        <p:nvCxnSpPr>
          <p:cNvPr id="55" name="Straight Connector 54"/>
          <p:cNvCxnSpPr>
            <a:stCxn id="23" idx="6"/>
          </p:cNvCxnSpPr>
          <p:nvPr/>
        </p:nvCxnSpPr>
        <p:spPr bwMode="auto">
          <a:xfrm flipH="1">
            <a:off x="3394717" y="3514740"/>
            <a:ext cx="775868" cy="11271"/>
          </a:xfrm>
          <a:prstGeom prst="line">
            <a:avLst/>
          </a:prstGeom>
          <a:noFill/>
          <a:ln w="3175" cmpd="sng" algn="ctr">
            <a:solidFill>
              <a:srgbClr val="A6A6A6"/>
            </a:solidFill>
            <a:round/>
            <a:headEnd/>
            <a:tailEnd/>
          </a:ln>
        </p:spPr>
      </p:cxnSp>
      <p:cxnSp>
        <p:nvCxnSpPr>
          <p:cNvPr id="57" name="Straight Connector 56"/>
          <p:cNvCxnSpPr/>
          <p:nvPr/>
        </p:nvCxnSpPr>
        <p:spPr bwMode="auto">
          <a:xfrm flipV="1">
            <a:off x="3432453" y="3273300"/>
            <a:ext cx="2248541" cy="182178"/>
          </a:xfrm>
          <a:prstGeom prst="line">
            <a:avLst/>
          </a:prstGeom>
          <a:noFill/>
          <a:ln w="3175" cmpd="sng" algn="ctr">
            <a:solidFill>
              <a:srgbClr val="A6A6A6"/>
            </a:solidFill>
            <a:round/>
            <a:headEnd/>
            <a:tailEnd/>
          </a:ln>
        </p:spPr>
      </p:cxnSp>
      <p:cxnSp>
        <p:nvCxnSpPr>
          <p:cNvPr id="69" name="Straight Connector 68"/>
          <p:cNvCxnSpPr/>
          <p:nvPr/>
        </p:nvCxnSpPr>
        <p:spPr bwMode="auto">
          <a:xfrm flipH="1" flipV="1">
            <a:off x="2719490" y="2859889"/>
            <a:ext cx="2969659" cy="456380"/>
          </a:xfrm>
          <a:prstGeom prst="line">
            <a:avLst/>
          </a:prstGeom>
          <a:noFill/>
          <a:ln w="3175" cmpd="sng" algn="ctr">
            <a:solidFill>
              <a:srgbClr val="A6A6A6"/>
            </a:solidFill>
            <a:round/>
            <a:headEnd/>
            <a:tailEnd/>
          </a:ln>
        </p:spPr>
      </p:cxnSp>
      <p:cxnSp>
        <p:nvCxnSpPr>
          <p:cNvPr id="5" name="Straight Connector 4"/>
          <p:cNvCxnSpPr/>
          <p:nvPr/>
        </p:nvCxnSpPr>
        <p:spPr bwMode="auto">
          <a:xfrm>
            <a:off x="1191" y="4883556"/>
            <a:ext cx="9141619" cy="0"/>
          </a:xfrm>
          <a:prstGeom prst="line">
            <a:avLst/>
          </a:prstGeom>
          <a:noFill/>
          <a:ln w="25400" algn="ctr">
            <a:solidFill>
              <a:schemeClr val="bg1"/>
            </a:solidFill>
            <a:round/>
            <a:headEnd/>
            <a:tailEnd/>
          </a:ln>
        </p:spPr>
      </p:cxnSp>
      <p:cxnSp>
        <p:nvCxnSpPr>
          <p:cNvPr id="9" name="Straight Connector 8"/>
          <p:cNvCxnSpPr/>
          <p:nvPr/>
        </p:nvCxnSpPr>
        <p:spPr bwMode="auto">
          <a:xfrm>
            <a:off x="6320329" y="791566"/>
            <a:ext cx="0" cy="4091990"/>
          </a:xfrm>
          <a:prstGeom prst="line">
            <a:avLst/>
          </a:prstGeom>
          <a:noFill/>
          <a:ln w="25400" algn="ctr">
            <a:solidFill>
              <a:schemeClr val="bg2"/>
            </a:solidFill>
            <a:round/>
            <a:headEnd/>
            <a:tailEnd/>
          </a:ln>
        </p:spPr>
      </p:cxnSp>
      <p:sp>
        <p:nvSpPr>
          <p:cNvPr id="19" name="Oval 18"/>
          <p:cNvSpPr/>
          <p:nvPr/>
        </p:nvSpPr>
        <p:spPr bwMode="auto">
          <a:xfrm>
            <a:off x="1822353" y="28266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7" name="Oval 16"/>
          <p:cNvSpPr/>
          <p:nvPr/>
        </p:nvSpPr>
        <p:spPr bwMode="auto">
          <a:xfrm>
            <a:off x="1474941"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6" name="Oval 5"/>
          <p:cNvSpPr/>
          <p:nvPr/>
        </p:nvSpPr>
        <p:spPr bwMode="auto">
          <a:xfrm>
            <a:off x="1112185"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6" name="Oval 15"/>
          <p:cNvSpPr/>
          <p:nvPr/>
        </p:nvSpPr>
        <p:spPr bwMode="auto">
          <a:xfrm>
            <a:off x="1361583" y="3911489"/>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3" name="Oval 12"/>
          <p:cNvSpPr/>
          <p:nvPr/>
        </p:nvSpPr>
        <p:spPr bwMode="auto">
          <a:xfrm>
            <a:off x="2049066" y="3790074"/>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5" name="Oval 24"/>
          <p:cNvSpPr/>
          <p:nvPr/>
        </p:nvSpPr>
        <p:spPr bwMode="auto">
          <a:xfrm>
            <a:off x="669136" y="357845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1" name="Oval 20"/>
          <p:cNvSpPr/>
          <p:nvPr/>
        </p:nvSpPr>
        <p:spPr bwMode="auto">
          <a:xfrm>
            <a:off x="5576373"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2" name="Oval 21"/>
          <p:cNvSpPr/>
          <p:nvPr/>
        </p:nvSpPr>
        <p:spPr bwMode="auto">
          <a:xfrm>
            <a:off x="507756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4" name="Oval 23"/>
          <p:cNvSpPr/>
          <p:nvPr/>
        </p:nvSpPr>
        <p:spPr bwMode="auto">
          <a:xfrm>
            <a:off x="329768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3" name="Oval 22"/>
          <p:cNvSpPr/>
          <p:nvPr/>
        </p:nvSpPr>
        <p:spPr bwMode="auto">
          <a:xfrm>
            <a:off x="3943870"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8" name="Oval 17"/>
          <p:cNvSpPr/>
          <p:nvPr/>
        </p:nvSpPr>
        <p:spPr bwMode="auto">
          <a:xfrm>
            <a:off x="2642619" y="271333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0" name="Oval 19"/>
          <p:cNvSpPr/>
          <p:nvPr/>
        </p:nvSpPr>
        <p:spPr bwMode="auto">
          <a:xfrm>
            <a:off x="3717156" y="252931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cxnSp>
        <p:nvCxnSpPr>
          <p:cNvPr id="45" name="Straight Connector 44"/>
          <p:cNvCxnSpPr/>
          <p:nvPr/>
        </p:nvCxnSpPr>
        <p:spPr bwMode="auto">
          <a:xfrm flipH="1" flipV="1">
            <a:off x="1588297" y="3526013"/>
            <a:ext cx="557908" cy="385476"/>
          </a:xfrm>
          <a:prstGeom prst="line">
            <a:avLst/>
          </a:prstGeom>
          <a:noFill/>
          <a:ln w="3175" cmpd="sng" algn="ctr">
            <a:solidFill>
              <a:srgbClr val="A6A6A6"/>
            </a:solidFill>
            <a:round/>
            <a:headEnd/>
            <a:tailEnd/>
          </a:ln>
        </p:spPr>
      </p:cxnSp>
    </p:spTree>
    <p:extLst>
      <p:ext uri="{BB962C8B-B14F-4D97-AF65-F5344CB8AC3E}">
        <p14:creationId xmlns:p14="http://schemas.microsoft.com/office/powerpoint/2010/main" val="13923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43" y="33449"/>
            <a:ext cx="8229600" cy="704088"/>
          </a:xfrm>
        </p:spPr>
        <p:txBody>
          <a:bodyPr/>
          <a:lstStyle/>
          <a:p>
            <a:r>
              <a:rPr lang="en-US" dirty="0"/>
              <a:t>Systems of systems via digital integration</a:t>
            </a:r>
          </a:p>
        </p:txBody>
      </p:sp>
      <p:grpSp>
        <p:nvGrpSpPr>
          <p:cNvPr id="3" name="Group 2"/>
          <p:cNvGrpSpPr/>
          <p:nvPr/>
        </p:nvGrpSpPr>
        <p:grpSpPr>
          <a:xfrm>
            <a:off x="0" y="831163"/>
            <a:ext cx="6061933" cy="3824072"/>
            <a:chOff x="359989" y="71277"/>
            <a:chExt cx="4967581" cy="3047557"/>
          </a:xfrm>
        </p:grpSpPr>
        <p:sp>
          <p:nvSpPr>
            <p:cNvPr id="4" name="Oval 3"/>
            <p:cNvSpPr/>
            <p:nvPr/>
          </p:nvSpPr>
          <p:spPr>
            <a:xfrm>
              <a:off x="359989" y="71277"/>
              <a:ext cx="4967581" cy="3047557"/>
            </a:xfrm>
            <a:prstGeom prst="ellipse">
              <a:avLst/>
            </a:prstGeom>
            <a:gradFill flip="none" rotWithShape="0">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outerShdw blurRad="40000" dist="23000" dir="5400000" rotWithShape="0">
                <a:schemeClr val="bg1">
                  <a:lumMod val="65000"/>
                  <a:alpha val="35000"/>
                </a:scheme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5" name="Oval 4"/>
            <p:cNvSpPr/>
            <p:nvPr/>
          </p:nvSpPr>
          <p:spPr>
            <a:xfrm>
              <a:off x="1087474" y="517581"/>
              <a:ext cx="3512611" cy="2154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6" name="Oval 5"/>
          <p:cNvSpPr/>
          <p:nvPr/>
        </p:nvSpPr>
        <p:spPr>
          <a:xfrm rot="10800000">
            <a:off x="1338610" y="934544"/>
            <a:ext cx="4586423" cy="3463774"/>
          </a:xfrm>
          <a:prstGeom prst="ellipse">
            <a:avLst/>
          </a:prstGeom>
          <a:gradFill>
            <a:gsLst>
              <a:gs pos="0">
                <a:schemeClr val="accent5">
                  <a:hueOff val="-11198922"/>
                  <a:satOff val="32031"/>
                  <a:lumOff val="20823"/>
                  <a:alphaOff val="0"/>
                  <a:tint val="100000"/>
                  <a:shade val="100000"/>
                  <a:satMod val="130000"/>
                </a:schemeClr>
              </a:gs>
              <a:gs pos="41000">
                <a:schemeClr val="accent5">
                  <a:hueOff val="-11198922"/>
                  <a:satOff val="32031"/>
                  <a:lumOff val="20823"/>
                  <a:alphaOff val="0"/>
                  <a:tint val="50000"/>
                  <a:shade val="100000"/>
                  <a:satMod val="350000"/>
                </a:schemeClr>
              </a:gs>
            </a:gsLst>
          </a:gradFill>
        </p:spPr>
        <p:style>
          <a:lnRef idx="0">
            <a:schemeClr val="lt1">
              <a:hueOff val="0"/>
              <a:satOff val="0"/>
              <a:lumOff val="0"/>
              <a:alphaOff val="0"/>
            </a:schemeClr>
          </a:lnRef>
          <a:fillRef idx="3">
            <a:schemeClr val="accent5">
              <a:hueOff val="-11198922"/>
              <a:satOff val="32031"/>
              <a:lumOff val="20823"/>
              <a:alphaOff val="0"/>
            </a:schemeClr>
          </a:fillRef>
          <a:effectRef idx="2">
            <a:schemeClr val="accent5">
              <a:hueOff val="-11198922"/>
              <a:satOff val="32031"/>
              <a:lumOff val="20823"/>
              <a:alphaOff val="0"/>
            </a:schemeClr>
          </a:effectRef>
          <a:fontRef idx="minor">
            <a:schemeClr val="lt1"/>
          </a:fontRef>
        </p:style>
      </p:sp>
      <p:sp>
        <p:nvSpPr>
          <p:cNvPr id="7" name="Oval 6"/>
          <p:cNvSpPr/>
          <p:nvPr/>
        </p:nvSpPr>
        <p:spPr>
          <a:xfrm>
            <a:off x="4000498" y="1506682"/>
            <a:ext cx="2061434" cy="2473035"/>
          </a:xfrm>
          <a:prstGeom prst="ellipse">
            <a:avLst/>
          </a:prstGeom>
          <a:gradFill flip="none" rotWithShape="1">
            <a:gsLst>
              <a:gs pos="50000">
                <a:schemeClr val="bg2">
                  <a:lumMod val="10000"/>
                  <a:lumOff val="90000"/>
                </a:schemeClr>
              </a:gs>
              <a:gs pos="100000">
                <a:schemeClr val="accent5">
                  <a:hueOff val="-7465947"/>
                  <a:satOff val="21354"/>
                  <a:lumOff val="13882"/>
                  <a:alphaOff val="0"/>
                  <a:tint val="50000"/>
                  <a:shade val="100000"/>
                  <a:satMod val="350000"/>
                </a:schemeClr>
              </a:gs>
            </a:gsLst>
            <a:lin ang="0" scaled="1"/>
            <a:tileRect/>
          </a:gradFill>
        </p:spPr>
        <p:style>
          <a:lnRef idx="0">
            <a:schemeClr val="lt1">
              <a:hueOff val="0"/>
              <a:satOff val="0"/>
              <a:lumOff val="0"/>
              <a:alphaOff val="0"/>
            </a:schemeClr>
          </a:lnRef>
          <a:fillRef idx="3">
            <a:schemeClr val="accent5">
              <a:hueOff val="-7465947"/>
              <a:satOff val="21354"/>
              <a:lumOff val="13882"/>
              <a:alphaOff val="0"/>
            </a:schemeClr>
          </a:fillRef>
          <a:effectRef idx="2">
            <a:schemeClr val="accent5">
              <a:hueOff val="-7465947"/>
              <a:satOff val="21354"/>
              <a:lumOff val="13882"/>
              <a:alphaOff val="0"/>
            </a:schemeClr>
          </a:effectRef>
          <a:fontRef idx="minor">
            <a:schemeClr val="lt1"/>
          </a:fontRef>
        </p:style>
      </p:sp>
      <p:sp>
        <p:nvSpPr>
          <p:cNvPr id="8" name="Rectangle 7"/>
          <p:cNvSpPr/>
          <p:nvPr/>
        </p:nvSpPr>
        <p:spPr bwMode="auto">
          <a:xfrm>
            <a:off x="5394728" y="805087"/>
            <a:ext cx="1120609" cy="4000499"/>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10" name="Rectangle 9"/>
          <p:cNvSpPr/>
          <p:nvPr/>
        </p:nvSpPr>
        <p:spPr bwMode="auto">
          <a:xfrm rot="5400000">
            <a:off x="2404423" y="1796825"/>
            <a:ext cx="954144" cy="5031215"/>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1" name="Picture 2" descr="Slippery road warning shared with other ca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05201" y="2820688"/>
            <a:ext cx="2916147" cy="20600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20067" y="3017899"/>
            <a:ext cx="717607" cy="5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Predefined Process 31"/>
          <p:cNvSpPr/>
          <p:nvPr/>
        </p:nvSpPr>
        <p:spPr>
          <a:xfrm>
            <a:off x="3080245" y="1991082"/>
            <a:ext cx="853403" cy="246538"/>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Slippery Road</a:t>
            </a:r>
          </a:p>
        </p:txBody>
      </p:sp>
      <p:grpSp>
        <p:nvGrpSpPr>
          <p:cNvPr id="14" name="Group 13"/>
          <p:cNvGrpSpPr/>
          <p:nvPr/>
        </p:nvGrpSpPr>
        <p:grpSpPr>
          <a:xfrm>
            <a:off x="4809079" y="3021156"/>
            <a:ext cx="424888" cy="366283"/>
            <a:chOff x="339550" y="1013393"/>
            <a:chExt cx="1060704" cy="914400"/>
          </a:xfrm>
        </p:grpSpPr>
        <p:sp>
          <p:nvSpPr>
            <p:cNvPr id="15"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Isosceles Triangle 4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463" y="2341464"/>
            <a:ext cx="1250776" cy="39086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932" y="2291914"/>
            <a:ext cx="1250776" cy="390868"/>
          </a:xfrm>
          <a:prstGeom prst="rect">
            <a:avLst/>
          </a:prstGeom>
        </p:spPr>
      </p:pic>
      <p:pic>
        <p:nvPicPr>
          <p:cNvPr id="19" name="Picture 18"/>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2645477" y="949330"/>
            <a:ext cx="1250776" cy="390868"/>
          </a:xfrm>
          <a:prstGeom prst="rect">
            <a:avLst/>
          </a:prstGeom>
        </p:spPr>
      </p:pic>
      <p:pic>
        <p:nvPicPr>
          <p:cNvPr id="20" name="Picture 19"/>
          <p:cNvPicPr>
            <a:picLocks noChangeAspect="1"/>
          </p:cNvPicPr>
          <p:nvPr/>
        </p:nvPicPr>
        <p:blipFill>
          <a:blip r:embed="rId5">
            <a:alphaModFix amt="7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a:off x="3862961" y="1212117"/>
            <a:ext cx="1250776" cy="390868"/>
          </a:xfrm>
          <a:prstGeom prst="rect">
            <a:avLst/>
          </a:prstGeom>
        </p:spPr>
      </p:pic>
      <p:sp>
        <p:nvSpPr>
          <p:cNvPr id="21" name="Freeform 144"/>
          <p:cNvSpPr>
            <a:spLocks noEditPoints="1"/>
          </p:cNvSpPr>
          <p:nvPr/>
        </p:nvSpPr>
        <p:spPr bwMode="auto">
          <a:xfrm>
            <a:off x="899869" y="3189737"/>
            <a:ext cx="548839" cy="466866"/>
          </a:xfrm>
          <a:custGeom>
            <a:avLst/>
            <a:gdLst>
              <a:gd name="T0" fmla="*/ 747 w 766"/>
              <a:gd name="T1" fmla="*/ 599 h 651"/>
              <a:gd name="T2" fmla="*/ 747 w 766"/>
              <a:gd name="T3" fmla="*/ 547 h 651"/>
              <a:gd name="T4" fmla="*/ 727 w 766"/>
              <a:gd name="T5" fmla="*/ 547 h 651"/>
              <a:gd name="T6" fmla="*/ 727 w 766"/>
              <a:gd name="T7" fmla="*/ 496 h 651"/>
              <a:gd name="T8" fmla="*/ 692 w 766"/>
              <a:gd name="T9" fmla="*/ 496 h 651"/>
              <a:gd name="T10" fmla="*/ 692 w 766"/>
              <a:gd name="T11" fmla="*/ 219 h 651"/>
              <a:gd name="T12" fmla="*/ 723 w 766"/>
              <a:gd name="T13" fmla="*/ 219 h 651"/>
              <a:gd name="T14" fmla="*/ 761 w 766"/>
              <a:gd name="T15" fmla="*/ 182 h 651"/>
              <a:gd name="T16" fmla="*/ 761 w 766"/>
              <a:gd name="T17" fmla="*/ 155 h 651"/>
              <a:gd name="T18" fmla="*/ 725 w 766"/>
              <a:gd name="T19" fmla="*/ 106 h 651"/>
              <a:gd name="T20" fmla="*/ 413 w 766"/>
              <a:gd name="T21" fmla="*/ 6 h 651"/>
              <a:gd name="T22" fmla="*/ 341 w 766"/>
              <a:gd name="T23" fmla="*/ 6 h 651"/>
              <a:gd name="T24" fmla="*/ 41 w 766"/>
              <a:gd name="T25" fmla="*/ 106 h 651"/>
              <a:gd name="T26" fmla="*/ 6 w 766"/>
              <a:gd name="T27" fmla="*/ 155 h 651"/>
              <a:gd name="T28" fmla="*/ 6 w 766"/>
              <a:gd name="T29" fmla="*/ 182 h 651"/>
              <a:gd name="T30" fmla="*/ 43 w 766"/>
              <a:gd name="T31" fmla="*/ 219 h 651"/>
              <a:gd name="T32" fmla="*/ 74 w 766"/>
              <a:gd name="T33" fmla="*/ 219 h 651"/>
              <a:gd name="T34" fmla="*/ 74 w 766"/>
              <a:gd name="T35" fmla="*/ 496 h 651"/>
              <a:gd name="T36" fmla="*/ 39 w 766"/>
              <a:gd name="T37" fmla="*/ 496 h 651"/>
              <a:gd name="T38" fmla="*/ 39 w 766"/>
              <a:gd name="T39" fmla="*/ 547 h 651"/>
              <a:gd name="T40" fmla="*/ 20 w 766"/>
              <a:gd name="T41" fmla="*/ 547 h 651"/>
              <a:gd name="T42" fmla="*/ 20 w 766"/>
              <a:gd name="T43" fmla="*/ 599 h 651"/>
              <a:gd name="T44" fmla="*/ 0 w 766"/>
              <a:gd name="T45" fmla="*/ 599 h 651"/>
              <a:gd name="T46" fmla="*/ 0 w 766"/>
              <a:gd name="T47" fmla="*/ 651 h 651"/>
              <a:gd name="T48" fmla="*/ 766 w 766"/>
              <a:gd name="T49" fmla="*/ 651 h 651"/>
              <a:gd name="T50" fmla="*/ 766 w 766"/>
              <a:gd name="T51" fmla="*/ 599 h 651"/>
              <a:gd name="T52" fmla="*/ 747 w 766"/>
              <a:gd name="T53" fmla="*/ 599 h 651"/>
              <a:gd name="T54" fmla="*/ 417 w 766"/>
              <a:gd name="T55" fmla="*/ 496 h 651"/>
              <a:gd name="T56" fmla="*/ 417 w 766"/>
              <a:gd name="T57" fmla="*/ 219 h 651"/>
              <a:gd name="T58" fmla="*/ 486 w 766"/>
              <a:gd name="T59" fmla="*/ 219 h 651"/>
              <a:gd name="T60" fmla="*/ 486 w 766"/>
              <a:gd name="T61" fmla="*/ 496 h 651"/>
              <a:gd name="T62" fmla="*/ 417 w 766"/>
              <a:gd name="T63" fmla="*/ 496 h 651"/>
              <a:gd name="T64" fmla="*/ 624 w 766"/>
              <a:gd name="T65" fmla="*/ 496 h 651"/>
              <a:gd name="T66" fmla="*/ 555 w 766"/>
              <a:gd name="T67" fmla="*/ 496 h 651"/>
              <a:gd name="T68" fmla="*/ 555 w 766"/>
              <a:gd name="T69" fmla="*/ 219 h 651"/>
              <a:gd name="T70" fmla="*/ 624 w 766"/>
              <a:gd name="T71" fmla="*/ 219 h 651"/>
              <a:gd name="T72" fmla="*/ 624 w 766"/>
              <a:gd name="T73" fmla="*/ 496 h 651"/>
              <a:gd name="T74" fmla="*/ 349 w 766"/>
              <a:gd name="T75" fmla="*/ 219 h 651"/>
              <a:gd name="T76" fmla="*/ 349 w 766"/>
              <a:gd name="T77" fmla="*/ 496 h 651"/>
              <a:gd name="T78" fmla="*/ 280 w 766"/>
              <a:gd name="T79" fmla="*/ 496 h 651"/>
              <a:gd name="T80" fmla="*/ 280 w 766"/>
              <a:gd name="T81" fmla="*/ 219 h 651"/>
              <a:gd name="T82" fmla="*/ 349 w 766"/>
              <a:gd name="T83" fmla="*/ 219 h 651"/>
              <a:gd name="T84" fmla="*/ 142 w 766"/>
              <a:gd name="T85" fmla="*/ 219 h 651"/>
              <a:gd name="T86" fmla="*/ 211 w 766"/>
              <a:gd name="T87" fmla="*/ 219 h 651"/>
              <a:gd name="T88" fmla="*/ 211 w 766"/>
              <a:gd name="T89" fmla="*/ 496 h 651"/>
              <a:gd name="T90" fmla="*/ 142 w 766"/>
              <a:gd name="T91" fmla="*/ 496 h 651"/>
              <a:gd name="T92" fmla="*/ 142 w 766"/>
              <a:gd name="T93" fmla="*/ 21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6" h="651">
                <a:moveTo>
                  <a:pt x="747" y="599"/>
                </a:moveTo>
                <a:cubicBezTo>
                  <a:pt x="747" y="547"/>
                  <a:pt x="747" y="547"/>
                  <a:pt x="747" y="547"/>
                </a:cubicBezTo>
                <a:cubicBezTo>
                  <a:pt x="727" y="547"/>
                  <a:pt x="727" y="547"/>
                  <a:pt x="727" y="547"/>
                </a:cubicBezTo>
                <a:cubicBezTo>
                  <a:pt x="727" y="496"/>
                  <a:pt x="727" y="496"/>
                  <a:pt x="727" y="496"/>
                </a:cubicBezTo>
                <a:cubicBezTo>
                  <a:pt x="692" y="496"/>
                  <a:pt x="692" y="496"/>
                  <a:pt x="692" y="496"/>
                </a:cubicBezTo>
                <a:cubicBezTo>
                  <a:pt x="692" y="219"/>
                  <a:pt x="692" y="219"/>
                  <a:pt x="692" y="219"/>
                </a:cubicBezTo>
                <a:cubicBezTo>
                  <a:pt x="723" y="219"/>
                  <a:pt x="723" y="219"/>
                  <a:pt x="723" y="219"/>
                </a:cubicBezTo>
                <a:cubicBezTo>
                  <a:pt x="744" y="219"/>
                  <a:pt x="761" y="202"/>
                  <a:pt x="761" y="182"/>
                </a:cubicBezTo>
                <a:cubicBezTo>
                  <a:pt x="761" y="155"/>
                  <a:pt x="761" y="155"/>
                  <a:pt x="761" y="155"/>
                </a:cubicBezTo>
                <a:cubicBezTo>
                  <a:pt x="761" y="135"/>
                  <a:pt x="744" y="112"/>
                  <a:pt x="725" y="106"/>
                </a:cubicBezTo>
                <a:cubicBezTo>
                  <a:pt x="413" y="6"/>
                  <a:pt x="413" y="6"/>
                  <a:pt x="413" y="6"/>
                </a:cubicBezTo>
                <a:cubicBezTo>
                  <a:pt x="393" y="0"/>
                  <a:pt x="361" y="0"/>
                  <a:pt x="341" y="6"/>
                </a:cubicBezTo>
                <a:cubicBezTo>
                  <a:pt x="41" y="106"/>
                  <a:pt x="41" y="106"/>
                  <a:pt x="41" y="106"/>
                </a:cubicBezTo>
                <a:cubicBezTo>
                  <a:pt x="22" y="112"/>
                  <a:pt x="6" y="135"/>
                  <a:pt x="6" y="155"/>
                </a:cubicBezTo>
                <a:cubicBezTo>
                  <a:pt x="6" y="182"/>
                  <a:pt x="6" y="182"/>
                  <a:pt x="6" y="182"/>
                </a:cubicBezTo>
                <a:cubicBezTo>
                  <a:pt x="6" y="202"/>
                  <a:pt x="23" y="219"/>
                  <a:pt x="43" y="219"/>
                </a:cubicBezTo>
                <a:cubicBezTo>
                  <a:pt x="74" y="219"/>
                  <a:pt x="74" y="219"/>
                  <a:pt x="74" y="219"/>
                </a:cubicBezTo>
                <a:cubicBezTo>
                  <a:pt x="74" y="496"/>
                  <a:pt x="74" y="496"/>
                  <a:pt x="74" y="496"/>
                </a:cubicBezTo>
                <a:cubicBezTo>
                  <a:pt x="39" y="496"/>
                  <a:pt x="39" y="496"/>
                  <a:pt x="39" y="496"/>
                </a:cubicBezTo>
                <a:cubicBezTo>
                  <a:pt x="39" y="547"/>
                  <a:pt x="39" y="547"/>
                  <a:pt x="39" y="547"/>
                </a:cubicBezTo>
                <a:cubicBezTo>
                  <a:pt x="20" y="547"/>
                  <a:pt x="20" y="547"/>
                  <a:pt x="20" y="547"/>
                </a:cubicBezTo>
                <a:cubicBezTo>
                  <a:pt x="20" y="599"/>
                  <a:pt x="20" y="599"/>
                  <a:pt x="20" y="599"/>
                </a:cubicBezTo>
                <a:cubicBezTo>
                  <a:pt x="0" y="599"/>
                  <a:pt x="0" y="599"/>
                  <a:pt x="0" y="599"/>
                </a:cubicBezTo>
                <a:cubicBezTo>
                  <a:pt x="0" y="651"/>
                  <a:pt x="0" y="651"/>
                  <a:pt x="0" y="651"/>
                </a:cubicBezTo>
                <a:cubicBezTo>
                  <a:pt x="766" y="651"/>
                  <a:pt x="766" y="651"/>
                  <a:pt x="766" y="651"/>
                </a:cubicBezTo>
                <a:cubicBezTo>
                  <a:pt x="766" y="599"/>
                  <a:pt x="766" y="599"/>
                  <a:pt x="766" y="599"/>
                </a:cubicBezTo>
                <a:lnTo>
                  <a:pt x="747" y="599"/>
                </a:lnTo>
                <a:close/>
                <a:moveTo>
                  <a:pt x="417" y="496"/>
                </a:moveTo>
                <a:cubicBezTo>
                  <a:pt x="417" y="219"/>
                  <a:pt x="417" y="219"/>
                  <a:pt x="417" y="219"/>
                </a:cubicBezTo>
                <a:cubicBezTo>
                  <a:pt x="486" y="219"/>
                  <a:pt x="486" y="219"/>
                  <a:pt x="486" y="219"/>
                </a:cubicBezTo>
                <a:cubicBezTo>
                  <a:pt x="486" y="496"/>
                  <a:pt x="486" y="496"/>
                  <a:pt x="486" y="496"/>
                </a:cubicBezTo>
                <a:lnTo>
                  <a:pt x="417" y="496"/>
                </a:lnTo>
                <a:close/>
                <a:moveTo>
                  <a:pt x="624" y="496"/>
                </a:moveTo>
                <a:cubicBezTo>
                  <a:pt x="555" y="496"/>
                  <a:pt x="555" y="496"/>
                  <a:pt x="555" y="496"/>
                </a:cubicBezTo>
                <a:cubicBezTo>
                  <a:pt x="555" y="219"/>
                  <a:pt x="555" y="219"/>
                  <a:pt x="555" y="219"/>
                </a:cubicBezTo>
                <a:cubicBezTo>
                  <a:pt x="624" y="219"/>
                  <a:pt x="624" y="219"/>
                  <a:pt x="624" y="219"/>
                </a:cubicBezTo>
                <a:lnTo>
                  <a:pt x="624" y="496"/>
                </a:lnTo>
                <a:close/>
                <a:moveTo>
                  <a:pt x="349" y="219"/>
                </a:moveTo>
                <a:cubicBezTo>
                  <a:pt x="349" y="496"/>
                  <a:pt x="349" y="496"/>
                  <a:pt x="349" y="496"/>
                </a:cubicBezTo>
                <a:cubicBezTo>
                  <a:pt x="280" y="496"/>
                  <a:pt x="280" y="496"/>
                  <a:pt x="280" y="496"/>
                </a:cubicBezTo>
                <a:cubicBezTo>
                  <a:pt x="280" y="219"/>
                  <a:pt x="280" y="219"/>
                  <a:pt x="280" y="219"/>
                </a:cubicBezTo>
                <a:lnTo>
                  <a:pt x="349" y="219"/>
                </a:lnTo>
                <a:close/>
                <a:moveTo>
                  <a:pt x="142" y="219"/>
                </a:moveTo>
                <a:cubicBezTo>
                  <a:pt x="211" y="219"/>
                  <a:pt x="211" y="219"/>
                  <a:pt x="211" y="219"/>
                </a:cubicBezTo>
                <a:cubicBezTo>
                  <a:pt x="211" y="496"/>
                  <a:pt x="211" y="496"/>
                  <a:pt x="211" y="496"/>
                </a:cubicBezTo>
                <a:cubicBezTo>
                  <a:pt x="142" y="496"/>
                  <a:pt x="142" y="496"/>
                  <a:pt x="142" y="496"/>
                </a:cubicBezTo>
                <a:lnTo>
                  <a:pt x="142" y="219"/>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a:endParaRPr lang="en-US"/>
          </a:p>
        </p:txBody>
      </p:sp>
      <p:pic>
        <p:nvPicPr>
          <p:cNvPr id="22" name="Picture 5"/>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642620" y="1498730"/>
            <a:ext cx="548255" cy="4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1635672" y="1839817"/>
            <a:ext cx="10604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Up-Down Arrow 23"/>
          <p:cNvSpPr/>
          <p:nvPr/>
        </p:nvSpPr>
        <p:spPr>
          <a:xfrm>
            <a:off x="3358364" y="1294019"/>
            <a:ext cx="303654"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5" name="Up-Down Arrow 24"/>
          <p:cNvSpPr/>
          <p:nvPr/>
        </p:nvSpPr>
        <p:spPr>
          <a:xfrm>
            <a:off x="4676847" y="1622484"/>
            <a:ext cx="264463" cy="743527"/>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6" name="Up-Down Arrow 25"/>
          <p:cNvSpPr/>
          <p:nvPr/>
        </p:nvSpPr>
        <p:spPr>
          <a:xfrm>
            <a:off x="2032001" y="2305141"/>
            <a:ext cx="280353"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27" name="Group 26"/>
          <p:cNvGrpSpPr/>
          <p:nvPr/>
        </p:nvGrpSpPr>
        <p:grpSpPr>
          <a:xfrm>
            <a:off x="2963511" y="1575999"/>
            <a:ext cx="424888" cy="366283"/>
            <a:chOff x="339550" y="1013393"/>
            <a:chExt cx="1060704" cy="914400"/>
          </a:xfrm>
        </p:grpSpPr>
        <p:sp>
          <p:nvSpPr>
            <p:cNvPr id="28"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Isosceles Triangle 3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sp>
        <p:nvSpPr>
          <p:cNvPr id="30" name="Flowchart: Predefined Process 35"/>
          <p:cNvSpPr/>
          <p:nvPr/>
        </p:nvSpPr>
        <p:spPr>
          <a:xfrm>
            <a:off x="1685302" y="1448374"/>
            <a:ext cx="955996" cy="33727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Alert road maintenance</a:t>
            </a:r>
          </a:p>
        </p:txBody>
      </p:sp>
      <p:sp>
        <p:nvSpPr>
          <p:cNvPr id="31" name="Flowchart: Predefined Process 36"/>
          <p:cNvSpPr/>
          <p:nvPr/>
        </p:nvSpPr>
        <p:spPr>
          <a:xfrm>
            <a:off x="107400" y="2141712"/>
            <a:ext cx="1040949" cy="255867"/>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Contractor fulfillment</a:t>
            </a:r>
          </a:p>
        </p:txBody>
      </p:sp>
      <p:sp>
        <p:nvSpPr>
          <p:cNvPr id="32" name="Flowchart: Predefined Process 37"/>
          <p:cNvSpPr/>
          <p:nvPr/>
        </p:nvSpPr>
        <p:spPr>
          <a:xfrm>
            <a:off x="14149" y="2666431"/>
            <a:ext cx="1033765" cy="25014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Road investments</a:t>
            </a:r>
          </a:p>
        </p:txBody>
      </p:sp>
      <p:sp>
        <p:nvSpPr>
          <p:cNvPr id="33" name="Up-Down Arrow 32"/>
          <p:cNvSpPr/>
          <p:nvPr/>
        </p:nvSpPr>
        <p:spPr>
          <a:xfrm rot="17923769" flipH="1">
            <a:off x="3925194" y="954103"/>
            <a:ext cx="161352" cy="375363"/>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4" name="Up-Down Arrow 33"/>
          <p:cNvSpPr/>
          <p:nvPr/>
        </p:nvSpPr>
        <p:spPr>
          <a:xfrm rot="21232033" flipH="1">
            <a:off x="1012927" y="2291575"/>
            <a:ext cx="338322" cy="86648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5" name="Up-Down Arrow 34"/>
          <p:cNvSpPr/>
          <p:nvPr/>
        </p:nvSpPr>
        <p:spPr>
          <a:xfrm rot="15230811">
            <a:off x="1809870" y="502719"/>
            <a:ext cx="310007" cy="153802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6" name="TextBox 35"/>
          <p:cNvSpPr txBox="1"/>
          <p:nvPr/>
        </p:nvSpPr>
        <p:spPr>
          <a:xfrm>
            <a:off x="4286046" y="3775528"/>
            <a:ext cx="1226618" cy="297004"/>
          </a:xfrm>
          <a:prstGeom prst="rect">
            <a:avLst/>
          </a:prstGeom>
          <a:noFill/>
        </p:spPr>
        <p:txBody>
          <a:bodyPr wrap="none" rtlCol="0">
            <a:spAutoFit/>
          </a:bodyPr>
          <a:lstStyle/>
          <a:p>
            <a:pPr>
              <a:lnSpc>
                <a:spcPct val="95000"/>
              </a:lnSpc>
              <a:spcBef>
                <a:spcPts val="400"/>
              </a:spcBef>
            </a:pPr>
            <a:r>
              <a:rPr lang="en-US" sz="1400" b="1">
                <a:solidFill>
                  <a:srgbClr val="231F20"/>
                </a:solidFill>
              </a:rPr>
              <a:t>Conditioned</a:t>
            </a:r>
            <a:endParaRPr lang="en-US" sz="1400" b="1" dirty="0">
              <a:solidFill>
                <a:srgbClr val="231F20"/>
              </a:solidFill>
            </a:endParaRPr>
          </a:p>
        </p:txBody>
      </p:sp>
      <p:sp>
        <p:nvSpPr>
          <p:cNvPr id="37" name="TextBox 36"/>
          <p:cNvSpPr txBox="1"/>
          <p:nvPr/>
        </p:nvSpPr>
        <p:spPr>
          <a:xfrm>
            <a:off x="2451133" y="3784373"/>
            <a:ext cx="1048685"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Cognizant</a:t>
            </a:r>
          </a:p>
        </p:txBody>
      </p:sp>
      <p:sp>
        <p:nvSpPr>
          <p:cNvPr id="38" name="TextBox 37"/>
          <p:cNvSpPr txBox="1"/>
          <p:nvPr/>
        </p:nvSpPr>
        <p:spPr>
          <a:xfrm>
            <a:off x="823718" y="3786912"/>
            <a:ext cx="622286"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Deep</a:t>
            </a:r>
          </a:p>
        </p:txBody>
      </p:sp>
    </p:spTree>
    <p:extLst>
      <p:ext uri="{BB962C8B-B14F-4D97-AF65-F5344CB8AC3E}">
        <p14:creationId xmlns:p14="http://schemas.microsoft.com/office/powerpoint/2010/main" val="683512797"/>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99" dirty="0"/>
              <a:t>AUTOMOTIVE IOT EXAMPLES</a:t>
            </a:r>
          </a:p>
        </p:txBody>
      </p:sp>
      <p:sp>
        <p:nvSpPr>
          <p:cNvPr id="7" name="Text Placeholder 6"/>
          <p:cNvSpPr>
            <a:spLocks noGrp="1"/>
          </p:cNvSpPr>
          <p:nvPr>
            <p:ph type="body" sz="quarter" idx="10"/>
          </p:nvPr>
        </p:nvSpPr>
        <p:spPr>
          <a:xfrm>
            <a:off x="342765" y="1272780"/>
            <a:ext cx="1868334" cy="590884"/>
          </a:xfrm>
        </p:spPr>
        <p:txBody>
          <a:bodyPr>
            <a:normAutofit fontScale="92500" lnSpcReduction="10000"/>
          </a:bodyPr>
          <a:lstStyle/>
          <a:p>
            <a:pPr>
              <a:lnSpc>
                <a:spcPct val="90000"/>
              </a:lnSpc>
            </a:pPr>
            <a:r>
              <a:rPr lang="en-US" b="1" dirty="0"/>
              <a:t>ADVANCED DRIVER </a:t>
            </a:r>
            <a:br>
              <a:rPr lang="en-US" b="1" dirty="0"/>
            </a:br>
            <a:r>
              <a:rPr lang="en-US" b="1" dirty="0"/>
              <a:t>ASSISTANCE </a:t>
            </a:r>
            <a:br>
              <a:rPr lang="en-US" b="1" dirty="0"/>
            </a:br>
            <a:r>
              <a:rPr lang="en-US" b="1" dirty="0"/>
              <a:t>SYSTEMS (ADAS)</a:t>
            </a:r>
          </a:p>
        </p:txBody>
      </p:sp>
      <p:sp>
        <p:nvSpPr>
          <p:cNvPr id="8" name="Text Placeholder 7"/>
          <p:cNvSpPr>
            <a:spLocks noGrp="1"/>
          </p:cNvSpPr>
          <p:nvPr>
            <p:ph type="body" sz="quarter" idx="11"/>
          </p:nvPr>
        </p:nvSpPr>
        <p:spPr/>
        <p:txBody>
          <a:bodyPr>
            <a:noAutofit/>
          </a:bodyPr>
          <a:lstStyle/>
          <a:p>
            <a:pPr defTabSz="457020"/>
            <a:r>
              <a:rPr lang="en-US" b="1" dirty="0">
                <a:solidFill>
                  <a:srgbClr val="4D4F53"/>
                </a:solidFill>
              </a:rPr>
              <a:t>COMPUTER </a:t>
            </a:r>
            <a:br>
              <a:rPr lang="en-US" b="1" dirty="0">
                <a:solidFill>
                  <a:srgbClr val="4D4F53"/>
                </a:solidFill>
              </a:rPr>
            </a:br>
            <a:r>
              <a:rPr lang="en-US" b="1" dirty="0">
                <a:solidFill>
                  <a:srgbClr val="4D4F53"/>
                </a:solidFill>
              </a:rPr>
              <a:t>AIDED DRIVING</a:t>
            </a:r>
          </a:p>
        </p:txBody>
      </p:sp>
      <p:sp>
        <p:nvSpPr>
          <p:cNvPr id="9" name="Text Placeholder 8"/>
          <p:cNvSpPr>
            <a:spLocks noGrp="1"/>
          </p:cNvSpPr>
          <p:nvPr>
            <p:ph type="body" sz="quarter" idx="12"/>
          </p:nvPr>
        </p:nvSpPr>
        <p:spPr/>
        <p:txBody>
          <a:bodyPr>
            <a:noAutofit/>
          </a:bodyPr>
          <a:lstStyle/>
          <a:p>
            <a:r>
              <a:rPr lang="en-US" b="1" dirty="0">
                <a:solidFill>
                  <a:srgbClr val="4D4F53"/>
                </a:solidFill>
              </a:rPr>
              <a:t>VEHICLE HEALTHCARE</a:t>
            </a:r>
          </a:p>
        </p:txBody>
      </p:sp>
      <p:sp>
        <p:nvSpPr>
          <p:cNvPr id="10" name="Text Placeholder 9"/>
          <p:cNvSpPr>
            <a:spLocks noGrp="1"/>
          </p:cNvSpPr>
          <p:nvPr>
            <p:ph type="body" sz="quarter" idx="13"/>
          </p:nvPr>
        </p:nvSpPr>
        <p:spPr>
          <a:xfrm>
            <a:off x="6959192" y="1272780"/>
            <a:ext cx="2183618" cy="590884"/>
          </a:xfrm>
        </p:spPr>
        <p:txBody>
          <a:bodyPr/>
          <a:lstStyle/>
          <a:p>
            <a:r>
              <a:rPr lang="en-US" b="1" dirty="0"/>
              <a:t>INSURANCE AND FINANCIAL SERVICES</a:t>
            </a:r>
          </a:p>
        </p:txBody>
      </p:sp>
      <p:sp>
        <p:nvSpPr>
          <p:cNvPr id="11" name="Text Placeholder 10"/>
          <p:cNvSpPr>
            <a:spLocks noGrp="1"/>
          </p:cNvSpPr>
          <p:nvPr>
            <p:ph type="body" sz="quarter" idx="14"/>
          </p:nvPr>
        </p:nvSpPr>
        <p:spPr>
          <a:xfrm>
            <a:off x="342680" y="1982194"/>
            <a:ext cx="1868418" cy="1766760"/>
          </a:xfrm>
          <a:ln>
            <a:noFill/>
          </a:ln>
        </p:spPr>
        <p:txBody>
          <a:bodyPr/>
          <a:lstStyle/>
          <a:p>
            <a:pPr marL="0" lvl="1" indent="0">
              <a:lnSpc>
                <a:spcPct val="120000"/>
              </a:lnSpc>
              <a:buNone/>
            </a:pPr>
            <a:r>
              <a:rPr lang="en-US" dirty="0"/>
              <a:t>Lane change</a:t>
            </a:r>
          </a:p>
          <a:p>
            <a:pPr marL="0" lvl="1" indent="0">
              <a:lnSpc>
                <a:spcPct val="120000"/>
              </a:lnSpc>
              <a:buNone/>
            </a:pPr>
            <a:r>
              <a:rPr lang="en-US" dirty="0"/>
              <a:t>Traffic sign recognition</a:t>
            </a:r>
          </a:p>
          <a:p>
            <a:pPr marL="0" lvl="1" indent="0">
              <a:lnSpc>
                <a:spcPct val="120000"/>
              </a:lnSpc>
              <a:buNone/>
            </a:pPr>
            <a:r>
              <a:rPr lang="en-US" dirty="0"/>
              <a:t>Pedestrian recognition</a:t>
            </a:r>
          </a:p>
          <a:p>
            <a:pPr marL="0" lvl="1" indent="0">
              <a:lnSpc>
                <a:spcPct val="120000"/>
              </a:lnSpc>
              <a:buNone/>
            </a:pPr>
            <a:r>
              <a:rPr lang="en-US" dirty="0"/>
              <a:t>Collision avoidance</a:t>
            </a:r>
          </a:p>
          <a:p>
            <a:pPr marL="0" lvl="1" indent="0">
              <a:lnSpc>
                <a:spcPct val="120000"/>
              </a:lnSpc>
              <a:buNone/>
            </a:pPr>
            <a:r>
              <a:rPr lang="en-US" dirty="0"/>
              <a:t>Automatic parking</a:t>
            </a:r>
          </a:p>
        </p:txBody>
      </p:sp>
      <p:sp>
        <p:nvSpPr>
          <p:cNvPr id="12" name="Text Placeholder 11"/>
          <p:cNvSpPr>
            <a:spLocks noGrp="1"/>
          </p:cNvSpPr>
          <p:nvPr>
            <p:ph type="body" sz="quarter" idx="15"/>
          </p:nvPr>
        </p:nvSpPr>
        <p:spPr>
          <a:xfrm>
            <a:off x="2603695" y="1943217"/>
            <a:ext cx="1835938" cy="1165992"/>
          </a:xfrm>
        </p:spPr>
        <p:txBody>
          <a:bodyPr/>
          <a:lstStyle/>
          <a:p>
            <a:pPr marL="0" lvl="1" indent="0">
              <a:lnSpc>
                <a:spcPct val="120000"/>
              </a:lnSpc>
              <a:buNone/>
            </a:pPr>
            <a:r>
              <a:rPr lang="en-US" dirty="0"/>
              <a:t>Detecting traffic jams</a:t>
            </a:r>
          </a:p>
          <a:p>
            <a:pPr marL="0" lvl="1" indent="0">
              <a:lnSpc>
                <a:spcPct val="120000"/>
              </a:lnSpc>
              <a:buNone/>
            </a:pPr>
            <a:r>
              <a:rPr lang="en-US" dirty="0"/>
              <a:t>Road condition warnings</a:t>
            </a:r>
          </a:p>
          <a:p>
            <a:pPr marL="0" lvl="1" indent="0">
              <a:lnSpc>
                <a:spcPct val="120000"/>
              </a:lnSpc>
              <a:buNone/>
            </a:pPr>
            <a:r>
              <a:rPr lang="en-US" dirty="0"/>
              <a:t>Dynamic maps</a:t>
            </a:r>
          </a:p>
          <a:p>
            <a:pPr marL="0" indent="0">
              <a:buNone/>
            </a:pPr>
            <a:endParaRPr lang="en-US" dirty="0"/>
          </a:p>
        </p:txBody>
      </p:sp>
      <p:sp>
        <p:nvSpPr>
          <p:cNvPr id="13" name="Text Placeholder 12"/>
          <p:cNvSpPr>
            <a:spLocks noGrp="1"/>
          </p:cNvSpPr>
          <p:nvPr>
            <p:ph type="body" sz="quarter" idx="16"/>
          </p:nvPr>
        </p:nvSpPr>
        <p:spPr>
          <a:xfrm>
            <a:off x="4757653" y="1944938"/>
            <a:ext cx="1835938" cy="2892029"/>
          </a:xfrm>
        </p:spPr>
        <p:txBody>
          <a:bodyPr/>
          <a:lstStyle/>
          <a:p>
            <a:pPr marL="0" lvl="1" indent="0">
              <a:lnSpc>
                <a:spcPct val="120000"/>
              </a:lnSpc>
              <a:buNone/>
            </a:pPr>
            <a:r>
              <a:rPr lang="en-US" dirty="0"/>
              <a:t>Exhaust monitoring</a:t>
            </a:r>
          </a:p>
          <a:p>
            <a:pPr marL="0" lvl="1" indent="0">
              <a:lnSpc>
                <a:spcPct val="120000"/>
              </a:lnSpc>
              <a:buNone/>
            </a:pPr>
            <a:r>
              <a:rPr lang="en-US" dirty="0"/>
              <a:t>Engine function</a:t>
            </a:r>
          </a:p>
          <a:p>
            <a:pPr marL="0" lvl="1" indent="0">
              <a:lnSpc>
                <a:spcPct val="120000"/>
              </a:lnSpc>
              <a:buNone/>
            </a:pPr>
            <a:r>
              <a:rPr lang="en-US" dirty="0"/>
              <a:t>Predictive maintenance</a:t>
            </a:r>
          </a:p>
          <a:p>
            <a:pPr marL="0" lvl="1" indent="0">
              <a:lnSpc>
                <a:spcPct val="120000"/>
              </a:lnSpc>
              <a:buNone/>
            </a:pPr>
            <a:r>
              <a:rPr lang="en-US" dirty="0"/>
              <a:t>Accident/breakdown management</a:t>
            </a:r>
          </a:p>
        </p:txBody>
      </p:sp>
      <p:sp>
        <p:nvSpPr>
          <p:cNvPr id="14" name="Text Placeholder 13"/>
          <p:cNvSpPr>
            <a:spLocks noGrp="1"/>
          </p:cNvSpPr>
          <p:nvPr>
            <p:ph type="body" sz="quarter" idx="17"/>
          </p:nvPr>
        </p:nvSpPr>
        <p:spPr>
          <a:xfrm>
            <a:off x="6959192" y="1954183"/>
            <a:ext cx="2183618" cy="2892029"/>
          </a:xfrm>
        </p:spPr>
        <p:txBody>
          <a:bodyPr/>
          <a:lstStyle/>
          <a:p>
            <a:pPr marL="0" lvl="1" indent="0">
              <a:lnSpc>
                <a:spcPct val="120000"/>
              </a:lnSpc>
              <a:buNone/>
            </a:pPr>
            <a:r>
              <a:rPr lang="en-US" dirty="0"/>
              <a:t>Pay as you drive</a:t>
            </a:r>
          </a:p>
          <a:p>
            <a:pPr marL="0" lvl="1" indent="0">
              <a:lnSpc>
                <a:spcPct val="120000"/>
              </a:lnSpc>
              <a:buNone/>
            </a:pPr>
            <a:r>
              <a:rPr lang="en-US" dirty="0"/>
              <a:t>Pay how you drive</a:t>
            </a:r>
          </a:p>
          <a:p>
            <a:pPr marL="0" lvl="1" indent="0">
              <a:lnSpc>
                <a:spcPct val="120000"/>
              </a:lnSpc>
              <a:buNone/>
            </a:pPr>
            <a:r>
              <a:rPr lang="en-US" dirty="0"/>
              <a:t>Pay where you drive</a:t>
            </a:r>
          </a:p>
          <a:p>
            <a:pPr marL="0" lvl="1" indent="0">
              <a:lnSpc>
                <a:spcPct val="120000"/>
              </a:lnSpc>
              <a:buNone/>
            </a:pPr>
            <a:r>
              <a:rPr lang="en-US" dirty="0"/>
              <a:t>Fleet Management</a:t>
            </a:r>
          </a:p>
          <a:p>
            <a:pPr marL="0" lvl="1" indent="0">
              <a:lnSpc>
                <a:spcPct val="120000"/>
              </a:lnSpc>
              <a:buNone/>
            </a:pPr>
            <a:r>
              <a:rPr lang="en-US" dirty="0"/>
              <a:t>Delivery services</a:t>
            </a:r>
          </a:p>
          <a:p>
            <a:pPr marL="0" lvl="1" indent="0">
              <a:lnSpc>
                <a:spcPct val="120000"/>
              </a:lnSpc>
              <a:buNone/>
            </a:pPr>
            <a:r>
              <a:rPr lang="en-US" dirty="0"/>
              <a:t>Utilities/Trucking companies</a:t>
            </a:r>
          </a:p>
          <a:p>
            <a:endParaRPr lang="en-US" dirty="0"/>
          </a:p>
        </p:txBody>
      </p:sp>
      <p:pic>
        <p:nvPicPr>
          <p:cNvPr id="28" name="Picture 27" descr="intelligent_car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8353" y="3607706"/>
            <a:ext cx="1565184" cy="832020"/>
          </a:xfrm>
          <a:prstGeom prst="rect">
            <a:avLst/>
          </a:prstGeom>
          <a:ln w="38100" cmpd="sng">
            <a:solidFill>
              <a:schemeClr val="bg2"/>
            </a:solidFill>
          </a:ln>
        </p:spPr>
      </p:pic>
      <p:pic>
        <p:nvPicPr>
          <p:cNvPr id="51" name="Picture 5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7653" y="3622292"/>
            <a:ext cx="1538558" cy="817434"/>
          </a:xfrm>
          <a:prstGeom prst="rect">
            <a:avLst/>
          </a:prstGeom>
          <a:ln w="38100" cmpd="sng">
            <a:noFill/>
          </a:ln>
        </p:spPr>
      </p:pic>
      <p:grpSp>
        <p:nvGrpSpPr>
          <p:cNvPr id="15" name="Group 14"/>
          <p:cNvGrpSpPr/>
          <p:nvPr/>
        </p:nvGrpSpPr>
        <p:grpSpPr>
          <a:xfrm>
            <a:off x="7068547" y="3622292"/>
            <a:ext cx="1547528" cy="817434"/>
            <a:chOff x="9423140" y="5147180"/>
            <a:chExt cx="2529893" cy="1336338"/>
          </a:xfrm>
        </p:grpSpPr>
        <p:pic>
          <p:nvPicPr>
            <p:cNvPr id="33" name="Picture 32" descr="cheap-insurance-usa-0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23140" y="5147180"/>
              <a:ext cx="2529893" cy="691753"/>
            </a:xfrm>
            <a:prstGeom prst="rect">
              <a:avLst/>
            </a:prstGeom>
            <a:ln w="38100" cmpd="sng">
              <a:noFill/>
            </a:ln>
          </p:spPr>
        </p:pic>
        <p:pic>
          <p:nvPicPr>
            <p:cNvPr id="52" name="Picture 51" descr="images.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3140" y="5838933"/>
              <a:ext cx="2529893" cy="644585"/>
            </a:xfrm>
            <a:prstGeom prst="rect">
              <a:avLst/>
            </a:prstGeom>
            <a:ln w="38100" cmpd="sng">
              <a:noFill/>
            </a:ln>
          </p:spPr>
        </p:pic>
      </p:grpSp>
      <p:pic>
        <p:nvPicPr>
          <p:cNvPr id="50" name="Picture 49" descr="1-2-main-image-rd_1.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03695" y="3633347"/>
            <a:ext cx="1481171" cy="824177"/>
          </a:xfrm>
          <a:prstGeom prst="rect">
            <a:avLst/>
          </a:prstGeom>
          <a:ln w="38100" cmpd="sng">
            <a:noFill/>
          </a:ln>
        </p:spPr>
      </p:pic>
    </p:spTree>
    <p:extLst>
      <p:ext uri="{BB962C8B-B14F-4D97-AF65-F5344CB8AC3E}">
        <p14:creationId xmlns:p14="http://schemas.microsoft.com/office/powerpoint/2010/main" val="90955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18529" y="1940132"/>
            <a:ext cx="734453" cy="73445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260441" y="171403"/>
            <a:ext cx="8225315" cy="692465"/>
          </a:xfrm>
        </p:spPr>
        <p:txBody>
          <a:bodyPr>
            <a:normAutofit/>
          </a:bodyPr>
          <a:lstStyle/>
          <a:p>
            <a:r>
              <a:rPr lang="en-US" dirty="0"/>
              <a:t>MEDICAL DEVICE COMPANY CASE STUDY</a:t>
            </a:r>
          </a:p>
        </p:txBody>
      </p:sp>
      <p:sp>
        <p:nvSpPr>
          <p:cNvPr id="4" name="Rectangle 3"/>
          <p:cNvSpPr/>
          <p:nvPr/>
        </p:nvSpPr>
        <p:spPr bwMode="auto">
          <a:xfrm>
            <a:off x="833697"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 name="Rectangle 7"/>
          <p:cNvSpPr/>
          <p:nvPr/>
        </p:nvSpPr>
        <p:spPr bwMode="auto">
          <a:xfrm>
            <a:off x="833697"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9" name="Rectangle 8"/>
          <p:cNvSpPr/>
          <p:nvPr/>
        </p:nvSpPr>
        <p:spPr bwMode="auto">
          <a:xfrm>
            <a:off x="833696"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sp>
        <p:nvSpPr>
          <p:cNvPr id="20" name="TextBox 19"/>
          <p:cNvSpPr txBox="1"/>
          <p:nvPr/>
        </p:nvSpPr>
        <p:spPr>
          <a:xfrm>
            <a:off x="1540841" y="3709442"/>
            <a:ext cx="1699504" cy="253916"/>
          </a:xfrm>
          <a:prstGeom prst="rect">
            <a:avLst/>
          </a:prstGeom>
          <a:noFill/>
        </p:spPr>
        <p:txBody>
          <a:bodyPr wrap="none" rtlCol="0">
            <a:spAutoFit/>
          </a:bodyPr>
          <a:lstStyle/>
          <a:p>
            <a:r>
              <a:rPr lang="en-US" sz="1050" b="1" dirty="0">
                <a:solidFill>
                  <a:srgbClr val="C8102E"/>
                </a:solidFill>
                <a:latin typeface="Arial"/>
                <a:cs typeface="Arial"/>
              </a:rPr>
              <a:t>Time to insight (12 hrs) </a:t>
            </a:r>
          </a:p>
        </p:txBody>
      </p:sp>
      <p:cxnSp>
        <p:nvCxnSpPr>
          <p:cNvPr id="22" name="Straight Connector 21"/>
          <p:cNvCxnSpPr/>
          <p:nvPr/>
        </p:nvCxnSpPr>
        <p:spPr bwMode="auto">
          <a:xfrm>
            <a:off x="4503441" y="993369"/>
            <a:ext cx="1" cy="3106302"/>
          </a:xfrm>
          <a:prstGeom prst="line">
            <a:avLst/>
          </a:prstGeom>
          <a:noFill/>
          <a:ln w="25400" algn="ctr">
            <a:solidFill>
              <a:srgbClr val="919D9D"/>
            </a:solidFill>
            <a:round/>
            <a:headEnd/>
            <a:tailEnd/>
          </a:ln>
        </p:spPr>
      </p:cxnSp>
      <p:sp>
        <p:nvSpPr>
          <p:cNvPr id="30" name="TextBox 29"/>
          <p:cNvSpPr txBox="1"/>
          <p:nvPr/>
        </p:nvSpPr>
        <p:spPr>
          <a:xfrm>
            <a:off x="1397334" y="1230515"/>
            <a:ext cx="2153154" cy="230832"/>
          </a:xfrm>
          <a:prstGeom prst="rect">
            <a:avLst/>
          </a:prstGeom>
          <a:noFill/>
        </p:spPr>
        <p:txBody>
          <a:bodyPr wrap="none" rtlCol="0">
            <a:spAutoFit/>
          </a:bodyPr>
          <a:lstStyle/>
          <a:p>
            <a:r>
              <a:rPr lang="en-US" sz="900" b="1" dirty="0">
                <a:solidFill>
                  <a:srgbClr val="000000"/>
                </a:solidFill>
                <a:latin typeface="Arial"/>
                <a:cs typeface="Arial"/>
              </a:rPr>
              <a:t>Manual processes, scripts, file sync</a:t>
            </a:r>
          </a:p>
        </p:txBody>
      </p:sp>
      <p:sp>
        <p:nvSpPr>
          <p:cNvPr id="26" name="Right Brace 25"/>
          <p:cNvSpPr/>
          <p:nvPr/>
        </p:nvSpPr>
        <p:spPr bwMode="auto">
          <a:xfrm rot="16200000">
            <a:off x="2278395" y="603742"/>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32" name="Right Brace 31"/>
          <p:cNvSpPr/>
          <p:nvPr/>
        </p:nvSpPr>
        <p:spPr bwMode="auto">
          <a:xfrm rot="5400000">
            <a:off x="2239937" y="2240763"/>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27" name="TextBox 26"/>
          <p:cNvSpPr txBox="1"/>
          <p:nvPr/>
        </p:nvSpPr>
        <p:spPr>
          <a:xfrm>
            <a:off x="1298350" y="4162145"/>
            <a:ext cx="2146742" cy="369204"/>
          </a:xfrm>
          <a:prstGeom prst="rect">
            <a:avLst/>
          </a:prstGeom>
          <a:noFill/>
        </p:spPr>
        <p:txBody>
          <a:bodyPr wrap="none" rtlCol="0">
            <a:spAutoFit/>
          </a:bodyPr>
          <a:lstStyle/>
          <a:p>
            <a:r>
              <a:rPr lang="en-US" sz="1799" dirty="0">
                <a:solidFill>
                  <a:srgbClr val="000000"/>
                </a:solidFill>
                <a:latin typeface="Arial"/>
                <a:cs typeface="Arial"/>
              </a:rPr>
              <a:t>Before MapR Edge</a:t>
            </a:r>
          </a:p>
        </p:txBody>
      </p:sp>
      <p:sp>
        <p:nvSpPr>
          <p:cNvPr id="37" name="Rectangle 36"/>
          <p:cNvSpPr/>
          <p:nvPr/>
        </p:nvSpPr>
        <p:spPr bwMode="auto">
          <a:xfrm>
            <a:off x="5524145" y="2330149"/>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38" name="Rectangle 37"/>
          <p:cNvSpPr/>
          <p:nvPr/>
        </p:nvSpPr>
        <p:spPr bwMode="auto">
          <a:xfrm>
            <a:off x="5524145" y="2822647"/>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39" name="Rectangle 38"/>
          <p:cNvSpPr/>
          <p:nvPr/>
        </p:nvSpPr>
        <p:spPr bwMode="auto">
          <a:xfrm>
            <a:off x="5524145" y="3324784"/>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1000</a:t>
            </a:r>
          </a:p>
        </p:txBody>
      </p:sp>
      <p:sp>
        <p:nvSpPr>
          <p:cNvPr id="49" name="TextBox 48"/>
          <p:cNvSpPr txBox="1"/>
          <p:nvPr/>
        </p:nvSpPr>
        <p:spPr>
          <a:xfrm>
            <a:off x="6139946" y="3719928"/>
            <a:ext cx="1886459" cy="253916"/>
          </a:xfrm>
          <a:prstGeom prst="rect">
            <a:avLst/>
          </a:prstGeom>
          <a:noFill/>
        </p:spPr>
        <p:txBody>
          <a:bodyPr wrap="square" rtlCol="0">
            <a:spAutoFit/>
          </a:bodyPr>
          <a:lstStyle/>
          <a:p>
            <a:r>
              <a:rPr lang="en-US" sz="1050" b="1" dirty="0">
                <a:solidFill>
                  <a:schemeClr val="accent1"/>
                </a:solidFill>
                <a:latin typeface="Arial"/>
                <a:cs typeface="Arial"/>
              </a:rPr>
              <a:t>Time to insight (&lt; 15 mins) </a:t>
            </a:r>
          </a:p>
        </p:txBody>
      </p:sp>
      <p:sp>
        <p:nvSpPr>
          <p:cNvPr id="50" name="TextBox 49"/>
          <p:cNvSpPr txBox="1"/>
          <p:nvPr/>
        </p:nvSpPr>
        <p:spPr>
          <a:xfrm>
            <a:off x="6640751" y="1397762"/>
            <a:ext cx="1261884" cy="230832"/>
          </a:xfrm>
          <a:prstGeom prst="rect">
            <a:avLst/>
          </a:prstGeom>
          <a:noFill/>
        </p:spPr>
        <p:txBody>
          <a:bodyPr wrap="none" rtlCol="0">
            <a:spAutoFit/>
          </a:bodyPr>
          <a:lstStyle/>
          <a:p>
            <a:r>
              <a:rPr lang="en-US" sz="900" b="1" dirty="0">
                <a:solidFill>
                  <a:srgbClr val="000000"/>
                </a:solidFill>
                <a:latin typeface="Arial"/>
                <a:cs typeface="Arial"/>
              </a:rPr>
              <a:t>Automated process</a:t>
            </a:r>
          </a:p>
        </p:txBody>
      </p:sp>
      <p:sp>
        <p:nvSpPr>
          <p:cNvPr id="51" name="Right Brace 50"/>
          <p:cNvSpPr/>
          <p:nvPr/>
        </p:nvSpPr>
        <p:spPr bwMode="auto">
          <a:xfrm rot="16200000">
            <a:off x="7094373" y="770989"/>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52" name="Right Brace 51"/>
          <p:cNvSpPr/>
          <p:nvPr/>
        </p:nvSpPr>
        <p:spPr bwMode="auto">
          <a:xfrm rot="5400000">
            <a:off x="6930385" y="2255517"/>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cxnSp>
        <p:nvCxnSpPr>
          <p:cNvPr id="29" name="Straight Arrow Connector 28"/>
          <p:cNvCxnSpPr>
            <a:cxnSpLocks/>
          </p:cNvCxnSpPr>
          <p:nvPr/>
        </p:nvCxnSpPr>
        <p:spPr bwMode="auto">
          <a:xfrm>
            <a:off x="6507547" y="2571237"/>
            <a:ext cx="306728" cy="299534"/>
          </a:xfrm>
          <a:prstGeom prst="straightConnector1">
            <a:avLst/>
          </a:prstGeom>
          <a:noFill/>
          <a:ln w="25400" algn="ctr">
            <a:solidFill>
              <a:schemeClr val="bg2"/>
            </a:solidFill>
            <a:round/>
            <a:headEnd/>
            <a:tailEnd type="triangle"/>
          </a:ln>
        </p:spPr>
      </p:cxnSp>
      <p:cxnSp>
        <p:nvCxnSpPr>
          <p:cNvPr id="60" name="Straight Arrow Connector 59"/>
          <p:cNvCxnSpPr>
            <a:cxnSpLocks/>
          </p:cNvCxnSpPr>
          <p:nvPr/>
        </p:nvCxnSpPr>
        <p:spPr bwMode="auto">
          <a:xfrm>
            <a:off x="6550179" y="2591670"/>
            <a:ext cx="306728" cy="79004"/>
          </a:xfrm>
          <a:prstGeom prst="straightConnector1">
            <a:avLst/>
          </a:prstGeom>
          <a:noFill/>
          <a:ln w="25400" algn="ctr">
            <a:solidFill>
              <a:schemeClr val="bg2"/>
            </a:solidFill>
            <a:round/>
            <a:headEnd/>
            <a:tailEnd type="triangle"/>
          </a:ln>
        </p:spPr>
      </p:cxnSp>
      <p:cxnSp>
        <p:nvCxnSpPr>
          <p:cNvPr id="63" name="Straight Arrow Connector 62"/>
          <p:cNvCxnSpPr>
            <a:cxnSpLocks/>
          </p:cNvCxnSpPr>
          <p:nvPr/>
        </p:nvCxnSpPr>
        <p:spPr bwMode="auto">
          <a:xfrm flipV="1">
            <a:off x="6488732" y="2853540"/>
            <a:ext cx="315302" cy="266082"/>
          </a:xfrm>
          <a:prstGeom prst="straightConnector1">
            <a:avLst/>
          </a:prstGeom>
          <a:noFill/>
          <a:ln w="25400" algn="ctr">
            <a:solidFill>
              <a:schemeClr val="bg2"/>
            </a:solidFill>
            <a:round/>
            <a:headEnd/>
            <a:tailEnd type="triangle"/>
          </a:ln>
        </p:spPr>
      </p:cxnSp>
      <p:cxnSp>
        <p:nvCxnSpPr>
          <p:cNvPr id="66" name="Straight Arrow Connector 65"/>
          <p:cNvCxnSpPr>
            <a:cxnSpLocks/>
          </p:cNvCxnSpPr>
          <p:nvPr/>
        </p:nvCxnSpPr>
        <p:spPr bwMode="auto">
          <a:xfrm flipV="1">
            <a:off x="7580116" y="2958354"/>
            <a:ext cx="544781" cy="7061"/>
          </a:xfrm>
          <a:prstGeom prst="straightConnector1">
            <a:avLst/>
          </a:prstGeom>
          <a:noFill/>
          <a:ln w="25400" algn="ctr">
            <a:solidFill>
              <a:schemeClr val="bg2"/>
            </a:solidFill>
            <a:round/>
            <a:headEnd/>
            <a:tailEnd type="triangle"/>
          </a:ln>
        </p:spPr>
      </p:cxnSp>
      <p:sp>
        <p:nvSpPr>
          <p:cNvPr id="68" name="TextBox 67"/>
          <p:cNvSpPr txBox="1"/>
          <p:nvPr/>
        </p:nvSpPr>
        <p:spPr>
          <a:xfrm>
            <a:off x="11152" y="1306745"/>
            <a:ext cx="1205807" cy="507831"/>
          </a:xfrm>
          <a:prstGeom prst="rect">
            <a:avLst/>
          </a:prstGeom>
          <a:noFill/>
        </p:spPr>
        <p:txBody>
          <a:bodyPr wrap="square" rtlCol="0">
            <a:spAutoFit/>
          </a:bodyPr>
          <a:lstStyle/>
          <a:p>
            <a:r>
              <a:rPr lang="en-US" sz="900" b="1" dirty="0">
                <a:solidFill>
                  <a:srgbClr val="000000"/>
                </a:solidFill>
                <a:latin typeface="Arial"/>
                <a:cs typeface="Arial"/>
              </a:rPr>
              <a:t>Thousands of medical machines in each hospital</a:t>
            </a:r>
          </a:p>
        </p:txBody>
      </p:sp>
      <p:sp>
        <p:nvSpPr>
          <p:cNvPr id="69" name="TextBox 68"/>
          <p:cNvSpPr txBox="1"/>
          <p:nvPr/>
        </p:nvSpPr>
        <p:spPr>
          <a:xfrm>
            <a:off x="4797052" y="1161869"/>
            <a:ext cx="1437752" cy="369332"/>
          </a:xfrm>
          <a:prstGeom prst="rect">
            <a:avLst/>
          </a:prstGeom>
          <a:noFill/>
        </p:spPr>
        <p:txBody>
          <a:bodyPr wrap="square" rtlCol="0">
            <a:spAutoFit/>
          </a:bodyPr>
          <a:lstStyle/>
          <a:p>
            <a:r>
              <a:rPr lang="en-US" sz="900" b="1" dirty="0">
                <a:solidFill>
                  <a:srgbClr val="000000"/>
                </a:solidFill>
                <a:cs typeface="Arial"/>
              </a:rPr>
              <a:t>Anonymization prior to delivery to core cluster</a:t>
            </a:r>
          </a:p>
        </p:txBody>
      </p:sp>
      <p:cxnSp>
        <p:nvCxnSpPr>
          <p:cNvPr id="61" name="Straight Arrow Connector 60"/>
          <p:cNvCxnSpPr/>
          <p:nvPr/>
        </p:nvCxnSpPr>
        <p:spPr bwMode="auto">
          <a:xfrm>
            <a:off x="5454184" y="1499674"/>
            <a:ext cx="777887" cy="471107"/>
          </a:xfrm>
          <a:prstGeom prst="straightConnector1">
            <a:avLst/>
          </a:prstGeom>
          <a:noFill/>
          <a:ln w="25400" algn="ctr">
            <a:solidFill>
              <a:srgbClr val="5A6765"/>
            </a:solidFill>
            <a:round/>
            <a:headEnd type="none"/>
            <a:tailEnd type="arrow" w="lg" len="sm"/>
          </a:ln>
        </p:spPr>
      </p:cxnSp>
      <p:cxnSp>
        <p:nvCxnSpPr>
          <p:cNvPr id="13" name="Straight Connector 12"/>
          <p:cNvCxnSpPr/>
          <p:nvPr/>
        </p:nvCxnSpPr>
        <p:spPr bwMode="auto">
          <a:xfrm>
            <a:off x="1191" y="993369"/>
            <a:ext cx="9141619" cy="0"/>
          </a:xfrm>
          <a:prstGeom prst="line">
            <a:avLst/>
          </a:prstGeom>
          <a:noFill/>
          <a:ln w="25400" algn="ctr">
            <a:solidFill>
              <a:schemeClr val="accent3"/>
            </a:solidFill>
            <a:round/>
            <a:headEnd/>
            <a:tailEnd/>
          </a:ln>
        </p:spPr>
      </p:cxnSp>
      <p:cxnSp>
        <p:nvCxnSpPr>
          <p:cNvPr id="53" name="Straight Connector 52"/>
          <p:cNvCxnSpPr/>
          <p:nvPr/>
        </p:nvCxnSpPr>
        <p:spPr bwMode="auto">
          <a:xfrm>
            <a:off x="1191" y="4099671"/>
            <a:ext cx="9141619" cy="0"/>
          </a:xfrm>
          <a:prstGeom prst="line">
            <a:avLst/>
          </a:prstGeom>
          <a:noFill/>
          <a:ln w="25400" algn="ctr">
            <a:solidFill>
              <a:schemeClr val="accent3"/>
            </a:solidFill>
            <a:round/>
            <a:headEnd/>
            <a:tailEnd/>
          </a:ln>
        </p:spPr>
      </p:cxnSp>
      <p:pic>
        <p:nvPicPr>
          <p:cNvPr id="57" name="Picture 56"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8897" y="1778681"/>
            <a:ext cx="445310" cy="445193"/>
          </a:xfrm>
          <a:prstGeom prst="rect">
            <a:avLst/>
          </a:prstGeom>
        </p:spPr>
      </p:pic>
      <p:pic>
        <p:nvPicPr>
          <p:cNvPr id="65" name="Picture 64" descr="UseCases_EndUsers_40k_Develop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540" y="2311504"/>
            <a:ext cx="359264" cy="359170"/>
          </a:xfrm>
          <a:prstGeom prst="rect">
            <a:avLst/>
          </a:prstGeom>
        </p:spPr>
      </p:pic>
      <p:pic>
        <p:nvPicPr>
          <p:cNvPr id="77" name="Picture 7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43589" y="2361835"/>
            <a:ext cx="617837" cy="617677"/>
          </a:xfrm>
          <a:prstGeom prst="rect">
            <a:avLst/>
          </a:prstGeom>
        </p:spPr>
      </p:pic>
      <p:sp>
        <p:nvSpPr>
          <p:cNvPr id="81" name="Rectangle 80"/>
          <p:cNvSpPr/>
          <p:nvPr/>
        </p:nvSpPr>
        <p:spPr bwMode="auto">
          <a:xfrm>
            <a:off x="5488512"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2" name="Rectangle 81"/>
          <p:cNvSpPr/>
          <p:nvPr/>
        </p:nvSpPr>
        <p:spPr bwMode="auto">
          <a:xfrm>
            <a:off x="5488512"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83" name="Rectangle 82"/>
          <p:cNvSpPr/>
          <p:nvPr/>
        </p:nvSpPr>
        <p:spPr bwMode="auto">
          <a:xfrm>
            <a:off x="5488511"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cxnSp>
        <p:nvCxnSpPr>
          <p:cNvPr id="87" name="Straight Arrow Connector 86"/>
          <p:cNvCxnSpPr/>
          <p:nvPr/>
        </p:nvCxnSpPr>
        <p:spPr bwMode="auto">
          <a:xfrm>
            <a:off x="1929178" y="2134917"/>
            <a:ext cx="247112" cy="202008"/>
          </a:xfrm>
          <a:prstGeom prst="straightConnector1">
            <a:avLst/>
          </a:prstGeom>
          <a:noFill/>
          <a:ln w="25400" algn="ctr">
            <a:solidFill>
              <a:srgbClr val="5A6765"/>
            </a:solidFill>
            <a:round/>
            <a:headEnd type="none"/>
            <a:tailEnd type="arrow" w="lg" len="sm"/>
          </a:ln>
        </p:spPr>
      </p:cxnSp>
      <p:cxnSp>
        <p:nvCxnSpPr>
          <p:cNvPr id="89" name="Straight Arrow Connector 88"/>
          <p:cNvCxnSpPr/>
          <p:nvPr/>
        </p:nvCxnSpPr>
        <p:spPr bwMode="auto">
          <a:xfrm>
            <a:off x="1829160" y="2581335"/>
            <a:ext cx="310094" cy="0"/>
          </a:xfrm>
          <a:prstGeom prst="straightConnector1">
            <a:avLst/>
          </a:prstGeom>
          <a:noFill/>
          <a:ln w="25400" algn="ctr">
            <a:solidFill>
              <a:srgbClr val="5A6765"/>
            </a:solidFill>
            <a:round/>
            <a:headEnd type="none"/>
            <a:tailEnd type="arrow" w="lg" len="sm"/>
          </a:ln>
        </p:spPr>
      </p:cxnSp>
      <p:cxnSp>
        <p:nvCxnSpPr>
          <p:cNvPr id="93" name="Straight Arrow Connector 92"/>
          <p:cNvCxnSpPr/>
          <p:nvPr/>
        </p:nvCxnSpPr>
        <p:spPr bwMode="auto">
          <a:xfrm flipV="1">
            <a:off x="1829159" y="2799396"/>
            <a:ext cx="379554" cy="170185"/>
          </a:xfrm>
          <a:prstGeom prst="straightConnector1">
            <a:avLst/>
          </a:prstGeom>
          <a:noFill/>
          <a:ln w="25400" algn="ctr">
            <a:solidFill>
              <a:srgbClr val="5A6765"/>
            </a:solidFill>
            <a:round/>
            <a:headEnd type="none"/>
            <a:tailEnd type="arrow" w="lg" len="sm"/>
          </a:ln>
        </p:spPr>
      </p:cxnSp>
      <p:cxnSp>
        <p:nvCxnSpPr>
          <p:cNvPr id="94" name="Straight Arrow Connector 93"/>
          <p:cNvCxnSpPr/>
          <p:nvPr/>
        </p:nvCxnSpPr>
        <p:spPr bwMode="auto">
          <a:xfrm>
            <a:off x="7580116" y="2563808"/>
            <a:ext cx="665303" cy="0"/>
          </a:xfrm>
          <a:prstGeom prst="straightConnector1">
            <a:avLst/>
          </a:prstGeom>
          <a:noFill/>
          <a:ln w="25400" algn="ctr">
            <a:solidFill>
              <a:srgbClr val="5A6765"/>
            </a:solidFill>
            <a:round/>
            <a:headEnd type="none"/>
            <a:tailEnd type="arrow" w="lg" len="sm"/>
          </a:ln>
        </p:spPr>
      </p:cxnSp>
      <p:pic>
        <p:nvPicPr>
          <p:cNvPr id="62"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841" y="1820117"/>
            <a:ext cx="491387" cy="491387"/>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0282" y="2945102"/>
            <a:ext cx="452595" cy="452595"/>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175018" y="2368806"/>
            <a:ext cx="492210" cy="444727"/>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9149" y="1950400"/>
            <a:ext cx="734453" cy="734453"/>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0246" y="2376014"/>
            <a:ext cx="617837" cy="617677"/>
          </a:xfrm>
          <a:prstGeom prst="rect">
            <a:avLst/>
          </a:prstGeom>
        </p:spPr>
      </p:pic>
      <p:pic>
        <p:nvPicPr>
          <p:cNvPr id="86"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5381" y="1820117"/>
            <a:ext cx="491387" cy="491387"/>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9821" y="2945102"/>
            <a:ext cx="452595" cy="452595"/>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4824557" y="2368806"/>
            <a:ext cx="492210" cy="444727"/>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1857633"/>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9"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862576"/>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grpSp>
        <p:nvGrpSpPr>
          <p:cNvPr id="7" name="Group 6"/>
          <p:cNvGrpSpPr/>
          <p:nvPr/>
        </p:nvGrpSpPr>
        <p:grpSpPr>
          <a:xfrm>
            <a:off x="6854920" y="2320393"/>
            <a:ext cx="609804" cy="522400"/>
            <a:chOff x="9138305" y="3093857"/>
            <a:chExt cx="813072" cy="696533"/>
          </a:xfrm>
        </p:grpSpPr>
        <p:pic>
          <p:nvPicPr>
            <p:cNvPr id="1036"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 xmlns:a14="http://schemas.microsoft.com/office/drawing/2010/main">
                  <a:solidFill>
                    <a:srgbClr val="FFFFFF"/>
                  </a:solidFill>
                </a14:hiddenFill>
              </a:ext>
            </a:extLst>
          </p:spPr>
        </p:pic>
        <p:sp>
          <p:nvSpPr>
            <p:cNvPr id="100" name="TextBox 99"/>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sp>
        <p:nvSpPr>
          <p:cNvPr id="101" name="TextBox 100"/>
          <p:cNvSpPr txBox="1"/>
          <p:nvPr/>
        </p:nvSpPr>
        <p:spPr>
          <a:xfrm>
            <a:off x="8124896" y="2969581"/>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sp>
        <p:nvSpPr>
          <p:cNvPr id="102" name="TextBox 101"/>
          <p:cNvSpPr txBox="1"/>
          <p:nvPr/>
        </p:nvSpPr>
        <p:spPr>
          <a:xfrm>
            <a:off x="3311460" y="3020787"/>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pic>
        <p:nvPicPr>
          <p:cNvPr id="103" name="Picture 8" descr="Related image"/>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15015" y="2394076"/>
            <a:ext cx="351028" cy="351028"/>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12" descr="Image result for software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38897" y="2884395"/>
            <a:ext cx="322107" cy="32210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6" name="Group 105"/>
          <p:cNvGrpSpPr/>
          <p:nvPr/>
        </p:nvGrpSpPr>
        <p:grpSpPr>
          <a:xfrm>
            <a:off x="2208713" y="2320393"/>
            <a:ext cx="609804" cy="522400"/>
            <a:chOff x="9138305" y="3093857"/>
            <a:chExt cx="813072" cy="696533"/>
          </a:xfrm>
        </p:grpSpPr>
        <p:pic>
          <p:nvPicPr>
            <p:cNvPr id="107"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TextBox 107"/>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cxnSp>
        <p:nvCxnSpPr>
          <p:cNvPr id="109" name="Straight Arrow Connector 108"/>
          <p:cNvCxnSpPr/>
          <p:nvPr/>
        </p:nvCxnSpPr>
        <p:spPr bwMode="auto">
          <a:xfrm>
            <a:off x="6491827" y="2112321"/>
            <a:ext cx="330670" cy="224605"/>
          </a:xfrm>
          <a:prstGeom prst="straightConnector1">
            <a:avLst/>
          </a:prstGeom>
          <a:noFill/>
          <a:ln w="25400" algn="ctr">
            <a:solidFill>
              <a:srgbClr val="5A6765"/>
            </a:solidFill>
            <a:round/>
            <a:headEnd type="none"/>
            <a:tailEnd type="arrow" w="lg" len="sm"/>
          </a:ln>
        </p:spPr>
      </p:cxnSp>
      <p:cxnSp>
        <p:nvCxnSpPr>
          <p:cNvPr id="110" name="Straight Arrow Connector 109"/>
          <p:cNvCxnSpPr/>
          <p:nvPr/>
        </p:nvCxnSpPr>
        <p:spPr bwMode="auto">
          <a:xfrm>
            <a:off x="6475366" y="2581335"/>
            <a:ext cx="310094" cy="0"/>
          </a:xfrm>
          <a:prstGeom prst="straightConnector1">
            <a:avLst/>
          </a:prstGeom>
          <a:noFill/>
          <a:ln w="25400" algn="ctr">
            <a:solidFill>
              <a:srgbClr val="5A6765"/>
            </a:solidFill>
            <a:round/>
            <a:headEnd type="none"/>
            <a:tailEnd type="arrow" w="lg" len="sm"/>
          </a:ln>
        </p:spPr>
      </p:cxnSp>
      <p:cxnSp>
        <p:nvCxnSpPr>
          <p:cNvPr id="111" name="Straight Arrow Connector 110"/>
          <p:cNvCxnSpPr/>
          <p:nvPr/>
        </p:nvCxnSpPr>
        <p:spPr bwMode="auto">
          <a:xfrm flipV="1">
            <a:off x="6422696" y="2799397"/>
            <a:ext cx="432224" cy="226982"/>
          </a:xfrm>
          <a:prstGeom prst="straightConnector1">
            <a:avLst/>
          </a:prstGeom>
          <a:noFill/>
          <a:ln w="25400" algn="ctr">
            <a:solidFill>
              <a:srgbClr val="5A6765"/>
            </a:solidFill>
            <a:round/>
            <a:headEnd type="none"/>
            <a:tailEnd type="arrow" w="lg" len="sm"/>
          </a:ln>
        </p:spPr>
      </p:cxnSp>
      <p:pic>
        <p:nvPicPr>
          <p:cNvPr id="98"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350766"/>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71" name="TextBox 70"/>
          <p:cNvSpPr txBox="1"/>
          <p:nvPr/>
        </p:nvSpPr>
        <p:spPr>
          <a:xfrm>
            <a:off x="6056076" y="4166075"/>
            <a:ext cx="1965165" cy="369204"/>
          </a:xfrm>
          <a:prstGeom prst="rect">
            <a:avLst/>
          </a:prstGeom>
          <a:noFill/>
        </p:spPr>
        <p:txBody>
          <a:bodyPr wrap="square" rtlCol="0">
            <a:spAutoFit/>
          </a:bodyPr>
          <a:lstStyle/>
          <a:p>
            <a:pPr algn="ctr"/>
            <a:r>
              <a:rPr lang="en-US" sz="1799" dirty="0">
                <a:solidFill>
                  <a:srgbClr val="000000"/>
                </a:solidFill>
                <a:latin typeface="Arial"/>
                <a:cs typeface="Arial"/>
              </a:rPr>
              <a:t>With MapR Edge</a:t>
            </a:r>
          </a:p>
        </p:txBody>
      </p:sp>
      <p:sp>
        <p:nvSpPr>
          <p:cNvPr id="72" name="Rectangle 71"/>
          <p:cNvSpPr/>
          <p:nvPr/>
        </p:nvSpPr>
        <p:spPr bwMode="auto">
          <a:xfrm>
            <a:off x="7948527" y="1808720"/>
            <a:ext cx="1181509"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
        <p:nvSpPr>
          <p:cNvPr id="74" name="Rectangle 73"/>
          <p:cNvSpPr/>
          <p:nvPr/>
        </p:nvSpPr>
        <p:spPr bwMode="auto">
          <a:xfrm>
            <a:off x="3197678" y="1808730"/>
            <a:ext cx="1190372"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Tree>
    <p:extLst>
      <p:ext uri="{BB962C8B-B14F-4D97-AF65-F5344CB8AC3E}">
        <p14:creationId xmlns:p14="http://schemas.microsoft.com/office/powerpoint/2010/main" val="432961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err="1"/>
              <a:t>MapR</a:t>
            </a:r>
            <a:r>
              <a:rPr lang="en-US" dirty="0"/>
              <a:t> Edge</a:t>
            </a:r>
          </a:p>
        </p:txBody>
      </p:sp>
    </p:spTree>
    <p:extLst>
      <p:ext uri="{BB962C8B-B14F-4D97-AF65-F5344CB8AC3E}">
        <p14:creationId xmlns:p14="http://schemas.microsoft.com/office/powerpoint/2010/main" val="1274649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383" y="103280"/>
            <a:ext cx="8229600" cy="704088"/>
          </a:xfrm>
        </p:spPr>
        <p:txBody>
          <a:bodyPr/>
          <a:lstStyle/>
          <a:p>
            <a:r>
              <a:rPr lang="en-US" dirty="0"/>
              <a:t>Analytics and locality</a:t>
            </a:r>
          </a:p>
        </p:txBody>
      </p:sp>
      <p:sp>
        <p:nvSpPr>
          <p:cNvPr id="8" name="Rectangle 7"/>
          <p:cNvSpPr/>
          <p:nvPr/>
        </p:nvSpPr>
        <p:spPr>
          <a:xfrm>
            <a:off x="154560" y="997239"/>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Conditioned</a:t>
            </a:r>
            <a:endParaRPr lang="en-US" sz="1400" b="1" kern="0" dirty="0"/>
          </a:p>
        </p:txBody>
      </p:sp>
      <p:sp>
        <p:nvSpPr>
          <p:cNvPr id="9" name="Rectangle 8"/>
          <p:cNvSpPr/>
          <p:nvPr/>
        </p:nvSpPr>
        <p:spPr>
          <a:xfrm>
            <a:off x="133037" y="2958940"/>
            <a:ext cx="1256043"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Deep</a:t>
            </a:r>
          </a:p>
        </p:txBody>
      </p:sp>
      <p:sp>
        <p:nvSpPr>
          <p:cNvPr id="10" name="Rectangle 9"/>
          <p:cNvSpPr/>
          <p:nvPr/>
        </p:nvSpPr>
        <p:spPr>
          <a:xfrm>
            <a:off x="154560" y="1868241"/>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Cognizant</a:t>
            </a:r>
          </a:p>
        </p:txBody>
      </p:sp>
      <p:sp>
        <p:nvSpPr>
          <p:cNvPr id="11" name="TextBox 10"/>
          <p:cNvSpPr txBox="1"/>
          <p:nvPr/>
        </p:nvSpPr>
        <p:spPr>
          <a:xfrm>
            <a:off x="54080" y="1280864"/>
            <a:ext cx="2243685" cy="56028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Real time</a:t>
            </a:r>
          </a:p>
          <a:p>
            <a:pPr marL="93663" indent="-93663">
              <a:lnSpc>
                <a:spcPct val="95000"/>
              </a:lnSpc>
              <a:spcBef>
                <a:spcPts val="400"/>
              </a:spcBef>
              <a:buFont typeface="Arial" panose="020B0604020202020204" pitchFamily="34" charset="0"/>
              <a:buChar char="•"/>
            </a:pPr>
            <a:r>
              <a:rPr lang="en-US" sz="950" dirty="0">
                <a:solidFill>
                  <a:srgbClr val="231F20"/>
                </a:solidFill>
              </a:rPr>
              <a:t>Minimal time to perform computing</a:t>
            </a:r>
          </a:p>
        </p:txBody>
      </p:sp>
      <p:sp>
        <p:nvSpPr>
          <p:cNvPr id="12" name="TextBox 11"/>
          <p:cNvSpPr txBox="1"/>
          <p:nvPr/>
        </p:nvSpPr>
        <p:spPr>
          <a:xfrm>
            <a:off x="54080" y="2151866"/>
            <a:ext cx="2243685" cy="75046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Near real time (sec to min)</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mainly on data from devices</a:t>
            </a:r>
          </a:p>
        </p:txBody>
      </p:sp>
      <p:sp>
        <p:nvSpPr>
          <p:cNvPr id="13" name="TextBox 12"/>
          <p:cNvSpPr txBox="1"/>
          <p:nvPr/>
        </p:nvSpPr>
        <p:spPr>
          <a:xfrm>
            <a:off x="41258" y="3242565"/>
            <a:ext cx="2243685" cy="611578"/>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Non-real time</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on more data sets</a:t>
            </a:r>
          </a:p>
        </p:txBody>
      </p:sp>
      <p:sp>
        <p:nvSpPr>
          <p:cNvPr id="14" name="TextBox 13"/>
          <p:cNvSpPr txBox="1"/>
          <p:nvPr/>
        </p:nvSpPr>
        <p:spPr>
          <a:xfrm>
            <a:off x="7009417" y="4204831"/>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Scalable computation resources and access to other data</a:t>
            </a:r>
          </a:p>
        </p:txBody>
      </p:sp>
      <p:sp>
        <p:nvSpPr>
          <p:cNvPr id="22" name="Rectangle 21"/>
          <p:cNvSpPr/>
          <p:nvPr/>
        </p:nvSpPr>
        <p:spPr>
          <a:xfrm>
            <a:off x="2211627" y="3921206"/>
            <a:ext cx="1044142"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Local</a:t>
            </a:r>
          </a:p>
        </p:txBody>
      </p:sp>
      <p:sp>
        <p:nvSpPr>
          <p:cNvPr id="23" name="Rectangle 22"/>
          <p:cNvSpPr/>
          <p:nvPr/>
        </p:nvSpPr>
        <p:spPr>
          <a:xfrm>
            <a:off x="3731721" y="3921206"/>
            <a:ext cx="966953"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Edge</a:t>
            </a:r>
          </a:p>
        </p:txBody>
      </p:sp>
      <p:sp>
        <p:nvSpPr>
          <p:cNvPr id="24" name="Rectangle 23"/>
          <p:cNvSpPr/>
          <p:nvPr/>
        </p:nvSpPr>
        <p:spPr>
          <a:xfrm>
            <a:off x="5339270" y="3921206"/>
            <a:ext cx="1194195"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 </a:t>
            </a:r>
            <a:r>
              <a:rPr lang="en-US" sz="1400" b="1" kern="0" dirty="0"/>
              <a:t>C</a:t>
            </a:r>
            <a:r>
              <a:rPr lang="en-US" sz="1400" b="1" kern="0"/>
              <a:t>loud</a:t>
            </a:r>
            <a:endParaRPr lang="en-US" sz="1400" b="1" kern="0" dirty="0"/>
          </a:p>
        </p:txBody>
      </p:sp>
      <p:sp>
        <p:nvSpPr>
          <p:cNvPr id="25" name="TextBox 24"/>
          <p:cNvSpPr txBox="1"/>
          <p:nvPr/>
        </p:nvSpPr>
        <p:spPr>
          <a:xfrm>
            <a:off x="2211627" y="4204831"/>
            <a:ext cx="1712170" cy="231217"/>
          </a:xfrm>
          <a:prstGeom prst="rect">
            <a:avLst/>
          </a:prstGeom>
          <a:noFill/>
        </p:spPr>
        <p:txBody>
          <a:bodyPr wrap="square" rtlCol="0">
            <a:spAutoFit/>
          </a:bodyPr>
          <a:lstStyle/>
          <a:p>
            <a:pPr>
              <a:lnSpc>
                <a:spcPct val="95000"/>
              </a:lnSpc>
              <a:spcBef>
                <a:spcPts val="400"/>
              </a:spcBef>
            </a:pPr>
            <a:r>
              <a:rPr lang="en-US" sz="950" dirty="0">
                <a:solidFill>
                  <a:srgbClr val="231F20"/>
                </a:solidFill>
              </a:rPr>
              <a:t>“directly wired”</a:t>
            </a:r>
          </a:p>
        </p:txBody>
      </p:sp>
      <p:sp>
        <p:nvSpPr>
          <p:cNvPr id="26" name="TextBox 25"/>
          <p:cNvSpPr txBox="1"/>
          <p:nvPr/>
        </p:nvSpPr>
        <p:spPr>
          <a:xfrm>
            <a:off x="3460227" y="4228372"/>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local with some computation </a:t>
            </a:r>
            <a:br>
              <a:rPr lang="en-US" sz="950" dirty="0">
                <a:solidFill>
                  <a:srgbClr val="231F20"/>
                </a:solidFill>
              </a:rPr>
            </a:br>
            <a:r>
              <a:rPr lang="en-US" sz="950" dirty="0">
                <a:solidFill>
                  <a:srgbClr val="231F20"/>
                </a:solidFill>
              </a:rPr>
              <a:t>resources</a:t>
            </a:r>
          </a:p>
        </p:txBody>
      </p:sp>
      <p:sp>
        <p:nvSpPr>
          <p:cNvPr id="27" name="TextBox 26"/>
          <p:cNvSpPr txBox="1"/>
          <p:nvPr/>
        </p:nvSpPr>
        <p:spPr>
          <a:xfrm>
            <a:off x="5295018" y="4216517"/>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remote with scalable computation resources and access to some other data</a:t>
            </a:r>
          </a:p>
        </p:txBody>
      </p:sp>
      <p:sp>
        <p:nvSpPr>
          <p:cNvPr id="28" name="Rectangle 27"/>
          <p:cNvSpPr/>
          <p:nvPr/>
        </p:nvSpPr>
        <p:spPr>
          <a:xfrm>
            <a:off x="7009417" y="3921206"/>
            <a:ext cx="1164836"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Enterprise</a:t>
            </a:r>
          </a:p>
        </p:txBody>
      </p:sp>
      <p:grpSp>
        <p:nvGrpSpPr>
          <p:cNvPr id="7" name="Group 6"/>
          <p:cNvGrpSpPr/>
          <p:nvPr/>
        </p:nvGrpSpPr>
        <p:grpSpPr>
          <a:xfrm>
            <a:off x="2210788" y="888622"/>
            <a:ext cx="6256964" cy="817789"/>
            <a:chOff x="2211627" y="910043"/>
            <a:chExt cx="6256964" cy="817789"/>
          </a:xfrm>
        </p:grpSpPr>
        <p:sp>
          <p:nvSpPr>
            <p:cNvPr id="55" name="Rectangle 54"/>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7" name="Left-Right Arrow 56"/>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8"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59"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65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0" name="Group 59"/>
            <p:cNvGrpSpPr/>
            <p:nvPr/>
          </p:nvGrpSpPr>
          <p:grpSpPr>
            <a:xfrm>
              <a:off x="6920690" y="991895"/>
              <a:ext cx="1342290" cy="682246"/>
              <a:chOff x="2237928" y="3610371"/>
              <a:chExt cx="1342290" cy="682246"/>
            </a:xfrm>
          </p:grpSpPr>
          <p:sp>
            <p:nvSpPr>
              <p:cNvPr id="61"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2"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43" name="Rectangle 42"/>
          <p:cNvSpPr/>
          <p:nvPr/>
        </p:nvSpPr>
        <p:spPr>
          <a:xfrm rot="16200000">
            <a:off x="4933202" y="-1828466"/>
            <a:ext cx="812133" cy="6256964"/>
          </a:xfrm>
          <a:prstGeom prst="rect">
            <a:avLst/>
          </a:prstGeom>
          <a:gradFill>
            <a:gsLst>
              <a:gs pos="0">
                <a:schemeClr val="bg1">
                  <a:alpha val="0"/>
                </a:schemeClr>
              </a:gs>
              <a:gs pos="67000">
                <a:srgbClr val="FFFFFF">
                  <a:alpha val="85000"/>
                </a:srgbClr>
              </a:gs>
              <a:gs pos="33000">
                <a:schemeClr val="bg1">
                  <a:alpha val="30000"/>
                </a:schemeClr>
              </a:gs>
              <a:gs pos="100000">
                <a:schemeClr val="bg1">
                  <a:alpha val="85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63" name="Group 62"/>
          <p:cNvGrpSpPr/>
          <p:nvPr/>
        </p:nvGrpSpPr>
        <p:grpSpPr>
          <a:xfrm>
            <a:off x="2211627" y="1878632"/>
            <a:ext cx="6256964" cy="817789"/>
            <a:chOff x="2211627" y="910043"/>
            <a:chExt cx="6256964" cy="817789"/>
          </a:xfrm>
        </p:grpSpPr>
        <p:sp>
          <p:nvSpPr>
            <p:cNvPr id="64" name="Rectangle 63"/>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5" name="Left-Right Arrow 64"/>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6"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7"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8" name="Group 67"/>
            <p:cNvGrpSpPr/>
            <p:nvPr/>
          </p:nvGrpSpPr>
          <p:grpSpPr>
            <a:xfrm>
              <a:off x="6920690" y="991895"/>
              <a:ext cx="1342290" cy="682246"/>
              <a:chOff x="2237928" y="3610371"/>
              <a:chExt cx="1342290" cy="682246"/>
            </a:xfrm>
          </p:grpSpPr>
          <p:sp>
            <p:nvSpPr>
              <p:cNvPr id="69"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0"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2211627" y="2896016"/>
            <a:ext cx="6256964" cy="817789"/>
            <a:chOff x="2211627" y="910043"/>
            <a:chExt cx="6256964" cy="817789"/>
          </a:xfrm>
        </p:grpSpPr>
        <p:sp>
          <p:nvSpPr>
            <p:cNvPr id="72" name="Rectangle 71"/>
            <p:cNvSpPr/>
            <p:nvPr/>
          </p:nvSpPr>
          <p:spPr>
            <a:xfrm>
              <a:off x="2211627" y="910043"/>
              <a:ext cx="6256964" cy="817789"/>
            </a:xfrm>
            <a:prstGeom prst="rect">
              <a:avLst/>
            </a:prstGeom>
            <a:solidFill>
              <a:schemeClr val="bg1">
                <a:lumMod val="5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3" name="Left-Right Arrow 72"/>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4"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5"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76" name="Group 75"/>
            <p:cNvGrpSpPr/>
            <p:nvPr/>
          </p:nvGrpSpPr>
          <p:grpSpPr>
            <a:xfrm>
              <a:off x="6920690" y="991895"/>
              <a:ext cx="1342290" cy="682246"/>
              <a:chOff x="2237928" y="3610371"/>
              <a:chExt cx="1342290" cy="682246"/>
            </a:xfrm>
          </p:grpSpPr>
          <p:sp>
            <p:nvSpPr>
              <p:cNvPr id="77"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8"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rot="16200000">
            <a:off x="4932155" y="175631"/>
            <a:ext cx="817788" cy="6256966"/>
          </a:xfrm>
          <a:prstGeom prst="rect">
            <a:avLst/>
          </a:prstGeom>
          <a:gradFill>
            <a:gsLst>
              <a:gs pos="0">
                <a:schemeClr val="bg1">
                  <a:alpha val="85000"/>
                </a:schemeClr>
              </a:gs>
              <a:gs pos="67000">
                <a:srgbClr val="FFFFFF">
                  <a:alpha val="0"/>
                </a:srgbClr>
              </a:gs>
              <a:gs pos="33000">
                <a:schemeClr val="bg1">
                  <a:alpha val="75000"/>
                </a:schemeClr>
              </a:gs>
              <a:gs pos="100000">
                <a:schemeClr val="bg1">
                  <a:alpha val="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44" name="Rectangle 43"/>
          <p:cNvSpPr/>
          <p:nvPr/>
        </p:nvSpPr>
        <p:spPr>
          <a:xfrm rot="16200000">
            <a:off x="4892595" y="-847887"/>
            <a:ext cx="893346" cy="6256964"/>
          </a:xfrm>
          <a:prstGeom prst="rect">
            <a:avLst/>
          </a:prstGeom>
          <a:gradFill>
            <a:gsLst>
              <a:gs pos="0">
                <a:schemeClr val="bg1">
                  <a:alpha val="35000"/>
                </a:schemeClr>
              </a:gs>
              <a:gs pos="67000">
                <a:srgbClr val="FFFFFF">
                  <a:alpha val="0"/>
                </a:srgbClr>
              </a:gs>
              <a:gs pos="33000">
                <a:schemeClr val="bg1">
                  <a:alpha val="15000"/>
                </a:schemeClr>
              </a:gs>
              <a:gs pos="100000">
                <a:schemeClr val="bg1">
                  <a:alpha val="60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 name="Left-Right Arrow Callout 1"/>
          <p:cNvSpPr/>
          <p:nvPr/>
        </p:nvSpPr>
        <p:spPr bwMode="auto">
          <a:xfrm>
            <a:off x="6449323" y="3990671"/>
            <a:ext cx="644236" cy="162767"/>
          </a:xfrm>
          <a:prstGeom prst="leftRightArrowCallout">
            <a:avLst/>
          </a:prstGeom>
          <a:solidFill>
            <a:schemeClr val="bg1">
              <a:lumMod val="65000"/>
            </a:schemeClr>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881103749"/>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FOR INTERNET-OF-THINGS</a:t>
            </a:r>
          </a:p>
        </p:txBody>
      </p:sp>
      <p:grpSp>
        <p:nvGrpSpPr>
          <p:cNvPr id="67" name="Group 66"/>
          <p:cNvGrpSpPr/>
          <p:nvPr/>
        </p:nvGrpSpPr>
        <p:grpSpPr>
          <a:xfrm>
            <a:off x="661459" y="961286"/>
            <a:ext cx="8298413" cy="3820640"/>
            <a:chOff x="437457" y="1281715"/>
            <a:chExt cx="11064551" cy="5094186"/>
          </a:xfrm>
        </p:grpSpPr>
        <p:sp>
          <p:nvSpPr>
            <p:cNvPr id="7" name="Rectangle 6"/>
            <p:cNvSpPr/>
            <p:nvPr/>
          </p:nvSpPr>
          <p:spPr bwMode="auto">
            <a:xfrm>
              <a:off x="2329257" y="1281715"/>
              <a:ext cx="7483884" cy="4288233"/>
            </a:xfrm>
            <a:prstGeom prst="rect">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8" name="Rectangle 7"/>
            <p:cNvSpPr/>
            <p:nvPr/>
          </p:nvSpPr>
          <p:spPr bwMode="auto">
            <a:xfrm>
              <a:off x="3098011" y="1732718"/>
              <a:ext cx="5932484" cy="3340020"/>
            </a:xfrm>
            <a:prstGeom prst="rect">
              <a:avLst/>
            </a:prstGeom>
            <a:solidFill>
              <a:schemeClr val="bg1">
                <a:lumMod val="7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 name="Rectangle 9"/>
            <p:cNvSpPr/>
            <p:nvPr/>
          </p:nvSpPr>
          <p:spPr bwMode="auto">
            <a:xfrm>
              <a:off x="3638191" y="2198395"/>
              <a:ext cx="4826734" cy="2425769"/>
            </a:xfrm>
            <a:prstGeom prst="rect">
              <a:avLst/>
            </a:prstGeom>
            <a:solidFill>
              <a:schemeClr val="bg1">
                <a:lumMod val="6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9" name="Rectangle 8"/>
            <p:cNvSpPr/>
            <p:nvPr/>
          </p:nvSpPr>
          <p:spPr bwMode="auto">
            <a:xfrm>
              <a:off x="4666913" y="2624750"/>
              <a:ext cx="2777977" cy="1540933"/>
            </a:xfrm>
            <a:prstGeom prst="rect">
              <a:avLst/>
            </a:prstGeom>
            <a:solidFill>
              <a:schemeClr val="accent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1" name="Rectangle 10"/>
            <p:cNvSpPr/>
            <p:nvPr/>
          </p:nvSpPr>
          <p:spPr bwMode="auto">
            <a:xfrm>
              <a:off x="4957575" y="2963416"/>
              <a:ext cx="2202294" cy="931249"/>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16" name="Straight Arrow Connector 15"/>
            <p:cNvCxnSpPr/>
            <p:nvPr/>
          </p:nvCxnSpPr>
          <p:spPr bwMode="auto">
            <a:xfrm>
              <a:off x="2521967" y="3246490"/>
              <a:ext cx="2144946"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623363" y="3503020"/>
              <a:ext cx="2043550" cy="14269"/>
            </a:xfrm>
            <a:prstGeom prst="straightConnector1">
              <a:avLst/>
            </a:prstGeom>
            <a:noFill/>
            <a:ln w="25400" algn="ctr">
              <a:solidFill>
                <a:schemeClr val="tx1"/>
              </a:solidFill>
              <a:round/>
              <a:headEnd/>
              <a:tailEnd type="arrow" w="lg" len="med"/>
            </a:ln>
          </p:spPr>
        </p:cxnSp>
        <p:cxnSp>
          <p:nvCxnSpPr>
            <p:cNvPr id="18" name="Straight Arrow Connector 17"/>
            <p:cNvCxnSpPr/>
            <p:nvPr/>
          </p:nvCxnSpPr>
          <p:spPr bwMode="auto">
            <a:xfrm flipH="1">
              <a:off x="7455358" y="3203373"/>
              <a:ext cx="2045472" cy="14269"/>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444890" y="3488751"/>
              <a:ext cx="2055940" cy="14269"/>
            </a:xfrm>
            <a:prstGeom prst="straightConnector1">
              <a:avLst/>
            </a:prstGeom>
            <a:noFill/>
            <a:ln w="25400" algn="ctr">
              <a:solidFill>
                <a:schemeClr val="tx1"/>
              </a:solidFill>
              <a:round/>
              <a:headEnd/>
              <a:tailEnd type="arrow" w="lg" len="med"/>
            </a:ln>
          </p:spPr>
        </p:cxnSp>
        <p:cxnSp>
          <p:nvCxnSpPr>
            <p:cNvPr id="20" name="Straight Arrow Connector 19"/>
            <p:cNvCxnSpPr/>
            <p:nvPr/>
          </p:nvCxnSpPr>
          <p:spPr bwMode="auto">
            <a:xfrm flipV="1">
              <a:off x="6186496" y="4165683"/>
              <a:ext cx="0" cy="1044639"/>
            </a:xfrm>
            <a:prstGeom prst="straightConnector1">
              <a:avLst/>
            </a:prstGeom>
            <a:noFill/>
            <a:ln w="25400" algn="ctr">
              <a:solidFill>
                <a:schemeClr val="tx1"/>
              </a:solidFill>
              <a:round/>
              <a:headEnd/>
              <a:tailEnd type="arrow" w="lg" len="med"/>
            </a:ln>
          </p:spPr>
        </p:cxnSp>
        <p:sp>
          <p:nvSpPr>
            <p:cNvPr id="27" name="TextBox 26"/>
            <p:cNvSpPr txBox="1"/>
            <p:nvPr/>
          </p:nvSpPr>
          <p:spPr>
            <a:xfrm>
              <a:off x="2521966" y="1335442"/>
              <a:ext cx="3060807" cy="315557"/>
            </a:xfrm>
            <a:prstGeom prst="rect">
              <a:avLst/>
            </a:prstGeom>
            <a:noFill/>
          </p:spPr>
          <p:txBody>
            <a:bodyPr wrap="square" rtlCol="0">
              <a:spAutoFit/>
            </a:bodyPr>
            <a:lstStyle/>
            <a:p>
              <a:r>
                <a:rPr lang="en-US" sz="938" b="1" dirty="0">
                  <a:latin typeface="Arial"/>
                  <a:cs typeface="Arial"/>
                </a:rPr>
                <a:t>GLOBAL DATA PLANE</a:t>
              </a:r>
            </a:p>
          </p:txBody>
        </p:sp>
        <p:sp>
          <p:nvSpPr>
            <p:cNvPr id="30" name="TextBox 29"/>
            <p:cNvSpPr txBox="1"/>
            <p:nvPr/>
          </p:nvSpPr>
          <p:spPr>
            <a:xfrm>
              <a:off x="9149453" y="3722036"/>
              <a:ext cx="1355600" cy="315557"/>
            </a:xfrm>
            <a:prstGeom prst="rect">
              <a:avLst/>
            </a:prstGeom>
            <a:noFill/>
          </p:spPr>
          <p:txBody>
            <a:bodyPr wrap="square" rtlCol="0">
              <a:spAutoFit/>
            </a:bodyPr>
            <a:lstStyle/>
            <a:p>
              <a:pPr algn="ctr"/>
              <a:r>
                <a:rPr lang="en-US" sz="938" b="1" dirty="0">
                  <a:latin typeface="Arial"/>
                  <a:cs typeface="Arial"/>
                </a:rPr>
                <a:t>MAPR EDGE</a:t>
              </a:r>
            </a:p>
          </p:txBody>
        </p:sp>
        <p:sp>
          <p:nvSpPr>
            <p:cNvPr id="31" name="TextBox 30"/>
            <p:cNvSpPr txBox="1"/>
            <p:nvPr/>
          </p:nvSpPr>
          <p:spPr>
            <a:xfrm>
              <a:off x="10146408" y="3069441"/>
              <a:ext cx="1355600" cy="700449"/>
            </a:xfrm>
            <a:prstGeom prst="rect">
              <a:avLst/>
            </a:prstGeom>
            <a:noFill/>
          </p:spPr>
          <p:txBody>
            <a:bodyPr wrap="square" rtlCol="0">
              <a:spAutoFit/>
            </a:bodyPr>
            <a:lstStyle/>
            <a:p>
              <a:r>
                <a:rPr lang="en-US" sz="938" b="1" dirty="0">
                  <a:latin typeface="Arial"/>
                  <a:cs typeface="Arial"/>
                </a:rPr>
                <a:t>Small footprint</a:t>
              </a:r>
              <a:br>
                <a:rPr lang="en-US" sz="938" b="1" dirty="0">
                  <a:latin typeface="Arial"/>
                  <a:cs typeface="Arial"/>
                </a:rPr>
              </a:br>
              <a:r>
                <a:rPr lang="en-US" sz="938" b="1" dirty="0">
                  <a:latin typeface="Arial"/>
                  <a:cs typeface="Arial"/>
                </a:rPr>
                <a:t>at the edge</a:t>
              </a:r>
            </a:p>
          </p:txBody>
        </p:sp>
        <p:sp>
          <p:nvSpPr>
            <p:cNvPr id="33" name="TextBox 32"/>
            <p:cNvSpPr txBox="1"/>
            <p:nvPr/>
          </p:nvSpPr>
          <p:spPr>
            <a:xfrm>
              <a:off x="5016146" y="2980001"/>
              <a:ext cx="2143724" cy="746444"/>
            </a:xfrm>
            <a:prstGeom prst="rect">
              <a:avLst/>
            </a:prstGeom>
            <a:noFill/>
          </p:spPr>
          <p:txBody>
            <a:bodyPr wrap="square" rtlCol="0">
              <a:spAutoFit/>
            </a:bodyPr>
            <a:lstStyle/>
            <a:p>
              <a:r>
                <a:rPr lang="en-US" sz="1050" b="1" dirty="0">
                  <a:solidFill>
                    <a:schemeClr val="bg1"/>
                  </a:solidFill>
                  <a:latin typeface="Arial"/>
                  <a:cs typeface="Arial"/>
                </a:rPr>
                <a:t>MAPR CONVERGED</a:t>
              </a:r>
              <a:r>
                <a:rPr lang="en-US" sz="1050" b="1">
                  <a:solidFill>
                    <a:schemeClr val="bg1"/>
                  </a:solidFill>
                  <a:latin typeface="Arial"/>
                  <a:cs typeface="Arial"/>
                </a:rPr>
                <a:t/>
              </a:r>
              <a:br>
                <a:rPr lang="en-US" sz="1050" b="1">
                  <a:solidFill>
                    <a:schemeClr val="bg1"/>
                  </a:solidFill>
                  <a:latin typeface="Arial"/>
                  <a:cs typeface="Arial"/>
                </a:rPr>
              </a:br>
              <a:r>
                <a:rPr lang="en-US" sz="1050" b="1">
                  <a:solidFill>
                    <a:schemeClr val="bg1"/>
                  </a:solidFill>
                  <a:latin typeface="Arial"/>
                  <a:cs typeface="Arial"/>
                </a:rPr>
                <a:t>DATA PLATFORM</a:t>
              </a:r>
              <a:endParaRPr lang="en-US" sz="1050" b="1" dirty="0">
                <a:solidFill>
                  <a:schemeClr val="bg1"/>
                </a:solidFill>
                <a:latin typeface="Arial"/>
                <a:cs typeface="Arial"/>
              </a:endParaRPr>
            </a:p>
            <a:p>
              <a:r>
                <a:rPr lang="en-US" sz="938" b="1" dirty="0">
                  <a:solidFill>
                    <a:schemeClr val="bg1"/>
                  </a:solidFill>
                  <a:latin typeface="Arial"/>
                  <a:cs typeface="Arial"/>
                </a:rPr>
                <a:t>[on-</a:t>
              </a:r>
              <a:r>
                <a:rPr lang="en-US" sz="938" b="1" dirty="0" err="1">
                  <a:solidFill>
                    <a:schemeClr val="bg1"/>
                  </a:solidFill>
                  <a:latin typeface="Arial"/>
                  <a:cs typeface="Arial"/>
                </a:rPr>
                <a:t>prem</a:t>
              </a:r>
              <a:r>
                <a:rPr lang="en-US" sz="938" b="1" dirty="0">
                  <a:solidFill>
                    <a:schemeClr val="bg1"/>
                  </a:solidFill>
                  <a:latin typeface="Arial"/>
                  <a:cs typeface="Arial"/>
                </a:rPr>
                <a:t>, hybrid, cloud]</a:t>
              </a:r>
            </a:p>
          </p:txBody>
        </p:sp>
        <p:sp>
          <p:nvSpPr>
            <p:cNvPr id="34" name="TextBox 33"/>
            <p:cNvSpPr txBox="1"/>
            <p:nvPr/>
          </p:nvSpPr>
          <p:spPr>
            <a:xfrm>
              <a:off x="3225666" y="3573805"/>
              <a:ext cx="1355600" cy="446447"/>
            </a:xfrm>
            <a:prstGeom prst="rect">
              <a:avLst/>
            </a:prstGeom>
            <a:noFill/>
          </p:spPr>
          <p:txBody>
            <a:bodyPr wrap="square" rtlCol="0">
              <a:spAutoFit/>
            </a:bodyPr>
            <a:lstStyle/>
            <a:p>
              <a:r>
                <a:rPr lang="en-US" sz="788" b="1" dirty="0">
                  <a:latin typeface="Arial"/>
                  <a:cs typeface="Arial"/>
                </a:rPr>
                <a:t>Send insights</a:t>
              </a:r>
              <a:br>
                <a:rPr lang="en-US" sz="788" b="1" dirty="0">
                  <a:latin typeface="Arial"/>
                  <a:cs typeface="Arial"/>
                </a:rPr>
              </a:br>
              <a:r>
                <a:rPr lang="en-US" sz="788" b="1" dirty="0">
                  <a:latin typeface="Arial"/>
                  <a:cs typeface="Arial"/>
                </a:rPr>
                <a:t>back to edge</a:t>
              </a:r>
            </a:p>
          </p:txBody>
        </p:sp>
        <p:sp>
          <p:nvSpPr>
            <p:cNvPr id="35" name="TextBox 34"/>
            <p:cNvSpPr txBox="1"/>
            <p:nvPr/>
          </p:nvSpPr>
          <p:spPr>
            <a:xfrm>
              <a:off x="3225666" y="2787875"/>
              <a:ext cx="1633097" cy="446447"/>
            </a:xfrm>
            <a:prstGeom prst="rect">
              <a:avLst/>
            </a:prstGeom>
            <a:noFill/>
          </p:spPr>
          <p:txBody>
            <a:bodyPr wrap="square" rtlCol="0">
              <a:spAutoFit/>
            </a:bodyPr>
            <a:lstStyle/>
            <a:p>
              <a:r>
                <a:rPr lang="en-US" sz="788" b="1" dirty="0">
                  <a:latin typeface="Arial"/>
                  <a:cs typeface="Arial"/>
                </a:rPr>
                <a:t>Aggregate, analyze data at core</a:t>
              </a:r>
            </a:p>
          </p:txBody>
        </p:sp>
        <p:sp>
          <p:nvSpPr>
            <p:cNvPr id="36" name="TextBox 35"/>
            <p:cNvSpPr txBox="1"/>
            <p:nvPr/>
          </p:nvSpPr>
          <p:spPr>
            <a:xfrm>
              <a:off x="4766225" y="4416415"/>
              <a:ext cx="1633097" cy="446447"/>
            </a:xfrm>
            <a:prstGeom prst="rect">
              <a:avLst/>
            </a:prstGeom>
            <a:noFill/>
          </p:spPr>
          <p:txBody>
            <a:bodyPr wrap="square" rtlCol="0">
              <a:spAutoFit/>
            </a:bodyPr>
            <a:lstStyle/>
            <a:p>
              <a:r>
                <a:rPr lang="en-US" sz="788" b="1" dirty="0">
                  <a:latin typeface="Arial"/>
                  <a:cs typeface="Arial"/>
                </a:rPr>
                <a:t>Reliable</a:t>
              </a:r>
              <a:br>
                <a:rPr lang="en-US" sz="788" b="1" dirty="0">
                  <a:latin typeface="Arial"/>
                  <a:cs typeface="Arial"/>
                </a:rPr>
              </a:br>
              <a:r>
                <a:rPr lang="en-US" sz="788"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0830" y="2999877"/>
              <a:ext cx="645578" cy="645578"/>
            </a:xfrm>
            <a:prstGeom prst="rect">
              <a:avLst/>
            </a:prstGeom>
            <a:ln>
              <a:noFill/>
            </a:ln>
          </p:spPr>
        </p:pic>
        <p:grpSp>
          <p:nvGrpSpPr>
            <p:cNvPr id="55" name="Group 54"/>
            <p:cNvGrpSpPr/>
            <p:nvPr/>
          </p:nvGrpSpPr>
          <p:grpSpPr>
            <a:xfrm>
              <a:off x="5381688" y="5186197"/>
              <a:ext cx="1355600" cy="987823"/>
              <a:chOff x="5381688" y="5186197"/>
              <a:chExt cx="1355600" cy="987823"/>
            </a:xfrm>
          </p:grpSpPr>
          <p:sp>
            <p:nvSpPr>
              <p:cNvPr id="28" name="TextBox 27"/>
              <p:cNvSpPr txBox="1"/>
              <p:nvPr/>
            </p:nvSpPr>
            <p:spPr>
              <a:xfrm>
                <a:off x="5381688" y="5858463"/>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5932488" y="4165683"/>
              <a:ext cx="0" cy="1044639"/>
            </a:xfrm>
            <a:prstGeom prst="straightConnector1">
              <a:avLst/>
            </a:prstGeom>
            <a:noFill/>
            <a:ln w="25400" algn="ctr">
              <a:solidFill>
                <a:schemeClr val="tx1"/>
              </a:solidFill>
              <a:round/>
              <a:headEnd/>
              <a:tailEnd type="arrow" w="lg" len="med"/>
            </a:ln>
          </p:spPr>
        </p:cxnSp>
        <p:grpSp>
          <p:nvGrpSpPr>
            <p:cNvPr id="65" name="Group 64"/>
            <p:cNvGrpSpPr/>
            <p:nvPr/>
          </p:nvGrpSpPr>
          <p:grpSpPr>
            <a:xfrm>
              <a:off x="437457" y="2360563"/>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7" name="TextBox 36"/>
              <p:cNvSpPr txBox="1"/>
              <p:nvPr/>
            </p:nvSpPr>
            <p:spPr>
              <a:xfrm>
                <a:off x="949228" y="2871195"/>
                <a:ext cx="1355600" cy="892895"/>
              </a:xfrm>
              <a:prstGeom prst="rect">
                <a:avLst/>
              </a:prstGeom>
              <a:noFill/>
            </p:spPr>
            <p:txBody>
              <a:bodyPr wrap="square" rtlCol="0">
                <a:spAutoFit/>
              </a:bodyPr>
              <a:lstStyle/>
              <a:p>
                <a:r>
                  <a:rPr lang="en-US" sz="938" b="1" dirty="0">
                    <a:latin typeface="Arial"/>
                    <a:cs typeface="Arial"/>
                  </a:rPr>
                  <a:t>Computing</a:t>
                </a:r>
                <a:br>
                  <a:rPr lang="en-US" sz="938" b="1" dirty="0">
                    <a:latin typeface="Arial"/>
                    <a:cs typeface="Arial"/>
                  </a:rPr>
                </a:br>
                <a:r>
                  <a:rPr lang="en-US" sz="938" b="1" dirty="0">
                    <a:latin typeface="Arial"/>
                    <a:cs typeface="Arial"/>
                  </a:rPr>
                  <a:t>power</a:t>
                </a:r>
                <a:br>
                  <a:rPr lang="en-US" sz="938" b="1" dirty="0">
                    <a:latin typeface="Arial"/>
                    <a:cs typeface="Arial"/>
                  </a:rPr>
                </a:br>
                <a:r>
                  <a:rPr lang="en-US" sz="938" b="1" dirty="0">
                    <a:latin typeface="Arial"/>
                    <a:cs typeface="Arial"/>
                  </a:rPr>
                  <a:t>close to </a:t>
                </a:r>
                <a:br>
                  <a:rPr lang="en-US" sz="938" b="1" dirty="0">
                    <a:latin typeface="Arial"/>
                    <a:cs typeface="Arial"/>
                  </a:rPr>
                </a:br>
                <a:r>
                  <a:rPr lang="en-US" sz="938"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5993694" y="4684847"/>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2" name="TextBox 31"/>
              <p:cNvSpPr txBox="1"/>
              <p:nvPr/>
            </p:nvSpPr>
            <p:spPr>
              <a:xfrm>
                <a:off x="6382277" y="5281321"/>
                <a:ext cx="1355600" cy="508002"/>
              </a:xfrm>
              <a:prstGeom prst="rect">
                <a:avLst/>
              </a:prstGeom>
              <a:noFill/>
            </p:spPr>
            <p:txBody>
              <a:bodyPr wrap="square" rtlCol="0">
                <a:spAutoFit/>
              </a:bodyPr>
              <a:lstStyle/>
              <a:p>
                <a:r>
                  <a:rPr lang="en-US" sz="938" b="1" dirty="0">
                    <a:latin typeface="Arial"/>
                    <a:cs typeface="Arial"/>
                  </a:rPr>
                  <a:t>Convergence</a:t>
                </a:r>
                <a:br>
                  <a:rPr lang="en-US" sz="938" b="1" dirty="0">
                    <a:latin typeface="Arial"/>
                    <a:cs typeface="Arial"/>
                  </a:rPr>
                </a:br>
                <a:r>
                  <a:rPr lang="en-US" sz="938"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627027" y="3010407"/>
              <a:ext cx="1355600" cy="1037070"/>
              <a:chOff x="1627027" y="3010407"/>
              <a:chExt cx="1355600" cy="1037070"/>
            </a:xfrm>
          </p:grpSpPr>
          <p:sp>
            <p:nvSpPr>
              <p:cNvPr id="29" name="TextBox 28"/>
              <p:cNvSpPr txBox="1"/>
              <p:nvPr/>
            </p:nvSpPr>
            <p:spPr>
              <a:xfrm>
                <a:off x="1627027" y="3731920"/>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grpSp>
    </p:spTree>
    <p:extLst>
      <p:ext uri="{BB962C8B-B14F-4D97-AF65-F5344CB8AC3E}">
        <p14:creationId xmlns:p14="http://schemas.microsoft.com/office/powerpoint/2010/main" val="883212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56666" y="205980"/>
            <a:ext cx="8586144" cy="692646"/>
          </a:xfrm>
        </p:spPr>
        <p:txBody>
          <a:bodyPr>
            <a:normAutofit fontScale="90000"/>
          </a:bodyPr>
          <a:lstStyle/>
          <a:p>
            <a:r>
              <a:rPr lang="en-US" dirty="0"/>
              <a:t>“ACT LOCALLY, LEARN GLOBALLY” WITH MAPR EDGE</a:t>
            </a:r>
          </a:p>
        </p:txBody>
      </p:sp>
      <p:sp>
        <p:nvSpPr>
          <p:cNvPr id="6" name="Content Placeholder 5"/>
          <p:cNvSpPr>
            <a:spLocks noGrp="1"/>
          </p:cNvSpPr>
          <p:nvPr>
            <p:ph idx="4294967295"/>
          </p:nvPr>
        </p:nvSpPr>
        <p:spPr>
          <a:xfrm>
            <a:off x="580282" y="898626"/>
            <a:ext cx="8165642" cy="3695999"/>
          </a:xfrm>
          <a:prstGeom prst="rect">
            <a:avLst/>
          </a:prstGeom>
        </p:spPr>
        <p:txBody>
          <a:bodyPr/>
          <a:lstStyle/>
          <a:p>
            <a:pPr marL="0" indent="0">
              <a:buNone/>
            </a:pPr>
            <a:endParaRPr lang="en-US" dirty="0"/>
          </a:p>
          <a:p>
            <a:pPr marL="126206">
              <a:lnSpc>
                <a:spcPct val="120000"/>
              </a:lnSpc>
              <a:buNone/>
            </a:pPr>
            <a:r>
              <a:rPr lang="en-US" dirty="0"/>
              <a:t>Act Locally, Learn Globally” IoT applications leverage </a:t>
            </a:r>
            <a:r>
              <a:rPr lang="en-US" b="1" dirty="0"/>
              <a:t>local data </a:t>
            </a:r>
            <a:r>
              <a:rPr lang="en-US" dirty="0"/>
              <a:t>from numerous sources for constructing machine learning or deep learning models with </a:t>
            </a:r>
            <a:r>
              <a:rPr lang="en-US" b="1" dirty="0"/>
              <a:t>global knowledge</a:t>
            </a:r>
            <a:r>
              <a:rPr lang="en-US" dirty="0"/>
              <a:t>. These models are then rapidly deployed to the edge to enable </a:t>
            </a:r>
            <a:r>
              <a:rPr lang="en-US" b="1" dirty="0"/>
              <a:t>real-time decisions </a:t>
            </a:r>
            <a:r>
              <a:rPr lang="en-US" dirty="0"/>
              <a:t>based on local events. </a:t>
            </a:r>
          </a:p>
          <a:p>
            <a:endParaRPr lang="en-US" dirty="0"/>
          </a:p>
          <a:p>
            <a:endParaRPr lang="en-US" dirty="0"/>
          </a:p>
        </p:txBody>
      </p:sp>
    </p:spTree>
    <p:extLst>
      <p:ext uri="{BB962C8B-B14F-4D97-AF65-F5344CB8AC3E}">
        <p14:creationId xmlns:p14="http://schemas.microsoft.com/office/powerpoint/2010/main" val="1375559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Rectangle 6"/>
          <p:cNvSpPr/>
          <p:nvPr/>
        </p:nvSpPr>
        <p:spPr bwMode="auto">
          <a:xfrm>
            <a:off x="6414244" y="1033060"/>
            <a:ext cx="2728566" cy="2428363"/>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209" name="Shape 209"/>
          <p:cNvSpPr txBox="1">
            <a:spLocks noGrp="1"/>
          </p:cNvSpPr>
          <p:nvPr>
            <p:ph type="title"/>
          </p:nvPr>
        </p:nvSpPr>
        <p:spPr/>
        <p:txBody>
          <a:bodyPr>
            <a:normAutofit fontScale="90000"/>
          </a:bodyPr>
          <a:lstStyle/>
          <a:p>
            <a:r>
              <a:rPr lang="en-US" dirty="0">
                <a:sym typeface="Arial"/>
              </a:rPr>
              <a:t>MAPR SOLVES BIG DATA AT THE EDGE</a:t>
            </a:r>
            <a:br>
              <a:rPr lang="en-US" dirty="0">
                <a:sym typeface="Arial"/>
              </a:rPr>
            </a:br>
            <a:endParaRPr lang="en-US" dirty="0">
              <a:sym typeface="Arial"/>
            </a:endParaRPr>
          </a:p>
        </p:txBody>
      </p:sp>
      <p:sp>
        <p:nvSpPr>
          <p:cNvPr id="9" name="Text Placeholder 8"/>
          <p:cNvSpPr>
            <a:spLocks noGrp="1"/>
          </p:cNvSpPr>
          <p:nvPr>
            <p:ph type="body" sz="quarter" idx="10"/>
          </p:nvPr>
        </p:nvSpPr>
        <p:spPr>
          <a:xfrm>
            <a:off x="569494" y="521069"/>
            <a:ext cx="5777665" cy="498575"/>
          </a:xfrm>
        </p:spPr>
        <p:txBody>
          <a:bodyPr/>
          <a:lstStyle/>
          <a:p>
            <a:r>
              <a:rPr lang="en-US" dirty="0"/>
              <a:t>DESIGNED FOR EDGE LOCATIONS</a:t>
            </a:r>
          </a:p>
        </p:txBody>
      </p:sp>
      <p:sp>
        <p:nvSpPr>
          <p:cNvPr id="210" name="Shape 210"/>
          <p:cNvSpPr txBox="1">
            <a:spLocks noGrp="1"/>
          </p:cNvSpPr>
          <p:nvPr>
            <p:ph type="body" sz="quarter" idx="11"/>
          </p:nvPr>
        </p:nvSpPr>
        <p:spPr>
          <a:xfrm>
            <a:off x="2918710" y="1298175"/>
            <a:ext cx="2668894" cy="1187851"/>
          </a:xfrm>
        </p:spPr>
        <p:txBody>
          <a:bodyPr>
            <a:normAutofit/>
          </a:bodyPr>
          <a:lstStyle/>
          <a:p>
            <a:r>
              <a:rPr lang="en-US" sz="1800" dirty="0">
                <a:sym typeface="Arial"/>
              </a:rPr>
              <a:t>Sites with slow or occasionally connected network access</a:t>
            </a:r>
          </a:p>
          <a:p>
            <a:endParaRPr lang="en-US" sz="1800" dirty="0">
              <a:sym typeface="Arial"/>
            </a:endParaRPr>
          </a:p>
        </p:txBody>
      </p:sp>
      <p:sp>
        <p:nvSpPr>
          <p:cNvPr id="5" name="Text Placeholder 4"/>
          <p:cNvSpPr>
            <a:spLocks noGrp="1"/>
          </p:cNvSpPr>
          <p:nvPr>
            <p:ph type="body" sz="quarter" idx="12"/>
          </p:nvPr>
        </p:nvSpPr>
        <p:spPr>
          <a:xfrm>
            <a:off x="579836" y="1309632"/>
            <a:ext cx="1903395" cy="1874044"/>
          </a:xfrm>
        </p:spPr>
        <p:txBody>
          <a:bodyPr>
            <a:normAutofit lnSpcReduction="10000"/>
          </a:bodyPr>
          <a:lstStyle/>
          <a:p>
            <a:r>
              <a:rPr lang="en-US" sz="1800" dirty="0">
                <a:sym typeface="Arial"/>
              </a:rPr>
              <a:t>Data sources that create huge volumes of data</a:t>
            </a:r>
          </a:p>
          <a:p>
            <a:pPr marL="0" lvl="1" indent="0">
              <a:buNone/>
            </a:pPr>
            <a:r>
              <a:rPr lang="en-US" sz="1500" dirty="0">
                <a:sym typeface="Arial"/>
              </a:rPr>
              <a:t>E.g., oil rigs, cell towers, hospitals, vehicles, remote offices, etc.</a:t>
            </a:r>
          </a:p>
        </p:txBody>
      </p:sp>
      <p:sp>
        <p:nvSpPr>
          <p:cNvPr id="12" name="TextBox 11"/>
          <p:cNvSpPr txBox="1"/>
          <p:nvPr/>
        </p:nvSpPr>
        <p:spPr>
          <a:xfrm>
            <a:off x="6897235" y="2734257"/>
            <a:ext cx="1917680" cy="461665"/>
          </a:xfrm>
          <a:prstGeom prst="rect">
            <a:avLst/>
          </a:prstGeom>
          <a:noFill/>
        </p:spPr>
        <p:txBody>
          <a:bodyPr wrap="square" rtlCol="0">
            <a:spAutoFit/>
          </a:bodyPr>
          <a:lstStyle/>
          <a:p>
            <a:r>
              <a:rPr lang="en-US" sz="1200" b="1" dirty="0">
                <a:solidFill>
                  <a:schemeClr val="tx2"/>
                </a:solidFill>
                <a:latin typeface="Arial"/>
                <a:cs typeface="Arial"/>
              </a:rPr>
              <a:t>INTEL NUC MINI PCS</a:t>
            </a:r>
          </a:p>
          <a:p>
            <a:r>
              <a:rPr lang="en-US" sz="1200" b="1" dirty="0">
                <a:solidFill>
                  <a:schemeClr val="tx2"/>
                </a:solidFill>
                <a:latin typeface="Arial"/>
                <a:cs typeface="Arial"/>
              </a:rPr>
              <a:t>(8.3” X 4.6” X 1.1”)</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4543" y="1431907"/>
            <a:ext cx="2596084" cy="1278200"/>
          </a:xfrm>
          <a:prstGeom prst="rect">
            <a:avLst/>
          </a:prstGeom>
        </p:spPr>
      </p:pic>
      <p:sp>
        <p:nvSpPr>
          <p:cNvPr id="6" name="TextBox 5"/>
          <p:cNvSpPr txBox="1"/>
          <p:nvPr/>
        </p:nvSpPr>
        <p:spPr>
          <a:xfrm>
            <a:off x="579836" y="3636574"/>
            <a:ext cx="5888074" cy="1140312"/>
          </a:xfrm>
          <a:prstGeom prst="rect">
            <a:avLst/>
          </a:prstGeom>
          <a:noFill/>
        </p:spPr>
        <p:txBody>
          <a:bodyPr wrap="square" rtlCol="0">
            <a:spAutoFit/>
          </a:bodyPr>
          <a:lstStyle/>
          <a:p>
            <a:pPr>
              <a:lnSpc>
                <a:spcPct val="120000"/>
              </a:lnSpc>
            </a:pPr>
            <a:r>
              <a:rPr lang="en-US" sz="1425" dirty="0">
                <a:sym typeface="Arial"/>
              </a:rPr>
              <a:t>Space constrained locations requiring small footprints</a:t>
            </a:r>
          </a:p>
          <a:p>
            <a:pPr marL="0" lvl="1">
              <a:lnSpc>
                <a:spcPct val="120000"/>
              </a:lnSpc>
            </a:pPr>
            <a:r>
              <a:rPr lang="en-US" sz="1500" dirty="0">
                <a:sym typeface="Arial"/>
              </a:rPr>
              <a:t>• 3-5 node cluster, storage capacity limits, minimum 16GB RAM</a:t>
            </a:r>
          </a:p>
          <a:p>
            <a:pPr marL="0" lvl="1">
              <a:lnSpc>
                <a:spcPct val="120000"/>
              </a:lnSpc>
            </a:pPr>
            <a:r>
              <a:rPr lang="en-US" sz="1500" dirty="0">
                <a:sym typeface="Arial"/>
              </a:rPr>
              <a:t>• Optimized for mini PCs (e.g., Intel NUCs)</a:t>
            </a:r>
          </a:p>
          <a:p>
            <a:endParaRPr lang="en-US" sz="1500" dirty="0">
              <a:solidFill>
                <a:schemeClr val="tx2"/>
              </a:solidFill>
              <a:latin typeface="Arial"/>
              <a:cs typeface="Arial"/>
            </a:endParaRPr>
          </a:p>
        </p:txBody>
      </p:sp>
    </p:spTree>
    <p:extLst>
      <p:ext uri="{BB962C8B-B14F-4D97-AF65-F5344CB8AC3E}">
        <p14:creationId xmlns:p14="http://schemas.microsoft.com/office/powerpoint/2010/main" val="200002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DWO Categories/Approaches</a:t>
            </a:r>
            <a:endParaRPr lang="en-US" dirty="0"/>
          </a:p>
        </p:txBody>
      </p:sp>
      <p:sp>
        <p:nvSpPr>
          <p:cNvPr id="3" name="Text Placeholder 2"/>
          <p:cNvSpPr>
            <a:spLocks noGrp="1"/>
          </p:cNvSpPr>
          <p:nvPr>
            <p:ph type="body" idx="1"/>
          </p:nvPr>
        </p:nvSpPr>
        <p:spPr>
          <a:xfrm>
            <a:off x="317986" y="898625"/>
            <a:ext cx="8227457" cy="3495819"/>
          </a:xfrm>
        </p:spPr>
        <p:txBody>
          <a:bodyPr>
            <a:spAutoFit/>
          </a:bodyPr>
          <a:lstStyle/>
          <a:p>
            <a:r>
              <a:rPr lang="en-US" dirty="0" smtClean="0"/>
              <a:t>Automated offload of historical/cold data</a:t>
            </a:r>
          </a:p>
          <a:p>
            <a:pPr lvl="1"/>
            <a:r>
              <a:rPr lang="en-US" dirty="0" smtClean="0">
                <a:solidFill>
                  <a:srgbClr val="4D4F53"/>
                </a:solidFill>
                <a:latin typeface="Arial" charset="0"/>
                <a:cs typeface="Arial" charset="0"/>
                <a:sym typeface="Arial" charset="0"/>
              </a:rPr>
              <a:t>Copy/move target data from EDW to MapR cluster</a:t>
            </a:r>
          </a:p>
          <a:p>
            <a:pPr lvl="1"/>
            <a:r>
              <a:rPr lang="en-US" dirty="0" smtClean="0">
                <a:solidFill>
                  <a:srgbClr val="4D4F53"/>
                </a:solidFill>
                <a:latin typeface="Arial" charset="0"/>
                <a:cs typeface="Arial" charset="0"/>
                <a:sym typeface="Arial" charset="0"/>
              </a:rPr>
              <a:t>Usually possible to automate recurring data migration processes</a:t>
            </a:r>
          </a:p>
          <a:p>
            <a:r>
              <a:rPr lang="en-US" dirty="0" smtClean="0">
                <a:solidFill>
                  <a:srgbClr val="4D4F53"/>
                </a:solidFill>
                <a:latin typeface="Arial" charset="0"/>
                <a:cs typeface="Arial" charset="0"/>
                <a:sym typeface="Arial" charset="0"/>
              </a:rPr>
              <a:t>Semi-automated offload of selected ETL</a:t>
            </a:r>
          </a:p>
          <a:p>
            <a:pPr lvl="1"/>
            <a:r>
              <a:rPr lang="en-US" dirty="0" smtClean="0">
                <a:solidFill>
                  <a:srgbClr val="4D4F53"/>
                </a:solidFill>
                <a:latin typeface="Arial" charset="0"/>
                <a:cs typeface="Arial" charset="0"/>
                <a:sym typeface="Arial" charset="0"/>
              </a:rPr>
              <a:t>May require moderate-to-substantial rework of ETL processing logic</a:t>
            </a:r>
          </a:p>
          <a:p>
            <a:pPr lvl="1"/>
            <a:r>
              <a:rPr lang="en-US" dirty="0" smtClean="0">
                <a:solidFill>
                  <a:srgbClr val="4D4F53"/>
                </a:solidFill>
                <a:latin typeface="Arial" charset="0"/>
                <a:cs typeface="Arial" charset="0"/>
                <a:sym typeface="Arial" charset="0"/>
              </a:rPr>
              <a:t>Example workloads:</a:t>
            </a:r>
          </a:p>
          <a:p>
            <a:pPr lvl="2"/>
            <a:r>
              <a:rPr lang="en-US" dirty="0" smtClean="0">
                <a:solidFill>
                  <a:srgbClr val="4D4F53"/>
                </a:solidFill>
                <a:latin typeface="Arial" charset="0"/>
                <a:cs typeface="Arial" charset="0"/>
                <a:sym typeface="Arial" charset="0"/>
              </a:rPr>
              <a:t>Simple aggregation</a:t>
            </a:r>
          </a:p>
          <a:p>
            <a:pPr lvl="2"/>
            <a:r>
              <a:rPr lang="en-US" dirty="0" smtClean="0">
                <a:solidFill>
                  <a:srgbClr val="4D4F53"/>
                </a:solidFill>
                <a:latin typeface="Arial" charset="0"/>
                <a:cs typeface="Arial" charset="0"/>
                <a:sym typeface="Arial" charset="0"/>
              </a:rPr>
              <a:t>OLAP aggregation for clustered &amp; non-clustered columns</a:t>
            </a:r>
          </a:p>
          <a:p>
            <a:pPr lvl="2"/>
            <a:r>
              <a:rPr lang="en-US" dirty="0" smtClean="0">
                <a:solidFill>
                  <a:srgbClr val="4D4F53"/>
                </a:solidFill>
                <a:latin typeface="Arial" charset="0"/>
                <a:cs typeface="Arial" charset="0"/>
                <a:sym typeface="Arial" charset="0"/>
              </a:rPr>
              <a:t>Simple join &amp; multi-table joins</a:t>
            </a:r>
          </a:p>
          <a:p>
            <a:pPr lvl="2"/>
            <a:r>
              <a:rPr lang="en-US" dirty="0" smtClean="0">
                <a:solidFill>
                  <a:srgbClr val="4D4F53"/>
                </a:solidFill>
                <a:latin typeface="Arial" charset="0"/>
                <a:cs typeface="Arial" charset="0"/>
                <a:sym typeface="Arial" charset="0"/>
              </a:rPr>
              <a:t>Built-In User Defined Functions (UDFs) and/or custom UDFs</a:t>
            </a:r>
          </a:p>
          <a:p>
            <a:pPr lvl="2"/>
            <a:r>
              <a:rPr lang="en-US" dirty="0" smtClean="0">
                <a:solidFill>
                  <a:srgbClr val="4D4F53"/>
                </a:solidFill>
                <a:latin typeface="Arial" charset="0"/>
                <a:cs typeface="Arial" charset="0"/>
                <a:sym typeface="Arial" charset="0"/>
              </a:rPr>
              <a:t>Some like-to-like code conversions</a:t>
            </a:r>
          </a:p>
        </p:txBody>
      </p:sp>
    </p:spTree>
    <p:extLst>
      <p:ext uri="{BB962C8B-B14F-4D97-AF65-F5344CB8AC3E}">
        <p14:creationId xmlns:p14="http://schemas.microsoft.com/office/powerpoint/2010/main" val="7195020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9" name="Shape 209"/>
          <p:cNvSpPr txBox="1">
            <a:spLocks noGrp="1"/>
          </p:cNvSpPr>
          <p:nvPr>
            <p:ph type="title"/>
          </p:nvPr>
        </p:nvSpPr>
        <p:spPr>
          <a:xfrm>
            <a:off x="556666" y="205980"/>
            <a:ext cx="8586144" cy="692646"/>
          </a:xfrm>
        </p:spPr>
        <p:txBody>
          <a:bodyPr>
            <a:normAutofit/>
          </a:bodyPr>
          <a:lstStyle/>
          <a:p>
            <a:r>
              <a:rPr lang="en-US" dirty="0">
                <a:sym typeface="Arial"/>
              </a:rPr>
              <a:t>EXTEND THE POWER OF THE MAPR PLATFORM</a:t>
            </a:r>
          </a:p>
        </p:txBody>
      </p:sp>
      <p:sp>
        <p:nvSpPr>
          <p:cNvPr id="210" name="Shape 210"/>
          <p:cNvSpPr txBox="1">
            <a:spLocks noGrp="1"/>
          </p:cNvSpPr>
          <p:nvPr>
            <p:ph idx="1"/>
          </p:nvPr>
        </p:nvSpPr>
        <p:spPr>
          <a:xfrm>
            <a:off x="566865" y="1604042"/>
            <a:ext cx="7978410" cy="3377384"/>
          </a:xfrm>
        </p:spPr>
        <p:txBody>
          <a:bodyPr>
            <a:normAutofit/>
          </a:bodyPr>
          <a:lstStyle/>
          <a:p>
            <a:r>
              <a:rPr lang="en-US" dirty="0">
                <a:sym typeface="Arial"/>
              </a:rPr>
              <a:t>Access to files, tables, documents, streams</a:t>
            </a:r>
          </a:p>
          <a:p>
            <a:r>
              <a:rPr lang="en-US" dirty="0">
                <a:sym typeface="Arial"/>
              </a:rPr>
              <a:t>Multiple compute engines – Spark, Drill, Hive, etc.</a:t>
            </a:r>
          </a:p>
          <a:p>
            <a:r>
              <a:rPr lang="en-US" dirty="0">
                <a:sym typeface="Arial"/>
              </a:rPr>
              <a:t>Data management capabilities such as volumes, quotas, compression, MapR Control System</a:t>
            </a:r>
          </a:p>
          <a:p>
            <a:r>
              <a:rPr lang="en-US" dirty="0">
                <a:sym typeface="Arial"/>
              </a:rPr>
              <a:t>Business continuity via replication, mirroring, and snapshots</a:t>
            </a:r>
          </a:p>
          <a:p>
            <a:r>
              <a:rPr lang="en-US" dirty="0">
                <a:sym typeface="Arial"/>
              </a:rPr>
              <a:t>Data distribution via global, bandwidth-aware, incremental replication capabilities</a:t>
            </a:r>
          </a:p>
        </p:txBody>
      </p:sp>
      <p:sp>
        <p:nvSpPr>
          <p:cNvPr id="4" name="Text Placeholder 3"/>
          <p:cNvSpPr>
            <a:spLocks noGrp="1"/>
          </p:cNvSpPr>
          <p:nvPr>
            <p:ph type="body" idx="10"/>
          </p:nvPr>
        </p:nvSpPr>
        <p:spPr>
          <a:xfrm>
            <a:off x="566865" y="1272195"/>
            <a:ext cx="7978410" cy="331847"/>
          </a:xfrm>
        </p:spPr>
        <p:txBody>
          <a:bodyPr/>
          <a:lstStyle/>
          <a:p>
            <a:r>
              <a:rPr lang="en-US" sz="2100" b="1" dirty="0"/>
              <a:t>MapR Edge supports:</a:t>
            </a:r>
          </a:p>
        </p:txBody>
      </p:sp>
    </p:spTree>
    <p:extLst>
      <p:ext uri="{BB962C8B-B14F-4D97-AF65-F5344CB8AC3E}">
        <p14:creationId xmlns:p14="http://schemas.microsoft.com/office/powerpoint/2010/main" val="15064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KEY FEATURES AND BENEFITS</a:t>
            </a:r>
          </a:p>
        </p:txBody>
      </p:sp>
      <p:sp>
        <p:nvSpPr>
          <p:cNvPr id="3" name="Content Placeholder 2"/>
          <p:cNvSpPr>
            <a:spLocks noGrp="1"/>
          </p:cNvSpPr>
          <p:nvPr>
            <p:ph idx="1"/>
          </p:nvPr>
        </p:nvSpPr>
        <p:spPr>
          <a:xfrm>
            <a:off x="580282" y="1002579"/>
            <a:ext cx="7978410" cy="3377384"/>
          </a:xfrm>
        </p:spPr>
        <p:txBody>
          <a:bodyPr>
            <a:normAutofit fontScale="92500" lnSpcReduction="20000"/>
          </a:bodyPr>
          <a:lstStyle/>
          <a:p>
            <a:pPr marL="0" indent="0">
              <a:buNone/>
            </a:pPr>
            <a:r>
              <a:rPr lang="en-US" sz="1800" b="1" dirty="0"/>
              <a:t>Distributed data aggregation</a:t>
            </a:r>
          </a:p>
          <a:p>
            <a:pPr marL="214313" lvl="1" indent="-214313">
              <a:buNone/>
            </a:pPr>
            <a:r>
              <a:rPr lang="en-US" sz="1500" dirty="0">
                <a:solidFill>
                  <a:schemeClr val="tx1"/>
                </a:solidFill>
                <a:latin typeface="+mn-lt"/>
              </a:rPr>
              <a:t>•	</a:t>
            </a:r>
            <a:r>
              <a:rPr lang="en-US" dirty="0">
                <a:solidFill>
                  <a:schemeClr val="tx1"/>
                </a:solidFill>
                <a:latin typeface="+mn-lt"/>
              </a:rPr>
              <a:t>Reduce bandwidth requirements</a:t>
            </a:r>
          </a:p>
          <a:p>
            <a:pPr marL="214313" lvl="1" indent="-214313">
              <a:buNone/>
            </a:pPr>
            <a:r>
              <a:rPr lang="en-US" sz="1500" dirty="0">
                <a:solidFill>
                  <a:schemeClr val="tx1"/>
                </a:solidFill>
              </a:rPr>
              <a:t>•	</a:t>
            </a:r>
            <a:r>
              <a:rPr lang="en-US" dirty="0">
                <a:solidFill>
                  <a:schemeClr val="tx1"/>
                </a:solidFill>
                <a:latin typeface="+mn-lt"/>
              </a:rPr>
              <a:t>Maintain data privacy</a:t>
            </a:r>
          </a:p>
          <a:p>
            <a:pPr marL="214313" lvl="1" indent="-214313">
              <a:buNone/>
            </a:pPr>
            <a:r>
              <a:rPr lang="en-US" sz="1500" dirty="0">
                <a:solidFill>
                  <a:schemeClr val="tx1"/>
                </a:solidFill>
              </a:rPr>
              <a:t>•	</a:t>
            </a:r>
            <a:r>
              <a:rPr lang="en-US" dirty="0">
                <a:solidFill>
                  <a:schemeClr val="tx1"/>
                </a:solidFill>
                <a:latin typeface="+mn-lt"/>
              </a:rPr>
              <a:t>Comply with data location regulations</a:t>
            </a:r>
          </a:p>
          <a:p>
            <a:pPr marL="214313" lvl="1" indent="-214313">
              <a:buNone/>
            </a:pPr>
            <a:r>
              <a:rPr lang="en-US" sz="1500" dirty="0">
                <a:solidFill>
                  <a:schemeClr val="tx1"/>
                </a:solidFill>
              </a:rPr>
              <a:t>•	</a:t>
            </a:r>
            <a:r>
              <a:rPr lang="en-US" dirty="0">
                <a:solidFill>
                  <a:schemeClr val="tx1"/>
                </a:solidFill>
                <a:latin typeface="+mn-lt"/>
              </a:rPr>
              <a:t>Reliably consolidate data from edge sites</a:t>
            </a:r>
          </a:p>
          <a:p>
            <a:pPr marL="214313" lvl="1" indent="-214313">
              <a:spcAft>
                <a:spcPts val="900"/>
              </a:spcAft>
              <a:buNone/>
            </a:pPr>
            <a:r>
              <a:rPr lang="en-US" sz="1500" dirty="0">
                <a:solidFill>
                  <a:schemeClr val="tx1"/>
                </a:solidFill>
              </a:rPr>
              <a:t>•	</a:t>
            </a:r>
            <a:r>
              <a:rPr lang="en-US" dirty="0">
                <a:solidFill>
                  <a:schemeClr val="tx1"/>
                </a:solidFill>
                <a:latin typeface="+mn-lt"/>
              </a:rPr>
              <a:t>Minimize space requirements</a:t>
            </a:r>
          </a:p>
          <a:p>
            <a:pPr marL="0" indent="0">
              <a:buNone/>
            </a:pPr>
            <a:r>
              <a:rPr lang="en-US" sz="1800" b="1" dirty="0"/>
              <a:t>Bandwidth-awareness</a:t>
            </a:r>
          </a:p>
          <a:p>
            <a:pPr marL="173831" lvl="1" indent="-173831">
              <a:spcAft>
                <a:spcPts val="900"/>
              </a:spcAft>
              <a:buNone/>
            </a:pPr>
            <a:r>
              <a:rPr lang="en-US" sz="1500" dirty="0">
                <a:solidFill>
                  <a:schemeClr val="tx1"/>
                </a:solidFill>
                <a:latin typeface="+mn-lt"/>
              </a:rPr>
              <a:t>•	</a:t>
            </a:r>
            <a:r>
              <a:rPr lang="en-US" dirty="0">
                <a:solidFill>
                  <a:schemeClr val="tx1"/>
                </a:solidFill>
                <a:latin typeface="+mn-lt"/>
              </a:rPr>
              <a:t>Transport data reliably even in slow or occasional connections</a:t>
            </a:r>
          </a:p>
          <a:p>
            <a:pPr marL="0" indent="0">
              <a:buNone/>
            </a:pPr>
            <a:r>
              <a:rPr lang="en-US" sz="1800" b="1" dirty="0"/>
              <a:t>Global data plane</a:t>
            </a:r>
          </a:p>
          <a:p>
            <a:pPr marL="173831" lvl="1" indent="-173831">
              <a:buNone/>
            </a:pPr>
            <a:r>
              <a:rPr lang="en-US" sz="1500" dirty="0">
                <a:solidFill>
                  <a:schemeClr val="tx1"/>
                </a:solidFill>
              </a:rPr>
              <a:t>•	</a:t>
            </a:r>
            <a:r>
              <a:rPr lang="en-US" dirty="0">
                <a:solidFill>
                  <a:schemeClr val="tx1"/>
                </a:solidFill>
                <a:latin typeface="+mn-lt"/>
              </a:rPr>
              <a:t>Simplify development/deployment with a global view of all data </a:t>
            </a:r>
            <a:br>
              <a:rPr lang="en-US" dirty="0">
                <a:solidFill>
                  <a:schemeClr val="tx1"/>
                </a:solidFill>
                <a:latin typeface="+mn-lt"/>
              </a:rPr>
            </a:br>
            <a:r>
              <a:rPr lang="en-US" dirty="0">
                <a:solidFill>
                  <a:schemeClr val="tx1"/>
                </a:solidFill>
                <a:latin typeface="+mn-lt"/>
              </a:rPr>
              <a:t>in a single namespace</a:t>
            </a:r>
          </a:p>
        </p:txBody>
      </p:sp>
    </p:spTree>
    <p:extLst>
      <p:ext uri="{BB962C8B-B14F-4D97-AF65-F5344CB8AC3E}">
        <p14:creationId xmlns:p14="http://schemas.microsoft.com/office/powerpoint/2010/main" val="15364453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 EDGE KEY FEATURES AND BENEFITS (CONT.)</a:t>
            </a:r>
            <a:endParaRPr lang="en-US" sz="1800" dirty="0"/>
          </a:p>
        </p:txBody>
      </p:sp>
      <p:sp>
        <p:nvSpPr>
          <p:cNvPr id="3" name="Content Placeholder 2"/>
          <p:cNvSpPr>
            <a:spLocks noGrp="1"/>
          </p:cNvSpPr>
          <p:nvPr>
            <p:ph idx="1"/>
          </p:nvPr>
        </p:nvSpPr>
        <p:spPr>
          <a:xfrm>
            <a:off x="580282" y="1016001"/>
            <a:ext cx="7978410" cy="3377384"/>
          </a:xfrm>
        </p:spPr>
        <p:txBody>
          <a:bodyPr>
            <a:normAutofit/>
          </a:bodyPr>
          <a:lstStyle/>
          <a:p>
            <a:pPr marL="0" indent="0">
              <a:lnSpc>
                <a:spcPct val="90000"/>
              </a:lnSpc>
              <a:buNone/>
            </a:pPr>
            <a:r>
              <a:rPr lang="en-US" sz="1800" b="1" dirty="0"/>
              <a:t>Converged analytics</a:t>
            </a:r>
          </a:p>
          <a:p>
            <a:pPr marL="214313" lvl="1" indent="-214313">
              <a:lnSpc>
                <a:spcPct val="90000"/>
              </a:lnSpc>
              <a:spcAft>
                <a:spcPts val="900"/>
              </a:spcAft>
              <a:buNone/>
            </a:pPr>
            <a:r>
              <a:rPr lang="en-US" dirty="0">
                <a:solidFill>
                  <a:schemeClr val="tx1"/>
                </a:solidFill>
              </a:rPr>
              <a:t>•	Gain faster time-to-insight at the edge.</a:t>
            </a:r>
          </a:p>
          <a:p>
            <a:pPr marL="0" indent="0">
              <a:lnSpc>
                <a:spcPct val="90000"/>
              </a:lnSpc>
              <a:buNone/>
            </a:pPr>
            <a:r>
              <a:rPr lang="en-US" sz="1800" b="1" dirty="0"/>
              <a:t>Unified security</a:t>
            </a:r>
          </a:p>
          <a:p>
            <a:pPr marL="209550" lvl="1">
              <a:buNone/>
            </a:pPr>
            <a:r>
              <a:rPr lang="en-US" dirty="0">
                <a:solidFill>
                  <a:schemeClr val="tx1"/>
                </a:solidFill>
              </a:rPr>
              <a:t>•	</a:t>
            </a:r>
            <a:r>
              <a:rPr lang="en-US" dirty="0"/>
              <a:t>Protect data stored at the edge as well as in motion</a:t>
            </a:r>
          </a:p>
          <a:p>
            <a:pPr marL="209550" lvl="1">
              <a:spcAft>
                <a:spcPts val="900"/>
              </a:spcAft>
              <a:buNone/>
            </a:pPr>
            <a:r>
              <a:rPr lang="en-US" dirty="0">
                <a:solidFill>
                  <a:schemeClr val="tx1"/>
                </a:solidFill>
              </a:rPr>
              <a:t>•	</a:t>
            </a:r>
            <a:r>
              <a:rPr lang="en-US" dirty="0"/>
              <a:t>Reduce complexity with a consistent security framework</a:t>
            </a:r>
          </a:p>
          <a:p>
            <a:pPr marL="0" indent="0">
              <a:lnSpc>
                <a:spcPct val="90000"/>
              </a:lnSpc>
              <a:buNone/>
            </a:pPr>
            <a:r>
              <a:rPr lang="en-US" sz="1800" b="1" dirty="0"/>
              <a:t>Standards-based</a:t>
            </a:r>
          </a:p>
          <a:p>
            <a:pPr marL="209550" lvl="1">
              <a:spcAft>
                <a:spcPts val="900"/>
              </a:spcAft>
              <a:buNone/>
            </a:pPr>
            <a:r>
              <a:rPr lang="en-US" dirty="0">
                <a:solidFill>
                  <a:schemeClr val="tx1"/>
                </a:solidFill>
              </a:rPr>
              <a:t>•	Simplify code development standard-based interfaces</a:t>
            </a:r>
          </a:p>
          <a:p>
            <a:pPr marL="0" indent="0">
              <a:buNone/>
            </a:pPr>
            <a:r>
              <a:rPr lang="en-US" sz="1800" b="1" dirty="0"/>
              <a:t>Enterprise-grade reliability</a:t>
            </a:r>
          </a:p>
          <a:p>
            <a:pPr marL="167879" lvl="1" indent="-167879">
              <a:buNone/>
            </a:pPr>
            <a:r>
              <a:rPr lang="en-US" dirty="0">
                <a:solidFill>
                  <a:schemeClr val="tx1"/>
                </a:solidFill>
              </a:rPr>
              <a:t>•	</a:t>
            </a:r>
            <a:r>
              <a:rPr lang="en-US" dirty="0"/>
              <a:t>Reduce costly downtime</a:t>
            </a:r>
          </a:p>
        </p:txBody>
      </p:sp>
      <p:sp>
        <p:nvSpPr>
          <p:cNvPr id="4" name="TextBox 3"/>
          <p:cNvSpPr txBox="1"/>
          <p:nvPr/>
        </p:nvSpPr>
        <p:spPr>
          <a:xfrm>
            <a:off x="1205833" y="602234"/>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5" name="TextBox 4"/>
          <p:cNvSpPr txBox="1"/>
          <p:nvPr/>
        </p:nvSpPr>
        <p:spPr>
          <a:xfrm>
            <a:off x="897669" y="532207"/>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6" name="TextBox 5"/>
          <p:cNvSpPr txBox="1"/>
          <p:nvPr/>
        </p:nvSpPr>
        <p:spPr>
          <a:xfrm>
            <a:off x="1850176" y="476186"/>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Tree>
    <p:extLst>
      <p:ext uri="{BB962C8B-B14F-4D97-AF65-F5344CB8AC3E}">
        <p14:creationId xmlns:p14="http://schemas.microsoft.com/office/powerpoint/2010/main" val="1849098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941" y="51299"/>
            <a:ext cx="8811576" cy="692775"/>
          </a:xfrm>
        </p:spPr>
        <p:txBody>
          <a:bodyPr/>
          <a:lstStyle/>
          <a:p>
            <a:r>
              <a:rPr lang="en-US" dirty="0"/>
              <a:t>Three Key “Agilities” Drive Our Priorities</a:t>
            </a:r>
          </a:p>
        </p:txBody>
      </p:sp>
      <p:sp>
        <p:nvSpPr>
          <p:cNvPr id="4" name="Rectangle 3"/>
          <p:cNvSpPr/>
          <p:nvPr/>
        </p:nvSpPr>
        <p:spPr>
          <a:xfrm>
            <a:off x="733026" y="880549"/>
            <a:ext cx="3291465" cy="1223398"/>
          </a:xfrm>
          <a:prstGeom prst="rect">
            <a:avLst/>
          </a:prstGeom>
        </p:spPr>
        <p:txBody>
          <a:bodyPr wrap="square" lIns="68565" tIns="34283" rIns="68565" bIns="34283">
            <a:spAutoFit/>
          </a:bodyPr>
          <a:lstStyle/>
          <a:p>
            <a:pPr algn="ctr"/>
            <a:r>
              <a:rPr lang="en-US" sz="1800" b="1" dirty="0">
                <a:solidFill>
                  <a:schemeClr val="accent2"/>
                </a:solidFill>
              </a:rPr>
              <a:t>Data Agility</a:t>
            </a:r>
          </a:p>
          <a:p>
            <a:pPr marL="342826" indent="-342826">
              <a:buFont typeface="Arial"/>
              <a:buChar char="•"/>
            </a:pPr>
            <a:r>
              <a:rPr lang="en-US" sz="1425" dirty="0">
                <a:solidFill>
                  <a:schemeClr val="accent2"/>
                </a:solidFill>
              </a:rPr>
              <a:t>Unified Files, Tables, Streams</a:t>
            </a:r>
          </a:p>
          <a:p>
            <a:pPr marL="342826" indent="-342826">
              <a:buFont typeface="Arial"/>
              <a:buChar char="•"/>
            </a:pPr>
            <a:r>
              <a:rPr lang="en-US" sz="1425" dirty="0">
                <a:solidFill>
                  <a:schemeClr val="accent2"/>
                </a:solidFill>
              </a:rPr>
              <a:t>Support for schemas that change </a:t>
            </a:r>
          </a:p>
          <a:p>
            <a:pPr marL="342826" indent="-342826">
              <a:buFont typeface="Arial"/>
              <a:buChar char="•"/>
            </a:pPr>
            <a:r>
              <a:rPr lang="en-US" sz="1425" dirty="0">
                <a:solidFill>
                  <a:schemeClr val="accent2"/>
                </a:solidFill>
              </a:rPr>
              <a:t>Multi-modal support in a DBMS</a:t>
            </a:r>
          </a:p>
          <a:p>
            <a:endParaRPr lang="en-US" sz="1425" dirty="0">
              <a:solidFill>
                <a:schemeClr val="accent2"/>
              </a:solidFill>
            </a:endParaRPr>
          </a:p>
        </p:txBody>
      </p:sp>
      <p:sp>
        <p:nvSpPr>
          <p:cNvPr id="5" name="Rectangle 4"/>
          <p:cNvSpPr/>
          <p:nvPr/>
        </p:nvSpPr>
        <p:spPr>
          <a:xfrm>
            <a:off x="5093827" y="827575"/>
            <a:ext cx="4608713" cy="1881270"/>
          </a:xfrm>
          <a:prstGeom prst="rect">
            <a:avLst/>
          </a:prstGeom>
        </p:spPr>
        <p:txBody>
          <a:bodyPr wrap="square" lIns="68565" tIns="34283" rIns="68565" bIns="34283">
            <a:spAutoFit/>
          </a:bodyPr>
          <a:lstStyle/>
          <a:p>
            <a:pPr algn="ctr"/>
            <a:r>
              <a:rPr lang="en-US" sz="1800" b="1" dirty="0">
                <a:solidFill>
                  <a:schemeClr val="accent2"/>
                </a:solidFill>
              </a:rPr>
              <a:t>Application Agility</a:t>
            </a:r>
          </a:p>
          <a:p>
            <a:pPr marL="342826" indent="-342826">
              <a:buFont typeface="Arial"/>
              <a:buChar char="•"/>
            </a:pPr>
            <a:r>
              <a:rPr lang="en-US" sz="1425" dirty="0">
                <a:solidFill>
                  <a:schemeClr val="accent2"/>
                </a:solidFill>
              </a:rPr>
              <a:t>Microservices support</a:t>
            </a:r>
          </a:p>
          <a:p>
            <a:pPr marL="342826" indent="-342826">
              <a:buFont typeface="Arial"/>
              <a:buChar char="•"/>
            </a:pPr>
            <a:r>
              <a:rPr lang="en-US" sz="1425" dirty="0">
                <a:solidFill>
                  <a:schemeClr val="accent2"/>
                </a:solidFill>
              </a:rPr>
              <a:t>No-copy access to Files, Streams, DB</a:t>
            </a:r>
          </a:p>
          <a:p>
            <a:pPr marL="342826" indent="-342826">
              <a:buFont typeface="Arial"/>
              <a:buChar char="•"/>
            </a:pPr>
            <a:r>
              <a:rPr lang="en-US" sz="1425" dirty="0">
                <a:solidFill>
                  <a:schemeClr val="accent2"/>
                </a:solidFill>
              </a:rPr>
              <a:t>Multiple compute engines + key ecosystem components</a:t>
            </a:r>
          </a:p>
          <a:p>
            <a:pPr marL="342826" indent="-342826">
              <a:buFont typeface="Arial"/>
              <a:buChar char="•"/>
            </a:pPr>
            <a:r>
              <a:rPr lang="en-US" sz="1425" dirty="0">
                <a:solidFill>
                  <a:schemeClr val="accent2"/>
                </a:solidFill>
              </a:rPr>
              <a:t>Consistent security model</a:t>
            </a:r>
          </a:p>
          <a:p>
            <a:endParaRPr lang="en-US" sz="1425" dirty="0">
              <a:solidFill>
                <a:schemeClr val="accent2"/>
              </a:solidFill>
            </a:endParaRPr>
          </a:p>
          <a:p>
            <a:pPr marL="342826" indent="-342826">
              <a:buFont typeface="Arial"/>
              <a:buChar char="•"/>
            </a:pPr>
            <a:endParaRPr lang="en-US" sz="1425" dirty="0">
              <a:solidFill>
                <a:schemeClr val="accent2"/>
              </a:solidFill>
            </a:endParaRPr>
          </a:p>
        </p:txBody>
      </p:sp>
      <p:sp>
        <p:nvSpPr>
          <p:cNvPr id="6" name="Rectangle 5"/>
          <p:cNvSpPr/>
          <p:nvPr/>
        </p:nvSpPr>
        <p:spPr>
          <a:xfrm>
            <a:off x="2820502" y="3685617"/>
            <a:ext cx="3472211" cy="1004107"/>
          </a:xfrm>
          <a:prstGeom prst="rect">
            <a:avLst/>
          </a:prstGeom>
        </p:spPr>
        <p:txBody>
          <a:bodyPr wrap="square" lIns="68565" tIns="34283" rIns="68565" bIns="34283">
            <a:spAutoFit/>
          </a:bodyPr>
          <a:lstStyle/>
          <a:p>
            <a:pPr algn="ctr"/>
            <a:r>
              <a:rPr lang="en-US" sz="1800" b="1" dirty="0">
                <a:solidFill>
                  <a:schemeClr val="accent2"/>
                </a:solidFill>
              </a:rPr>
              <a:t>Infrastructure Agility</a:t>
            </a:r>
          </a:p>
          <a:p>
            <a:pPr marL="342826" indent="-342826">
              <a:buFont typeface="Arial"/>
              <a:buChar char="•"/>
            </a:pPr>
            <a:r>
              <a:rPr lang="en-US" sz="1425" dirty="0">
                <a:solidFill>
                  <a:schemeClr val="accent2"/>
                </a:solidFill>
              </a:rPr>
              <a:t>Multi-dimensional elasticity</a:t>
            </a:r>
          </a:p>
          <a:p>
            <a:pPr marL="342826" indent="-342826">
              <a:buFont typeface="Arial"/>
              <a:buChar char="•"/>
            </a:pPr>
            <a:r>
              <a:rPr lang="en-US" sz="1425" dirty="0">
                <a:solidFill>
                  <a:schemeClr val="accent2"/>
                </a:solidFill>
              </a:rPr>
              <a:t>Global multi-cloud</a:t>
            </a:r>
          </a:p>
          <a:p>
            <a:pPr marL="342826" indent="-342826">
              <a:buFont typeface="Arial"/>
              <a:buChar char="•"/>
            </a:pPr>
            <a:r>
              <a:rPr lang="en-US" sz="1425" dirty="0">
                <a:solidFill>
                  <a:schemeClr val="accent2"/>
                </a:solidFill>
              </a:rPr>
              <a:t>Container apps with data persistence</a:t>
            </a:r>
          </a:p>
        </p:txBody>
      </p:sp>
      <p:grpSp>
        <p:nvGrpSpPr>
          <p:cNvPr id="7" name="Group 6"/>
          <p:cNvGrpSpPr/>
          <p:nvPr/>
        </p:nvGrpSpPr>
        <p:grpSpPr>
          <a:xfrm>
            <a:off x="975742" y="2536847"/>
            <a:ext cx="6867188" cy="847725"/>
            <a:chOff x="1354820" y="3889467"/>
            <a:chExt cx="9156251" cy="1130300"/>
          </a:xfrm>
        </p:grpSpPr>
        <p:sp>
          <p:nvSpPr>
            <p:cNvPr id="8" name="Rounded Rectangle 7"/>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9" name="Snip Same Side Corner Rectangle 8"/>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 name="TextBox 9"/>
            <p:cNvSpPr txBox="1"/>
            <p:nvPr/>
          </p:nvSpPr>
          <p:spPr>
            <a:xfrm>
              <a:off x="5626261" y="4121122"/>
              <a:ext cx="854936" cy="230832"/>
            </a:xfrm>
            <a:prstGeom prst="rect">
              <a:avLst/>
            </a:prstGeom>
            <a:noFill/>
          </p:spPr>
          <p:txBody>
            <a:bodyPr wrap="none" lIns="0" tIns="0" rIns="0" bIns="0" rtlCol="0">
              <a:spAutoFit/>
            </a:bodyPr>
            <a:lstStyle/>
            <a:p>
              <a:pPr algn="ctr"/>
              <a:r>
                <a:rPr lang="en-US" sz="1125" b="1" dirty="0">
                  <a:solidFill>
                    <a:schemeClr val="accent1"/>
                  </a:solidFill>
                </a:rPr>
                <a:t>Database</a:t>
              </a:r>
              <a:endParaRPr lang="en-US" sz="900" dirty="0">
                <a:solidFill>
                  <a:schemeClr val="accent1"/>
                </a:solidFill>
              </a:endParaRPr>
            </a:p>
          </p:txBody>
        </p:sp>
        <p:sp>
          <p:nvSpPr>
            <p:cNvPr id="11" name="TextBox 10"/>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endParaRPr lang="en-US" sz="900" dirty="0">
                <a:solidFill>
                  <a:schemeClr val="accent1"/>
                </a:solidFill>
              </a:endParaRPr>
            </a:p>
          </p:txBody>
        </p:sp>
        <p:sp>
          <p:nvSpPr>
            <p:cNvPr id="12" name="Rounded Rectangle 11"/>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3" name="TextBox 12"/>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4" name="TextBox 13"/>
            <p:cNvSpPr txBox="1"/>
            <p:nvPr/>
          </p:nvSpPr>
          <p:spPr>
            <a:xfrm>
              <a:off x="2606689" y="4121122"/>
              <a:ext cx="438155" cy="230832"/>
            </a:xfrm>
            <a:prstGeom prst="rect">
              <a:avLst/>
            </a:prstGeom>
            <a:noFill/>
          </p:spPr>
          <p:txBody>
            <a:bodyPr wrap="none" lIns="0" tIns="0" rIns="0" bIns="0" rtlCol="0">
              <a:spAutoFit/>
            </a:bodyPr>
            <a:lstStyle/>
            <a:p>
              <a:pPr algn="ctr"/>
              <a:r>
                <a:rPr lang="en-US" sz="1125" b="1" dirty="0">
                  <a:solidFill>
                    <a:schemeClr val="accent1"/>
                  </a:solidFill>
                </a:rPr>
                <a:t>Files</a:t>
              </a:r>
              <a:endParaRPr lang="en-US" sz="900" dirty="0">
                <a:solidFill>
                  <a:schemeClr val="accent1"/>
                </a:solidFill>
              </a:endParaRPr>
            </a:p>
          </p:txBody>
        </p:sp>
        <p:sp>
          <p:nvSpPr>
            <p:cNvPr id="15" name="TextBox 14"/>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6" name="TextBox 15"/>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7" name="TextBox 16"/>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8" name="TextBox 17"/>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9" name="TextBox 18"/>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20" name="Straight Connector 19"/>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06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rapezoid 35"/>
          <p:cNvSpPr/>
          <p:nvPr/>
        </p:nvSpPr>
        <p:spPr>
          <a:xfrm rot="10800000">
            <a:off x="2165456" y="3425500"/>
            <a:ext cx="4544042" cy="926615"/>
          </a:xfrm>
          <a:prstGeom prst="trapezoi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2" name="Trapezoid 1"/>
          <p:cNvSpPr/>
          <p:nvPr/>
        </p:nvSpPr>
        <p:spPr>
          <a:xfrm>
            <a:off x="2079790" y="2104751"/>
            <a:ext cx="4544042" cy="1243525"/>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57" name="Title 1"/>
          <p:cNvSpPr txBox="1">
            <a:spLocks/>
          </p:cNvSpPr>
          <p:nvPr/>
        </p:nvSpPr>
        <p:spPr>
          <a:xfrm>
            <a:off x="1191" y="-5060"/>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r>
              <a:rPr lang="en-US" sz="2400" b="1" dirty="0" err="1"/>
              <a:t>MapR</a:t>
            </a:r>
            <a:r>
              <a:rPr lang="en-US" sz="2400" b="1" dirty="0"/>
              <a:t> Converged Data Platform</a:t>
            </a:r>
          </a:p>
        </p:txBody>
      </p:sp>
      <p:sp>
        <p:nvSpPr>
          <p:cNvPr id="4" name="TextBox 3"/>
          <p:cNvSpPr txBox="1"/>
          <p:nvPr/>
        </p:nvSpPr>
        <p:spPr>
          <a:xfrm>
            <a:off x="2440867" y="2310353"/>
            <a:ext cx="3993218" cy="530915"/>
          </a:xfrm>
          <a:prstGeom prst="rect">
            <a:avLst/>
          </a:prstGeom>
          <a:noFill/>
        </p:spPr>
        <p:txBody>
          <a:bodyPr wrap="square" rtlCol="0">
            <a:spAutoFit/>
          </a:bodyPr>
          <a:lstStyle/>
          <a:p>
            <a:pPr algn="ctr"/>
            <a:r>
              <a:rPr lang="en-US" sz="1425" b="1" dirty="0">
                <a:solidFill>
                  <a:schemeClr val="accent2"/>
                </a:solidFill>
              </a:rPr>
              <a:t>Files, Tables, Streams </a:t>
            </a:r>
          </a:p>
          <a:p>
            <a:pPr algn="ctr"/>
            <a:r>
              <a:rPr lang="en-US" sz="1425" dirty="0">
                <a:solidFill>
                  <a:schemeClr val="accent2"/>
                </a:solidFill>
              </a:rPr>
              <a:t>together on same platform</a:t>
            </a:r>
          </a:p>
        </p:txBody>
      </p:sp>
      <p:sp>
        <p:nvSpPr>
          <p:cNvPr id="5" name="Rounded Rectangle 4"/>
          <p:cNvSpPr/>
          <p:nvPr/>
        </p:nvSpPr>
        <p:spPr>
          <a:xfrm>
            <a:off x="2466329" y="1947229"/>
            <a:ext cx="3770961" cy="342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t>Shared Services</a:t>
            </a:r>
          </a:p>
        </p:txBody>
      </p:sp>
      <p:sp>
        <p:nvSpPr>
          <p:cNvPr id="25" name="TextBox 24"/>
          <p:cNvSpPr txBox="1"/>
          <p:nvPr/>
        </p:nvSpPr>
        <p:spPr>
          <a:xfrm>
            <a:off x="914559" y="1616076"/>
            <a:ext cx="6874501" cy="3231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500" b="1" dirty="0">
                <a:solidFill>
                  <a:srgbClr val="002060"/>
                </a:solidFill>
              </a:rPr>
              <a:t>Supports Open APIs</a:t>
            </a:r>
          </a:p>
        </p:txBody>
      </p:sp>
      <p:sp>
        <p:nvSpPr>
          <p:cNvPr id="23" name="Rectangle 22"/>
          <p:cNvSpPr/>
          <p:nvPr/>
        </p:nvSpPr>
        <p:spPr bwMode="auto">
          <a:xfrm>
            <a:off x="2225603" y="4175430"/>
            <a:ext cx="4468838" cy="582620"/>
          </a:xfrm>
          <a:prstGeom prst="rect">
            <a:avLst/>
          </a:prstGeom>
          <a:solidFill>
            <a:schemeClr val="bg1"/>
          </a:solidFill>
          <a:ln w="19050">
            <a:solidFill>
              <a:schemeClr val="accent2">
                <a:lumMod val="20000"/>
                <a:lumOff val="80000"/>
              </a:schemeClr>
            </a:solidFill>
          </a:ln>
          <a:effectLst>
            <a:outerShdw blurRad="234950" dist="50800" dir="5940000" algn="tl" rotWithShape="0">
              <a:srgbClr val="000000">
                <a:alpha val="20000"/>
              </a:srgbClr>
            </a:outerShdw>
          </a:effectLst>
        </p:spPr>
        <p:txBody>
          <a:bodyPr lIns="91405" tIns="45703" rIns="91405" bIns="45703" rtlCol="0" anchor="ctr"/>
          <a:lstStyle/>
          <a:p>
            <a:pPr algn="ctr" defTabSz="914133" eaLnBrk="0" hangingPunct="0">
              <a:defRPr/>
            </a:pPr>
            <a:endParaRPr lang="en-US" sz="825" kern="0" dirty="0">
              <a:solidFill>
                <a:srgbClr val="FFFFFF"/>
              </a:solidFill>
              <a:latin typeface="Arial"/>
              <a:cs typeface="Arial"/>
              <a:sym typeface="Arial"/>
              <a:rtl val="0"/>
            </a:endParaRPr>
          </a:p>
        </p:txBody>
      </p:sp>
      <p:pic>
        <p:nvPicPr>
          <p:cNvPr id="27" name="Shape 270"/>
          <p:cNvPicPr preferRelativeResize="0"/>
          <p:nvPr/>
        </p:nvPicPr>
        <p:blipFill>
          <a:blip r:embed="rId3">
            <a:alphaModFix/>
          </a:blip>
          <a:stretch>
            <a:fillRect/>
          </a:stretch>
        </p:blipFill>
        <p:spPr>
          <a:xfrm>
            <a:off x="3065102" y="4306972"/>
            <a:ext cx="865583" cy="346226"/>
          </a:xfrm>
          <a:prstGeom prst="rect">
            <a:avLst/>
          </a:prstGeom>
          <a:noFill/>
          <a:ln>
            <a:noFill/>
          </a:ln>
        </p:spPr>
      </p:pic>
      <p:pic>
        <p:nvPicPr>
          <p:cNvPr id="28" name="Shape 271"/>
          <p:cNvPicPr preferRelativeResize="0"/>
          <p:nvPr/>
        </p:nvPicPr>
        <p:blipFill>
          <a:blip r:embed="rId4">
            <a:alphaModFix/>
          </a:blip>
          <a:stretch>
            <a:fillRect/>
          </a:stretch>
        </p:blipFill>
        <p:spPr>
          <a:xfrm>
            <a:off x="4093105" y="4294001"/>
            <a:ext cx="583507" cy="333993"/>
          </a:xfrm>
          <a:prstGeom prst="rect">
            <a:avLst/>
          </a:prstGeom>
          <a:noFill/>
          <a:ln>
            <a:noFill/>
          </a:ln>
        </p:spPr>
      </p:pic>
      <p:pic>
        <p:nvPicPr>
          <p:cNvPr id="29" name="Shape 272"/>
          <p:cNvPicPr preferRelativeResize="0"/>
          <p:nvPr/>
        </p:nvPicPr>
        <p:blipFill rotWithShape="1">
          <a:blip r:embed="rId5">
            <a:alphaModFix/>
          </a:blip>
          <a:srcRect t="11103" r="9387" b="24790"/>
          <a:stretch/>
        </p:blipFill>
        <p:spPr>
          <a:xfrm>
            <a:off x="2372585" y="4292115"/>
            <a:ext cx="385466" cy="385265"/>
          </a:xfrm>
          <a:prstGeom prst="rect">
            <a:avLst/>
          </a:prstGeom>
          <a:noFill/>
          <a:ln>
            <a:noFill/>
          </a:ln>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032" y="4258834"/>
            <a:ext cx="721722" cy="439310"/>
          </a:xfrm>
          <a:prstGeom prst="rect">
            <a:avLst/>
          </a:prstGeom>
        </p:spPr>
      </p:pic>
      <p:pic>
        <p:nvPicPr>
          <p:cNvPr id="35" name="Picture 34"/>
          <p:cNvPicPr>
            <a:picLocks noChangeAspect="1"/>
          </p:cNvPicPr>
          <p:nvPr/>
        </p:nvPicPr>
        <p:blipFill>
          <a:blip r:embed="rId7"/>
          <a:stretch>
            <a:fillRect/>
          </a:stretch>
        </p:blipFill>
        <p:spPr>
          <a:xfrm>
            <a:off x="5633580" y="4226078"/>
            <a:ext cx="832286" cy="469839"/>
          </a:xfrm>
          <a:prstGeom prst="rect">
            <a:avLst/>
          </a:prstGeom>
        </p:spPr>
      </p:pic>
      <p:sp>
        <p:nvSpPr>
          <p:cNvPr id="37" name="TextBox 36"/>
          <p:cNvSpPr txBox="1"/>
          <p:nvPr/>
        </p:nvSpPr>
        <p:spPr>
          <a:xfrm>
            <a:off x="2832889" y="3914040"/>
            <a:ext cx="3408940" cy="184666"/>
          </a:xfrm>
          <a:prstGeom prst="rect">
            <a:avLst/>
          </a:prstGeom>
          <a:noFill/>
        </p:spPr>
        <p:txBody>
          <a:bodyPr wrap="square" lIns="0" tIns="0" rIns="0" bIns="0" rtlCol="0">
            <a:spAutoFit/>
          </a:bodyPr>
          <a:lstStyle/>
          <a:p>
            <a:pPr algn="ctr"/>
            <a:r>
              <a:rPr lang="en-US" sz="1200" b="1" dirty="0"/>
              <a:t>On-Premise, In the Cloud, Hybrid</a:t>
            </a:r>
          </a:p>
        </p:txBody>
      </p:sp>
      <p:pic>
        <p:nvPicPr>
          <p:cNvPr id="6" name="Picture 5"/>
          <p:cNvPicPr>
            <a:picLocks noChangeAspect="1"/>
          </p:cNvPicPr>
          <p:nvPr/>
        </p:nvPicPr>
        <p:blipFill>
          <a:blip r:embed="rId8"/>
          <a:stretch>
            <a:fillRect/>
          </a:stretch>
        </p:blipFill>
        <p:spPr>
          <a:xfrm>
            <a:off x="838994" y="685807"/>
            <a:ext cx="7848600" cy="933450"/>
          </a:xfrm>
          <a:prstGeom prst="rect">
            <a:avLst/>
          </a:prstGeom>
        </p:spPr>
      </p:pic>
      <p:grpSp>
        <p:nvGrpSpPr>
          <p:cNvPr id="104" name="Group 103"/>
          <p:cNvGrpSpPr/>
          <p:nvPr/>
        </p:nvGrpSpPr>
        <p:grpSpPr>
          <a:xfrm>
            <a:off x="1017307" y="2948998"/>
            <a:ext cx="6867188" cy="847725"/>
            <a:chOff x="1354820" y="3889467"/>
            <a:chExt cx="9156251" cy="1130300"/>
          </a:xfrm>
        </p:grpSpPr>
        <p:sp>
          <p:nvSpPr>
            <p:cNvPr id="105" name="Rounded Rectangle 104"/>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6" name="Snip Same Side Corner Rectangle 105"/>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7" name="TextBox 106"/>
            <p:cNvSpPr txBox="1"/>
            <p:nvPr/>
          </p:nvSpPr>
          <p:spPr>
            <a:xfrm>
              <a:off x="5626261" y="4121122"/>
              <a:ext cx="854936" cy="415499"/>
            </a:xfrm>
            <a:prstGeom prst="rect">
              <a:avLst/>
            </a:prstGeom>
            <a:noFill/>
          </p:spPr>
          <p:txBody>
            <a:bodyPr wrap="none" lIns="0" tIns="0" rIns="0" bIns="0" rtlCol="0">
              <a:spAutoFit/>
            </a:bodyPr>
            <a:lstStyle/>
            <a:p>
              <a:pPr algn="ctr"/>
              <a:r>
                <a:rPr lang="en-US" sz="1125" b="1" dirty="0">
                  <a:solidFill>
                    <a:schemeClr val="accent1"/>
                  </a:solidFill>
                </a:rPr>
                <a:t>Database</a:t>
              </a:r>
              <a:br>
                <a:rPr lang="en-US" sz="1125" b="1" dirty="0">
                  <a:solidFill>
                    <a:schemeClr val="accent1"/>
                  </a:solidFill>
                </a:rPr>
              </a:br>
              <a:r>
                <a:rPr lang="en-US" sz="900" dirty="0">
                  <a:solidFill>
                    <a:schemeClr val="accent1"/>
                  </a:solidFill>
                </a:rPr>
                <a:t>MapR-DB</a:t>
              </a:r>
            </a:p>
          </p:txBody>
        </p:sp>
        <p:sp>
          <p:nvSpPr>
            <p:cNvPr id="108" name="TextBox 107"/>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r>
                <a:rPr lang="en-US" sz="900" dirty="0">
                  <a:solidFill>
                    <a:schemeClr val="accent1"/>
                  </a:solidFill>
                </a:rPr>
                <a:t>MapR Streams</a:t>
              </a:r>
            </a:p>
          </p:txBody>
        </p:sp>
        <p:sp>
          <p:nvSpPr>
            <p:cNvPr id="109" name="Rounded Rectangle 108"/>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10" name="TextBox 109"/>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11" name="TextBox 110"/>
            <p:cNvSpPr txBox="1"/>
            <p:nvPr/>
          </p:nvSpPr>
          <p:spPr>
            <a:xfrm>
              <a:off x="1928083" y="4121122"/>
              <a:ext cx="1795363" cy="415499"/>
            </a:xfrm>
            <a:prstGeom prst="rect">
              <a:avLst/>
            </a:prstGeom>
            <a:noFill/>
          </p:spPr>
          <p:txBody>
            <a:bodyPr wrap="none" lIns="0" tIns="0" rIns="0" bIns="0" rtlCol="0">
              <a:spAutoFit/>
            </a:bodyPr>
            <a:lstStyle/>
            <a:p>
              <a:pPr algn="ctr"/>
              <a:r>
                <a:rPr lang="en-US" sz="1125" b="1" dirty="0">
                  <a:solidFill>
                    <a:schemeClr val="accent1"/>
                  </a:solidFill>
                </a:rPr>
                <a:t>Web-Scale  Storage</a:t>
              </a:r>
            </a:p>
            <a:p>
              <a:pPr algn="ctr"/>
              <a:r>
                <a:rPr lang="en-US" sz="900" dirty="0">
                  <a:solidFill>
                    <a:schemeClr val="accent1"/>
                  </a:solidFill>
                </a:rPr>
                <a:t>MapR-FS</a:t>
              </a:r>
            </a:p>
          </p:txBody>
        </p:sp>
        <p:sp>
          <p:nvSpPr>
            <p:cNvPr id="112" name="TextBox 111"/>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13" name="TextBox 112"/>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14" name="TextBox 113"/>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15" name="TextBox 114"/>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16" name="TextBox 115"/>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117" name="Straight Connector 116"/>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itle 1"/>
          <p:cNvSpPr txBox="1">
            <a:spLocks/>
          </p:cNvSpPr>
          <p:nvPr/>
        </p:nvSpPr>
        <p:spPr>
          <a:xfrm>
            <a:off x="238200" y="332921"/>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pPr algn="ctr"/>
            <a:r>
              <a:rPr lang="en-US" sz="2100" b="1" dirty="0">
                <a:solidFill>
                  <a:schemeClr val="accent2"/>
                </a:solidFill>
              </a:rPr>
              <a:t>Speed, Scale, Reliability</a:t>
            </a:r>
          </a:p>
        </p:txBody>
      </p:sp>
    </p:spTree>
    <p:extLst>
      <p:ext uri="{BB962C8B-B14F-4D97-AF65-F5344CB8AC3E}">
        <p14:creationId xmlns:p14="http://schemas.microsoft.com/office/powerpoint/2010/main" val="113116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982" y="141251"/>
            <a:ext cx="8229362" cy="471137"/>
          </a:xfrm>
        </p:spPr>
        <p:txBody>
          <a:bodyPr/>
          <a:lstStyle/>
          <a:p>
            <a:r>
              <a:rPr lang="en-US" dirty="0" err="1"/>
              <a:t>ThingWorx</a:t>
            </a:r>
            <a:r>
              <a:rPr lang="en-US" dirty="0"/>
              <a:t> &amp; </a:t>
            </a:r>
            <a:r>
              <a:rPr lang="en-US" dirty="0" err="1"/>
              <a:t>MapR</a:t>
            </a:r>
            <a:r>
              <a:rPr lang="en-US" dirty="0"/>
              <a:t> in Action</a:t>
            </a:r>
          </a:p>
        </p:txBody>
      </p:sp>
      <p:sp>
        <p:nvSpPr>
          <p:cNvPr id="3" name="Text Placeholder 2"/>
          <p:cNvSpPr>
            <a:spLocks noGrp="1"/>
          </p:cNvSpPr>
          <p:nvPr>
            <p:ph type="body" sz="quarter" idx="11"/>
          </p:nvPr>
        </p:nvSpPr>
        <p:spPr>
          <a:xfrm>
            <a:off x="80921" y="1506681"/>
            <a:ext cx="1548245" cy="238991"/>
          </a:xfrm>
        </p:spPr>
        <p:txBody>
          <a:bodyPr>
            <a:noAutofit/>
          </a:bodyPr>
          <a:lstStyle/>
          <a:p>
            <a:r>
              <a:rPr lang="en-US" sz="1800"/>
              <a:t>Application Enabled Micro Services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43" t="8805" r="13069" b="13176"/>
          <a:stretch/>
        </p:blipFill>
        <p:spPr>
          <a:xfrm>
            <a:off x="1629166" y="696191"/>
            <a:ext cx="6984899" cy="4010891"/>
          </a:xfrm>
          <a:prstGeom prst="rect">
            <a:avLst/>
          </a:prstGeom>
        </p:spPr>
      </p:pic>
      <p:sp>
        <p:nvSpPr>
          <p:cNvPr id="5" name="Text Placeholder 2"/>
          <p:cNvSpPr txBox="1">
            <a:spLocks/>
          </p:cNvSpPr>
          <p:nvPr/>
        </p:nvSpPr>
        <p:spPr>
          <a:xfrm>
            <a:off x="80921" y="3924300"/>
            <a:ext cx="1548245" cy="238991"/>
          </a:xfrm>
          <a:prstGeom prst="rect">
            <a:avLst/>
          </a:prstGeom>
        </p:spPr>
        <p:txBody>
          <a:bodyPr vert="horz" lIns="0" tIns="0" rIns="0" bIns="0" rtlCol="0" anchor="b" anchorCtr="0">
            <a:noAutofit/>
          </a:bodyPr>
          <a:lstStyle>
            <a:lvl1pPr marL="0" indent="0" algn="l" defTabSz="475465" rtl="0" eaLnBrk="1" latinLnBrk="0" hangingPunct="1">
              <a:spcBef>
                <a:spcPct val="20000"/>
              </a:spcBef>
              <a:buFont typeface="Arial"/>
              <a:buNone/>
              <a:defRPr lang="en-US" sz="750" b="0" i="1" kern="1200" dirty="0">
                <a:solidFill>
                  <a:schemeClr val="tx1">
                    <a:lumMod val="50000"/>
                    <a:lumOff val="50000"/>
                  </a:schemeClr>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a:lstStyle>
          <a:p>
            <a:r>
              <a:rPr lang="en-US" sz="1800" dirty="0"/>
              <a:t>Converged Data Services</a:t>
            </a:r>
          </a:p>
        </p:txBody>
      </p:sp>
    </p:spTree>
    <p:extLst>
      <p:ext uri="{BB962C8B-B14F-4D97-AF65-F5344CB8AC3E}">
        <p14:creationId xmlns:p14="http://schemas.microsoft.com/office/powerpoint/2010/main" val="12950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a:t>IoT</a:t>
            </a:r>
            <a:r>
              <a:rPr lang="en-US" dirty="0"/>
              <a:t> is local and global</a:t>
            </a:r>
          </a:p>
          <a:p>
            <a:r>
              <a:rPr lang="en-US" dirty="0" err="1"/>
              <a:t>IoT</a:t>
            </a:r>
            <a:r>
              <a:rPr lang="en-US" dirty="0"/>
              <a:t> is sensors and actuators</a:t>
            </a:r>
          </a:p>
          <a:p>
            <a:r>
              <a:rPr lang="en-US" dirty="0"/>
              <a:t>Some </a:t>
            </a:r>
            <a:r>
              <a:rPr lang="en-US" dirty="0" err="1"/>
              <a:t>IoT</a:t>
            </a:r>
            <a:r>
              <a:rPr lang="en-US" dirty="0"/>
              <a:t> is real-time, and some is not</a:t>
            </a:r>
          </a:p>
          <a:p>
            <a:r>
              <a:rPr lang="en-US" dirty="0"/>
              <a:t>Analytics provide intelligence at all levels</a:t>
            </a:r>
          </a:p>
          <a:p>
            <a:r>
              <a:rPr lang="en-US" dirty="0"/>
              <a:t>Not all data may need to be stored, but process it for insights</a:t>
            </a:r>
          </a:p>
          <a:p>
            <a:r>
              <a:rPr lang="en-US" dirty="0"/>
              <a:t>Security is important</a:t>
            </a:r>
          </a:p>
          <a:p>
            <a:endParaRPr lang="en-US" dirty="0"/>
          </a:p>
        </p:txBody>
      </p:sp>
      <p:sp>
        <p:nvSpPr>
          <p:cNvPr id="3" name="Title 2"/>
          <p:cNvSpPr>
            <a:spLocks noGrp="1"/>
          </p:cNvSpPr>
          <p:nvPr>
            <p:ph type="title"/>
          </p:nvPr>
        </p:nvSpPr>
        <p:spPr/>
        <p:txBody>
          <a:bodyPr/>
          <a:lstStyle/>
          <a:p>
            <a:r>
              <a:rPr lang="en-US" dirty="0"/>
              <a:t>IOT Summary</a:t>
            </a:r>
          </a:p>
        </p:txBody>
      </p:sp>
    </p:spTree>
    <p:extLst>
      <p:ext uri="{BB962C8B-B14F-4D97-AF65-F5344CB8AC3E}">
        <p14:creationId xmlns:p14="http://schemas.microsoft.com/office/powerpoint/2010/main" val="12621059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err="1" smtClean="0">
                <a:solidFill>
                  <a:srgbClr val="FFFFFF"/>
                </a:solidFill>
              </a:rPr>
              <a:t>chufe@mapr.com</a:t>
            </a:r>
            <a:endParaRPr lang="en-US" sz="1500" dirty="0">
              <a:solidFill>
                <a:srgbClr val="FFFFFF"/>
              </a:solidFill>
            </a:endParaRP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160026290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TRANSITION SLIDE OPTION 1</a:t>
            </a:r>
            <a:endParaRPr lang="en-US" b="0" dirty="0"/>
          </a:p>
        </p:txBody>
      </p:sp>
    </p:spTree>
    <p:extLst>
      <p:ext uri="{BB962C8B-B14F-4D97-AF65-F5344CB8AC3E}">
        <p14:creationId xmlns:p14="http://schemas.microsoft.com/office/powerpoint/2010/main" val="1684349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4540" y="2181927"/>
            <a:ext cx="5794012" cy="482440"/>
          </a:xfrm>
        </p:spPr>
        <p:txBody>
          <a:bodyPr/>
          <a:lstStyle/>
          <a:p>
            <a:r>
              <a:rPr lang="en-US" dirty="0" smtClean="0"/>
              <a:t>TRANSITION SLIDE OPTION 2</a:t>
            </a:r>
            <a:endParaRPr lang="en-US" dirty="0"/>
          </a:p>
        </p:txBody>
      </p:sp>
    </p:spTree>
    <p:extLst>
      <p:ext uri="{BB962C8B-B14F-4D97-AF65-F5344CB8AC3E}">
        <p14:creationId xmlns:p14="http://schemas.microsoft.com/office/powerpoint/2010/main" val="466884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b="0" dirty="0" smtClean="0"/>
              <a:t>DWO Categories/Approaches (cont.)</a:t>
            </a:r>
            <a:endParaRPr lang="en-US" b="0"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a:solidFill>
                  <a:srgbClr val="4D4F53"/>
                </a:solidFill>
                <a:latin typeface="Arial" charset="0"/>
                <a:cs typeface="Arial" charset="0"/>
                <a:sym typeface="Arial" charset="0"/>
              </a:rPr>
              <a:t>Modernized Data Architecture</a:t>
            </a:r>
          </a:p>
          <a:p>
            <a:pPr lvl="1" indent="-258366">
              <a:spcBef>
                <a:spcPct val="0"/>
              </a:spcBef>
              <a:buClr>
                <a:srgbClr val="4D4F53"/>
              </a:buClr>
              <a:buFontTx/>
              <a:buChar char="•"/>
            </a:pPr>
            <a:r>
              <a:rPr lang="en-US" sz="1650" dirty="0">
                <a:solidFill>
                  <a:srgbClr val="4D4F53"/>
                </a:solidFill>
                <a:latin typeface="Arial" charset="0"/>
                <a:cs typeface="Arial" charset="0"/>
                <a:sym typeface="Arial" charset="0"/>
              </a:rPr>
              <a:t>Architect all workloads from scratch to use appropriate processing engines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Leverage cost-efficient platform to seamlessly collect, prepare, blend, transform &amp; distribute data</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Prepare data for analytics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Blend data for new insights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Transform data with “design once &amp; deploy anywhere” approach</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Pre-process data to sort, cleanse, and filter data before publishing to subscribers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Apply MapR-DB, MapR Streams, Drill, Spark, and custom scripts as appropriate</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Automation: Modernized workload with new features</a:t>
            </a:r>
          </a:p>
        </p:txBody>
      </p:sp>
    </p:spTree>
    <p:extLst>
      <p:ext uri="{BB962C8B-B14F-4D97-AF65-F5344CB8AC3E}">
        <p14:creationId xmlns:p14="http://schemas.microsoft.com/office/powerpoint/2010/main" val="1901515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1867" y="205982"/>
            <a:ext cx="8260400" cy="692646"/>
          </a:xfrm>
        </p:spPr>
        <p:txBody>
          <a:bodyPr/>
          <a:lstStyle/>
          <a:p>
            <a:r>
              <a:rPr lang="en-US" dirty="0" smtClean="0"/>
              <a:t>TITLE WITH CONTENT AND BYLINE</a:t>
            </a:r>
            <a:endParaRPr lang="en-US" dirty="0"/>
          </a:p>
        </p:txBody>
      </p:sp>
      <p:sp>
        <p:nvSpPr>
          <p:cNvPr id="3" name="Content Placeholder 2"/>
          <p:cNvSpPr>
            <a:spLocks noGrp="1"/>
          </p:cNvSpPr>
          <p:nvPr>
            <p:ph idx="1"/>
          </p:nvPr>
        </p:nvSpPr>
        <p:spPr>
          <a:xfrm>
            <a:off x="451868" y="1217242"/>
            <a:ext cx="7980488" cy="3377384"/>
          </a:xfrm>
        </p:spPr>
        <p:txBody>
          <a:bodyPr/>
          <a:lstStyle/>
          <a:p>
            <a:r>
              <a:rPr lang="en-US" dirty="0" smtClean="0"/>
              <a:t>Sub point</a:t>
            </a:r>
          </a:p>
          <a:p>
            <a:r>
              <a:rPr lang="en-US" dirty="0" smtClean="0"/>
              <a:t>Sub point</a:t>
            </a:r>
          </a:p>
          <a:p>
            <a:r>
              <a:rPr lang="en-US" dirty="0" smtClean="0"/>
              <a:t>Sub point</a:t>
            </a:r>
          </a:p>
          <a:p>
            <a:r>
              <a:rPr lang="en-US" dirty="0" smtClean="0"/>
              <a:t>Sub point</a:t>
            </a:r>
            <a:endParaRPr lang="en-US" dirty="0"/>
          </a:p>
        </p:txBody>
      </p:sp>
      <p:sp>
        <p:nvSpPr>
          <p:cNvPr id="4" name="Text Placeholder 3"/>
          <p:cNvSpPr>
            <a:spLocks noGrp="1"/>
          </p:cNvSpPr>
          <p:nvPr>
            <p:ph type="body" idx="10"/>
          </p:nvPr>
        </p:nvSpPr>
        <p:spPr>
          <a:xfrm>
            <a:off x="451868" y="825565"/>
            <a:ext cx="7980488" cy="331847"/>
          </a:xfrm>
        </p:spPr>
        <p:txBody>
          <a:bodyPr/>
          <a:lstStyle/>
          <a:p>
            <a:r>
              <a:rPr lang="en-US" dirty="0" smtClean="0"/>
              <a:t>SUBHEAD</a:t>
            </a:r>
            <a:endParaRPr lang="en-US" dirty="0"/>
          </a:p>
        </p:txBody>
      </p:sp>
    </p:spTree>
    <p:extLst>
      <p:ext uri="{BB962C8B-B14F-4D97-AF65-F5344CB8AC3E}">
        <p14:creationId xmlns:p14="http://schemas.microsoft.com/office/powerpoint/2010/main" val="10143935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5410" y="2936989"/>
            <a:ext cx="8105575" cy="134871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Rectangle 17"/>
          <p:cNvSpPr/>
          <p:nvPr/>
        </p:nvSpPr>
        <p:spPr bwMode="auto">
          <a:xfrm>
            <a:off x="4628470" y="2936988"/>
            <a:ext cx="1349065" cy="1348714"/>
          </a:xfrm>
          <a:prstGeom prst="rect">
            <a:avLst/>
          </a:prstGeom>
          <a:solidFill>
            <a:srgbClr val="000012"/>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a:xfrm>
            <a:off x="475994" y="205980"/>
            <a:ext cx="7968722" cy="692646"/>
          </a:xfrm>
        </p:spPr>
        <p:txBody>
          <a:bodyPr/>
          <a:lstStyle/>
          <a:p>
            <a:r>
              <a:rPr lang="en-US" dirty="0" smtClean="0"/>
              <a:t>OBJECT SHAPES</a:t>
            </a:r>
            <a:endParaRPr lang="en-US" dirty="0"/>
          </a:p>
        </p:txBody>
      </p:sp>
      <p:sp>
        <p:nvSpPr>
          <p:cNvPr id="3" name="Content Placeholder 2"/>
          <p:cNvSpPr>
            <a:spLocks noGrp="1"/>
          </p:cNvSpPr>
          <p:nvPr>
            <p:ph idx="4294967295"/>
          </p:nvPr>
        </p:nvSpPr>
        <p:spPr>
          <a:xfrm>
            <a:off x="464559" y="898525"/>
            <a:ext cx="8120063" cy="3695700"/>
          </a:xfrm>
        </p:spPr>
        <p:txBody>
          <a:bodyPr/>
          <a:lstStyle/>
          <a:p>
            <a:r>
              <a:rPr lang="en-US" dirty="0" smtClean="0">
                <a:solidFill>
                  <a:srgbClr val="000000"/>
                </a:solidFill>
              </a:rPr>
              <a:t>Shapes should be rectangular, filled with a solid color, consistent in size, touching each other, and separated with a white line.</a:t>
            </a:r>
          </a:p>
          <a:p>
            <a:r>
              <a:rPr lang="en-US" dirty="0" smtClean="0">
                <a:solidFill>
                  <a:srgbClr val="000000"/>
                </a:solidFill>
              </a:rPr>
              <a:t>Emphasis may be placed on one block by using a </a:t>
            </a:r>
            <a:br>
              <a:rPr lang="en-US" dirty="0" smtClean="0">
                <a:solidFill>
                  <a:srgbClr val="000000"/>
                </a:solidFill>
              </a:rPr>
            </a:br>
            <a:r>
              <a:rPr lang="en-US" dirty="0" smtClean="0">
                <a:solidFill>
                  <a:srgbClr val="000000"/>
                </a:solidFill>
              </a:rPr>
              <a:t>differentiating color</a:t>
            </a:r>
          </a:p>
          <a:p>
            <a:pPr lvl="1"/>
            <a:endParaRPr lang="en-US" dirty="0">
              <a:solidFill>
                <a:srgbClr val="000000"/>
              </a:solidFill>
            </a:endParaRPr>
          </a:p>
        </p:txBody>
      </p:sp>
      <p:cxnSp>
        <p:nvCxnSpPr>
          <p:cNvPr id="5" name="Straight Connector 4"/>
          <p:cNvCxnSpPr/>
          <p:nvPr/>
        </p:nvCxnSpPr>
        <p:spPr bwMode="auto">
          <a:xfrm>
            <a:off x="5983313" y="2915432"/>
            <a:ext cx="4048" cy="1370270"/>
          </a:xfrm>
          <a:prstGeom prst="line">
            <a:avLst/>
          </a:prstGeom>
          <a:noFill/>
          <a:ln w="25400" algn="ctr">
            <a:solidFill>
              <a:srgbClr val="FFFFFF"/>
            </a:solidFill>
            <a:round/>
            <a:headEnd/>
            <a:tailEnd/>
          </a:ln>
        </p:spPr>
      </p:cxnSp>
      <p:cxnSp>
        <p:nvCxnSpPr>
          <p:cNvPr id="6" name="Straight Connector 5"/>
          <p:cNvCxnSpPr/>
          <p:nvPr/>
        </p:nvCxnSpPr>
        <p:spPr bwMode="auto">
          <a:xfrm>
            <a:off x="7336431" y="2915316"/>
            <a:ext cx="4049" cy="1370386"/>
          </a:xfrm>
          <a:prstGeom prst="line">
            <a:avLst/>
          </a:prstGeom>
          <a:noFill/>
          <a:ln w="25400" algn="ctr">
            <a:solidFill>
              <a:srgbClr val="FFFFFF"/>
            </a:solidFill>
            <a:round/>
            <a:headEnd/>
            <a:tailEnd/>
          </a:ln>
        </p:spPr>
      </p:cxnSp>
      <p:cxnSp>
        <p:nvCxnSpPr>
          <p:cNvPr id="7" name="Straight Connector 6"/>
          <p:cNvCxnSpPr/>
          <p:nvPr/>
        </p:nvCxnSpPr>
        <p:spPr bwMode="auto">
          <a:xfrm>
            <a:off x="4551901" y="4285702"/>
            <a:ext cx="4112229" cy="0"/>
          </a:xfrm>
          <a:prstGeom prst="line">
            <a:avLst/>
          </a:prstGeom>
          <a:noFill/>
          <a:ln w="25400" algn="ctr">
            <a:solidFill>
              <a:srgbClr val="FFFFFF"/>
            </a:solidFill>
            <a:round/>
            <a:headEnd/>
            <a:tailEnd/>
          </a:ln>
        </p:spPr>
      </p:cxnSp>
      <p:cxnSp>
        <p:nvCxnSpPr>
          <p:cNvPr id="8" name="Straight Connector 7"/>
          <p:cNvCxnSpPr/>
          <p:nvPr/>
        </p:nvCxnSpPr>
        <p:spPr bwMode="auto">
          <a:xfrm>
            <a:off x="4628465" y="2915316"/>
            <a:ext cx="0" cy="1370386"/>
          </a:xfrm>
          <a:prstGeom prst="line">
            <a:avLst/>
          </a:prstGeom>
          <a:noFill/>
          <a:ln w="25400" algn="ctr">
            <a:solidFill>
              <a:srgbClr val="FFFFFF"/>
            </a:solidFill>
            <a:round/>
            <a:headEnd/>
            <a:tailEnd/>
          </a:ln>
        </p:spPr>
      </p:cxnSp>
      <p:cxnSp>
        <p:nvCxnSpPr>
          <p:cNvPr id="10" name="Straight Connector 9"/>
          <p:cNvCxnSpPr/>
          <p:nvPr/>
        </p:nvCxnSpPr>
        <p:spPr bwMode="auto">
          <a:xfrm>
            <a:off x="1914478" y="2915316"/>
            <a:ext cx="4049" cy="1370386"/>
          </a:xfrm>
          <a:prstGeom prst="line">
            <a:avLst/>
          </a:prstGeom>
          <a:noFill/>
          <a:ln w="25400" algn="ctr">
            <a:solidFill>
              <a:srgbClr val="FFFFFF"/>
            </a:solidFill>
            <a:round/>
            <a:headEnd/>
            <a:tailEnd/>
          </a:ln>
        </p:spPr>
      </p:cxnSp>
      <p:cxnSp>
        <p:nvCxnSpPr>
          <p:cNvPr id="11" name="Straight Connector 10"/>
          <p:cNvCxnSpPr/>
          <p:nvPr/>
        </p:nvCxnSpPr>
        <p:spPr bwMode="auto">
          <a:xfrm>
            <a:off x="3271308" y="2915316"/>
            <a:ext cx="8097" cy="1370386"/>
          </a:xfrm>
          <a:prstGeom prst="line">
            <a:avLst/>
          </a:prstGeom>
          <a:noFill/>
          <a:ln w="25400" algn="ctr">
            <a:solidFill>
              <a:srgbClr val="FFFFFF"/>
            </a:solidFill>
            <a:round/>
            <a:headEnd/>
            <a:tailEnd/>
          </a:ln>
        </p:spPr>
      </p:cxnSp>
      <p:cxnSp>
        <p:nvCxnSpPr>
          <p:cNvPr id="12" name="Straight Connector 11"/>
          <p:cNvCxnSpPr/>
          <p:nvPr/>
        </p:nvCxnSpPr>
        <p:spPr bwMode="auto">
          <a:xfrm>
            <a:off x="569461" y="4285703"/>
            <a:ext cx="3978181" cy="1"/>
          </a:xfrm>
          <a:prstGeom prst="line">
            <a:avLst/>
          </a:prstGeom>
          <a:noFill/>
          <a:ln w="25400" algn="ctr">
            <a:solidFill>
              <a:srgbClr val="FFFFFF"/>
            </a:solidFill>
            <a:round/>
            <a:headEnd/>
            <a:tailEnd/>
          </a:ln>
        </p:spPr>
      </p:cxnSp>
      <p:cxnSp>
        <p:nvCxnSpPr>
          <p:cNvPr id="13" name="Straight Connector 12"/>
          <p:cNvCxnSpPr/>
          <p:nvPr/>
        </p:nvCxnSpPr>
        <p:spPr bwMode="auto">
          <a:xfrm>
            <a:off x="4551901" y="4285702"/>
            <a:ext cx="4112229" cy="0"/>
          </a:xfrm>
          <a:prstGeom prst="line">
            <a:avLst/>
          </a:prstGeom>
          <a:noFill/>
          <a:ln w="25400" algn="ctr">
            <a:solidFill>
              <a:srgbClr val="FFFFFF"/>
            </a:solidFill>
            <a:round/>
            <a:headEnd/>
            <a:tailEnd/>
          </a:ln>
        </p:spPr>
      </p:cxnSp>
      <p:cxnSp>
        <p:nvCxnSpPr>
          <p:cNvPr id="14" name="Straight Connector 13"/>
          <p:cNvCxnSpPr/>
          <p:nvPr/>
        </p:nvCxnSpPr>
        <p:spPr bwMode="auto">
          <a:xfrm>
            <a:off x="569456" y="2922168"/>
            <a:ext cx="8090620" cy="0"/>
          </a:xfrm>
          <a:prstGeom prst="line">
            <a:avLst/>
          </a:prstGeom>
          <a:noFill/>
          <a:ln w="25400" algn="ctr">
            <a:solidFill>
              <a:srgbClr val="FFFFFF"/>
            </a:solidFill>
            <a:round/>
            <a:headEnd/>
            <a:tailEnd/>
          </a:ln>
        </p:spPr>
      </p:cxnSp>
      <p:cxnSp>
        <p:nvCxnSpPr>
          <p:cNvPr id="15" name="Straight Connector 14"/>
          <p:cNvCxnSpPr/>
          <p:nvPr/>
        </p:nvCxnSpPr>
        <p:spPr bwMode="auto">
          <a:xfrm>
            <a:off x="435408" y="2915316"/>
            <a:ext cx="0" cy="0"/>
          </a:xfrm>
          <a:prstGeom prst="line">
            <a:avLst/>
          </a:prstGeom>
          <a:noFill/>
          <a:ln w="25400" algn="ctr">
            <a:solidFill>
              <a:srgbClr val="FFFFFF"/>
            </a:solidFill>
            <a:round/>
            <a:headEnd/>
            <a:tailEnd/>
          </a:ln>
        </p:spPr>
      </p:cxnSp>
      <p:cxnSp>
        <p:nvCxnSpPr>
          <p:cNvPr id="16" name="Straight Connector 15"/>
          <p:cNvCxnSpPr/>
          <p:nvPr/>
        </p:nvCxnSpPr>
        <p:spPr bwMode="auto">
          <a:xfrm>
            <a:off x="8666936" y="2915316"/>
            <a:ext cx="4049" cy="1370386"/>
          </a:xfrm>
          <a:prstGeom prst="line">
            <a:avLst/>
          </a:prstGeom>
          <a:noFill/>
          <a:ln w="25400" algn="ctr">
            <a:solidFill>
              <a:srgbClr val="FFFFFF"/>
            </a:solidFill>
            <a:round/>
            <a:headEnd/>
            <a:tailEnd/>
          </a:ln>
        </p:spPr>
      </p:cxnSp>
      <p:cxnSp>
        <p:nvCxnSpPr>
          <p:cNvPr id="17" name="Straight Connector 16"/>
          <p:cNvCxnSpPr/>
          <p:nvPr/>
        </p:nvCxnSpPr>
        <p:spPr bwMode="auto">
          <a:xfrm>
            <a:off x="565410" y="2915316"/>
            <a:ext cx="4049" cy="137038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6792307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227" y="19454"/>
            <a:ext cx="7993557" cy="4889201"/>
          </a:xfrm>
          <a:prstGeom prst="rect">
            <a:avLst/>
          </a:prstGeom>
          <a:noFill/>
        </p:spPr>
        <p:txBody>
          <a:bodyPr wrap="square" lIns="71332" tIns="1426647" rIns="71332" bIns="1426647" rtlCol="0" anchor="ctr" anchorCtr="1">
            <a:noAutofit/>
          </a:bodyPr>
          <a:lstStyle/>
          <a:p>
            <a:pPr marL="178331" indent="-178331"/>
            <a:r>
              <a:rPr lang="en-US" sz="3700" dirty="0">
                <a:solidFill>
                  <a:srgbClr val="BA0C28"/>
                </a:solidFill>
                <a:latin typeface="Arial"/>
                <a:cs typeface="Arial"/>
              </a:rPr>
              <a:t>“MapR gives me the reliability </a:t>
            </a:r>
            <a:br>
              <a:rPr lang="en-US" sz="3700" dirty="0">
                <a:solidFill>
                  <a:srgbClr val="BA0C28"/>
                </a:solidFill>
                <a:latin typeface="Arial"/>
                <a:cs typeface="Arial"/>
              </a:rPr>
            </a:br>
            <a:r>
              <a:rPr lang="en-US" sz="3700" dirty="0">
                <a:solidFill>
                  <a:srgbClr val="BA0C28"/>
                </a:solidFill>
                <a:latin typeface="Arial"/>
                <a:cs typeface="Arial"/>
              </a:rPr>
              <a:t>to keep our online service up </a:t>
            </a:r>
            <a:br>
              <a:rPr lang="en-US" sz="3700" dirty="0">
                <a:solidFill>
                  <a:srgbClr val="BA0C28"/>
                </a:solidFill>
                <a:latin typeface="Arial"/>
                <a:cs typeface="Arial"/>
              </a:rPr>
            </a:br>
            <a:r>
              <a:rPr lang="en-US" sz="3700" dirty="0">
                <a:solidFill>
                  <a:srgbClr val="BA0C28"/>
                </a:solidFill>
                <a:latin typeface="Arial"/>
                <a:cs typeface="Arial"/>
              </a:rPr>
              <a:t>and running 24x7x365.”</a:t>
            </a:r>
          </a:p>
          <a:p>
            <a:pPr marL="178331" indent="-178331"/>
            <a:endParaRPr lang="en-US" sz="1600" dirty="0">
              <a:solidFill>
                <a:schemeClr val="bg1"/>
              </a:solidFill>
              <a:latin typeface="Arial"/>
              <a:cs typeface="Arial"/>
            </a:endParaRPr>
          </a:p>
          <a:p>
            <a:pPr marL="178331" indent="-178331"/>
            <a:r>
              <a:rPr lang="en-US" sz="1600" dirty="0">
                <a:solidFill>
                  <a:srgbClr val="BA0C28"/>
                </a:solidFill>
                <a:latin typeface="Arial"/>
                <a:cs typeface="Arial"/>
              </a:rPr>
              <a:t>	—CTO, International Government Program (Aadhaar)</a:t>
            </a:r>
          </a:p>
        </p:txBody>
      </p:sp>
    </p:spTree>
    <p:extLst>
      <p:ext uri="{BB962C8B-B14F-4D97-AF65-F5344CB8AC3E}">
        <p14:creationId xmlns:p14="http://schemas.microsoft.com/office/powerpoint/2010/main" val="30903294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9" y="205980"/>
            <a:ext cx="8260400" cy="692646"/>
          </a:xfrm>
        </p:spPr>
        <p:txBody>
          <a:bodyPr/>
          <a:lstStyle/>
          <a:p>
            <a:r>
              <a:rPr lang="en-US" dirty="0" smtClean="0"/>
              <a:t>2 ITEMS</a:t>
            </a:r>
            <a:endParaRPr lang="en-US" dirty="0"/>
          </a:p>
        </p:txBody>
      </p:sp>
      <p:sp>
        <p:nvSpPr>
          <p:cNvPr id="3" name="Text Placeholder 2"/>
          <p:cNvSpPr>
            <a:spLocks noGrp="1"/>
          </p:cNvSpPr>
          <p:nvPr>
            <p:ph type="body" idx="1"/>
          </p:nvPr>
        </p:nvSpPr>
        <p:spPr>
          <a:xfrm>
            <a:off x="454966" y="814008"/>
            <a:ext cx="3796970" cy="331618"/>
          </a:xfrm>
        </p:spPr>
        <p:txBody>
          <a:bodyPr/>
          <a:lstStyle/>
          <a:p>
            <a:r>
              <a:rPr lang="en-US" dirty="0" smtClean="0"/>
              <a:t>PROFESSIONAL SERVICES</a:t>
            </a:r>
            <a:endParaRPr lang="en-US" dirty="0"/>
          </a:p>
        </p:txBody>
      </p:sp>
      <p:sp>
        <p:nvSpPr>
          <p:cNvPr id="4" name="Text Placeholder 3"/>
          <p:cNvSpPr>
            <a:spLocks noGrp="1"/>
          </p:cNvSpPr>
          <p:nvPr>
            <p:ph type="body" sz="quarter" idx="3"/>
          </p:nvPr>
        </p:nvSpPr>
        <p:spPr>
          <a:xfrm>
            <a:off x="4769957" y="814008"/>
            <a:ext cx="3798462" cy="331618"/>
          </a:xfrm>
        </p:spPr>
        <p:txBody>
          <a:bodyPr/>
          <a:lstStyle/>
          <a:p>
            <a:r>
              <a:rPr lang="en-US" dirty="0" smtClean="0"/>
              <a:t>SYSTEM INTEGRATORS</a:t>
            </a:r>
            <a:endParaRPr lang="en-US" dirty="0"/>
          </a:p>
        </p:txBody>
      </p:sp>
      <p:sp>
        <p:nvSpPr>
          <p:cNvPr id="5" name="Content Placeholder 4"/>
          <p:cNvSpPr>
            <a:spLocks noGrp="1"/>
          </p:cNvSpPr>
          <p:nvPr>
            <p:ph sz="quarter" idx="4"/>
          </p:nvPr>
        </p:nvSpPr>
        <p:spPr>
          <a:xfrm>
            <a:off x="4769957" y="1298804"/>
            <a:ext cx="3798462" cy="3292309"/>
          </a:xfrm>
        </p:spPr>
        <p:txBody>
          <a:bodyPr/>
          <a:lstStyle/>
          <a:p>
            <a:r>
              <a:rPr lang="en-US" dirty="0" smtClean="0">
                <a:solidFill>
                  <a:srgbClr val="000000"/>
                </a:solidFill>
              </a:rPr>
              <a:t>Text Here</a:t>
            </a:r>
            <a:endParaRPr lang="en-US" dirty="0">
              <a:solidFill>
                <a:srgbClr val="000000"/>
              </a:solidFill>
            </a:endParaRPr>
          </a:p>
        </p:txBody>
      </p:sp>
      <p:sp>
        <p:nvSpPr>
          <p:cNvPr id="6" name="Content Placeholder 5"/>
          <p:cNvSpPr>
            <a:spLocks noGrp="1"/>
          </p:cNvSpPr>
          <p:nvPr>
            <p:ph sz="quarter" idx="10"/>
          </p:nvPr>
        </p:nvSpPr>
        <p:spPr>
          <a:xfrm>
            <a:off x="460859" y="1298804"/>
            <a:ext cx="3798462" cy="3292309"/>
          </a:xfrm>
        </p:spPr>
        <p:txBody>
          <a:bodyPr/>
          <a:lstStyle/>
          <a:p>
            <a:r>
              <a:rPr lang="en-US" dirty="0" smtClean="0">
                <a:solidFill>
                  <a:srgbClr val="000000"/>
                </a:solidFill>
              </a:rPr>
              <a:t>Text Here</a:t>
            </a:r>
            <a:endParaRPr lang="en-US" dirty="0">
              <a:solidFill>
                <a:srgbClr val="000000"/>
              </a:solidFill>
            </a:endParaRPr>
          </a:p>
        </p:txBody>
      </p:sp>
    </p:spTree>
    <p:extLst>
      <p:ext uri="{BB962C8B-B14F-4D97-AF65-F5344CB8AC3E}">
        <p14:creationId xmlns:p14="http://schemas.microsoft.com/office/powerpoint/2010/main" val="9119046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1" y="205980"/>
            <a:ext cx="8260400" cy="692646"/>
          </a:xfrm>
        </p:spPr>
        <p:txBody>
          <a:bodyPr/>
          <a:lstStyle/>
          <a:p>
            <a:r>
              <a:rPr lang="en-US" dirty="0" smtClean="0"/>
              <a:t>SAMPLE FOR 4 ITEMS (OR 3) WITH A LOT OF TEXT</a:t>
            </a:r>
            <a:endParaRPr lang="en-US" dirty="0"/>
          </a:p>
        </p:txBody>
      </p:sp>
      <p:sp>
        <p:nvSpPr>
          <p:cNvPr id="3" name="Text Placeholder 2"/>
          <p:cNvSpPr>
            <a:spLocks noGrp="1"/>
          </p:cNvSpPr>
          <p:nvPr>
            <p:ph type="body" sz="quarter" idx="10"/>
          </p:nvPr>
        </p:nvSpPr>
        <p:spPr>
          <a:xfrm>
            <a:off x="309352" y="1272780"/>
            <a:ext cx="1868821" cy="330994"/>
          </a:xfrm>
        </p:spPr>
        <p:txBody>
          <a:bodyPr/>
          <a:lstStyle/>
          <a:p>
            <a:r>
              <a:rPr lang="en-US" b="1" dirty="0" smtClean="0">
                <a:solidFill>
                  <a:srgbClr val="000000"/>
                </a:solidFill>
              </a:rPr>
              <a:t>ALL INDUSTRIES</a:t>
            </a:r>
            <a:endParaRPr lang="en-US" b="1" dirty="0">
              <a:solidFill>
                <a:srgbClr val="000000"/>
              </a:solidFill>
            </a:endParaRPr>
          </a:p>
        </p:txBody>
      </p:sp>
      <p:sp>
        <p:nvSpPr>
          <p:cNvPr id="4" name="Text Placeholder 3"/>
          <p:cNvSpPr>
            <a:spLocks noGrp="1"/>
          </p:cNvSpPr>
          <p:nvPr>
            <p:ph type="body" sz="quarter" idx="11"/>
          </p:nvPr>
        </p:nvSpPr>
        <p:spPr>
          <a:xfrm>
            <a:off x="2586582" y="1272780"/>
            <a:ext cx="1836416" cy="330994"/>
          </a:xfrm>
        </p:spPr>
        <p:txBody>
          <a:bodyPr/>
          <a:lstStyle/>
          <a:p>
            <a:r>
              <a:rPr lang="en-US" b="1" dirty="0" smtClean="0">
                <a:solidFill>
                  <a:srgbClr val="000000"/>
                </a:solidFill>
              </a:rPr>
              <a:t>WEB 2.0</a:t>
            </a:r>
            <a:endParaRPr lang="en-US" b="1" dirty="0">
              <a:solidFill>
                <a:srgbClr val="000000"/>
              </a:solidFill>
            </a:endParaRPr>
          </a:p>
        </p:txBody>
      </p:sp>
      <p:sp>
        <p:nvSpPr>
          <p:cNvPr id="5" name="Text Placeholder 4"/>
          <p:cNvSpPr>
            <a:spLocks noGrp="1"/>
          </p:cNvSpPr>
          <p:nvPr>
            <p:ph type="body" sz="quarter" idx="12"/>
          </p:nvPr>
        </p:nvSpPr>
        <p:spPr>
          <a:xfrm>
            <a:off x="4723402" y="1272780"/>
            <a:ext cx="1944714" cy="330994"/>
          </a:xfrm>
        </p:spPr>
        <p:txBody>
          <a:bodyPr>
            <a:noAutofit/>
          </a:bodyPr>
          <a:lstStyle/>
          <a:p>
            <a:r>
              <a:rPr lang="en-US" b="1" dirty="0" smtClean="0">
                <a:solidFill>
                  <a:srgbClr val="000000"/>
                </a:solidFill>
              </a:rPr>
              <a:t>HEALTHCARE</a:t>
            </a:r>
            <a:endParaRPr lang="en-US" b="1" dirty="0">
              <a:solidFill>
                <a:srgbClr val="000000"/>
              </a:solidFill>
            </a:endParaRPr>
          </a:p>
        </p:txBody>
      </p:sp>
      <p:sp>
        <p:nvSpPr>
          <p:cNvPr id="6" name="Text Placeholder 5"/>
          <p:cNvSpPr>
            <a:spLocks noGrp="1"/>
          </p:cNvSpPr>
          <p:nvPr>
            <p:ph type="body" sz="quarter" idx="13"/>
          </p:nvPr>
        </p:nvSpPr>
        <p:spPr>
          <a:xfrm>
            <a:off x="7011196" y="1272780"/>
            <a:ext cx="1836416" cy="330994"/>
          </a:xfrm>
        </p:spPr>
        <p:txBody>
          <a:bodyPr>
            <a:normAutofit/>
          </a:bodyPr>
          <a:lstStyle/>
          <a:p>
            <a:r>
              <a:rPr lang="en-US" b="1" dirty="0" smtClean="0">
                <a:solidFill>
                  <a:srgbClr val="000000"/>
                </a:solidFill>
              </a:rPr>
              <a:t>TELCO</a:t>
            </a:r>
            <a:endParaRPr lang="en-US" b="1" dirty="0">
              <a:solidFill>
                <a:srgbClr val="000000"/>
              </a:solidFill>
            </a:endParaRPr>
          </a:p>
        </p:txBody>
      </p:sp>
      <p:sp>
        <p:nvSpPr>
          <p:cNvPr id="7" name="Text Placeholder 6"/>
          <p:cNvSpPr>
            <a:spLocks noGrp="1"/>
          </p:cNvSpPr>
          <p:nvPr>
            <p:ph type="body" sz="quarter" idx="14"/>
          </p:nvPr>
        </p:nvSpPr>
        <p:spPr>
          <a:xfrm>
            <a:off x="309352" y="1764507"/>
            <a:ext cx="1868905" cy="2892029"/>
          </a:xfrm>
        </p:spPr>
        <p:txBody>
          <a:bodyPr/>
          <a:lstStyle/>
          <a:p>
            <a:pPr marL="183284" indent="-183284">
              <a:lnSpc>
                <a:spcPct val="110000"/>
              </a:lnSpc>
            </a:pPr>
            <a:r>
              <a:rPr lang="en-US" dirty="0">
                <a:solidFill>
                  <a:srgbClr val="000000"/>
                </a:solidFill>
              </a:rPr>
              <a:t>Multi-structured data staging &amp; archive</a:t>
            </a:r>
          </a:p>
          <a:p>
            <a:pPr marL="183284" indent="-183284">
              <a:lnSpc>
                <a:spcPct val="110000"/>
              </a:lnSpc>
            </a:pPr>
            <a:r>
              <a:rPr lang="en-US" dirty="0">
                <a:solidFill>
                  <a:srgbClr val="000000"/>
                </a:solidFill>
              </a:rPr>
              <a:t>ETL/DW optimization</a:t>
            </a:r>
          </a:p>
          <a:p>
            <a:pPr marL="183284" indent="-183284">
              <a:lnSpc>
                <a:spcPct val="110000"/>
              </a:lnSpc>
            </a:pPr>
            <a:r>
              <a:rPr lang="en-US" dirty="0">
                <a:solidFill>
                  <a:srgbClr val="000000"/>
                </a:solidFill>
              </a:rPr>
              <a:t>Mainframe optimization</a:t>
            </a:r>
          </a:p>
          <a:p>
            <a:pPr marL="183284" indent="-183284">
              <a:lnSpc>
                <a:spcPct val="110000"/>
              </a:lnSpc>
            </a:pPr>
            <a:r>
              <a:rPr lang="en-US" dirty="0">
                <a:solidFill>
                  <a:srgbClr val="000000"/>
                </a:solidFill>
              </a:rPr>
              <a:t>Data exploration</a:t>
            </a:r>
          </a:p>
        </p:txBody>
      </p:sp>
      <p:sp>
        <p:nvSpPr>
          <p:cNvPr id="8" name="Text Placeholder 7"/>
          <p:cNvSpPr>
            <a:spLocks noGrp="1"/>
          </p:cNvSpPr>
          <p:nvPr>
            <p:ph type="body" sz="quarter" idx="4294967295"/>
          </p:nvPr>
        </p:nvSpPr>
        <p:spPr>
          <a:xfrm>
            <a:off x="2586582" y="1764507"/>
            <a:ext cx="1836416" cy="2892029"/>
          </a:xfrm>
        </p:spPr>
        <p:txBody>
          <a:bodyPr>
            <a:normAutofit/>
          </a:bodyPr>
          <a:lstStyle/>
          <a:p>
            <a:pPr marL="183284" indent="-183284">
              <a:lnSpc>
                <a:spcPct val="110000"/>
              </a:lnSpc>
            </a:pPr>
            <a:r>
              <a:rPr lang="en-US" sz="1200" dirty="0"/>
              <a:t>Recommendation engines &amp; targeting</a:t>
            </a:r>
          </a:p>
          <a:p>
            <a:pPr marL="183284" indent="-183284">
              <a:lnSpc>
                <a:spcPct val="110000"/>
              </a:lnSpc>
            </a:pPr>
            <a:r>
              <a:rPr lang="en-US" sz="1200" dirty="0"/>
              <a:t>Customer 360</a:t>
            </a:r>
          </a:p>
          <a:p>
            <a:pPr marL="183284" indent="-183284">
              <a:lnSpc>
                <a:spcPct val="110000"/>
              </a:lnSpc>
            </a:pPr>
            <a:r>
              <a:rPr lang="en-US" sz="1200" dirty="0"/>
              <a:t>Click-stream analysis</a:t>
            </a:r>
          </a:p>
          <a:p>
            <a:pPr marL="183284" indent="-183284">
              <a:lnSpc>
                <a:spcPct val="110000"/>
              </a:lnSpc>
            </a:pPr>
            <a:r>
              <a:rPr lang="en-US" sz="1200" dirty="0"/>
              <a:t>Social media analysis</a:t>
            </a:r>
          </a:p>
          <a:p>
            <a:pPr marL="183284" indent="-183284">
              <a:lnSpc>
                <a:spcPct val="110000"/>
              </a:lnSpc>
            </a:pPr>
            <a:r>
              <a:rPr lang="en-US" sz="1200" dirty="0"/>
              <a:t>Ad optimization</a:t>
            </a:r>
          </a:p>
        </p:txBody>
      </p:sp>
      <p:sp>
        <p:nvSpPr>
          <p:cNvPr id="9" name="Text Placeholder 8"/>
          <p:cNvSpPr>
            <a:spLocks noGrp="1"/>
          </p:cNvSpPr>
          <p:nvPr>
            <p:ph type="body" sz="quarter" idx="4294967295"/>
          </p:nvPr>
        </p:nvSpPr>
        <p:spPr>
          <a:xfrm>
            <a:off x="4741101" y="1764507"/>
            <a:ext cx="1836416" cy="2892029"/>
          </a:xfrm>
        </p:spPr>
        <p:txBody>
          <a:bodyPr>
            <a:normAutofit/>
          </a:bodyPr>
          <a:lstStyle/>
          <a:p>
            <a:pPr marL="183284" indent="-183284">
              <a:lnSpc>
                <a:spcPct val="110000"/>
              </a:lnSpc>
            </a:pPr>
            <a:r>
              <a:rPr lang="en-US" sz="1200" dirty="0"/>
              <a:t>Network security monitoring</a:t>
            </a:r>
          </a:p>
          <a:p>
            <a:pPr marL="183284" indent="-183284">
              <a:lnSpc>
                <a:spcPct val="110000"/>
              </a:lnSpc>
            </a:pPr>
            <a:r>
              <a:rPr lang="en-US" sz="1200" dirty="0"/>
              <a:t>Security information &amp; event management</a:t>
            </a:r>
          </a:p>
          <a:p>
            <a:pPr marL="183284" indent="-183284">
              <a:lnSpc>
                <a:spcPct val="110000"/>
              </a:lnSpc>
            </a:pPr>
            <a:r>
              <a:rPr lang="en-US" sz="1200" dirty="0"/>
              <a:t>Fraudulent behavioral analysis</a:t>
            </a:r>
          </a:p>
          <a:p>
            <a:pPr marL="183284" indent="-183284">
              <a:lnSpc>
                <a:spcPct val="110000"/>
              </a:lnSpc>
            </a:pPr>
            <a:endParaRPr lang="en-US" sz="1200" dirty="0"/>
          </a:p>
        </p:txBody>
      </p:sp>
      <p:sp>
        <p:nvSpPr>
          <p:cNvPr id="10" name="Text Placeholder 9"/>
          <p:cNvSpPr>
            <a:spLocks noGrp="1"/>
          </p:cNvSpPr>
          <p:nvPr>
            <p:ph type="body" sz="quarter" idx="4294967295"/>
          </p:nvPr>
        </p:nvSpPr>
        <p:spPr>
          <a:xfrm>
            <a:off x="7023853" y="1764507"/>
            <a:ext cx="1836416" cy="2892029"/>
          </a:xfrm>
        </p:spPr>
        <p:txBody>
          <a:bodyPr>
            <a:normAutofit/>
          </a:bodyPr>
          <a:lstStyle/>
          <a:p>
            <a:pPr marL="183284" indent="-183284">
              <a:lnSpc>
                <a:spcPct val="110000"/>
              </a:lnSpc>
            </a:pPr>
            <a:r>
              <a:rPr lang="en-US" sz="1200" dirty="0"/>
              <a:t>Supply chain &amp; logistics</a:t>
            </a:r>
          </a:p>
          <a:p>
            <a:pPr marL="183284" indent="-183284">
              <a:lnSpc>
                <a:spcPct val="110000"/>
              </a:lnSpc>
            </a:pPr>
            <a:r>
              <a:rPr lang="en-US" sz="1200" dirty="0"/>
              <a:t>System log analysis</a:t>
            </a:r>
          </a:p>
          <a:p>
            <a:pPr marL="183284" indent="-183284">
              <a:lnSpc>
                <a:spcPct val="110000"/>
              </a:lnSpc>
            </a:pPr>
            <a:r>
              <a:rPr lang="en-US" sz="1200" dirty="0"/>
              <a:t>Manufacturing quality assurance</a:t>
            </a:r>
          </a:p>
          <a:p>
            <a:pPr marL="183284" indent="-183284">
              <a:lnSpc>
                <a:spcPct val="110000"/>
              </a:lnSpc>
            </a:pPr>
            <a:r>
              <a:rPr lang="en-US" sz="1200" dirty="0"/>
              <a:t>Preventative maintenance</a:t>
            </a:r>
          </a:p>
          <a:p>
            <a:pPr marL="183284" indent="-183284">
              <a:lnSpc>
                <a:spcPct val="110000"/>
              </a:lnSpc>
            </a:pPr>
            <a:r>
              <a:rPr lang="en-US" sz="1200" dirty="0"/>
              <a:t>Smart meter analysis</a:t>
            </a:r>
          </a:p>
          <a:p>
            <a:pPr marL="183284" indent="-183284">
              <a:lnSpc>
                <a:spcPct val="110000"/>
              </a:lnSpc>
            </a:pPr>
            <a:endParaRPr lang="en-US" sz="1200" dirty="0"/>
          </a:p>
        </p:txBody>
      </p:sp>
    </p:spTree>
    <p:extLst>
      <p:ext uri="{BB962C8B-B14F-4D97-AF65-F5344CB8AC3E}">
        <p14:creationId xmlns:p14="http://schemas.microsoft.com/office/powerpoint/2010/main" val="26207486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23" y="205980"/>
            <a:ext cx="8260400" cy="692646"/>
          </a:xfrm>
        </p:spPr>
        <p:txBody>
          <a:bodyPr/>
          <a:lstStyle/>
          <a:p>
            <a:r>
              <a:rPr lang="en-US" dirty="0" smtClean="0"/>
              <a:t>WHEN YOU HAVE 4 ITEMS (OR 3) WITH LITTLE TEXT</a:t>
            </a:r>
            <a:endParaRPr lang="en-US" dirty="0"/>
          </a:p>
        </p:txBody>
      </p:sp>
      <p:sp>
        <p:nvSpPr>
          <p:cNvPr id="4" name="Text Placeholder 3"/>
          <p:cNvSpPr>
            <a:spLocks noGrp="1"/>
          </p:cNvSpPr>
          <p:nvPr>
            <p:ph type="body" sz="quarter" idx="10"/>
          </p:nvPr>
        </p:nvSpPr>
        <p:spPr/>
        <p:txBody>
          <a:bodyPr/>
          <a:lstStyle/>
          <a:p>
            <a:r>
              <a:rPr lang="en-US" dirty="0" smtClean="0">
                <a:solidFill>
                  <a:srgbClr val="000000"/>
                </a:solidFill>
              </a:rPr>
              <a:t>Sample Text</a:t>
            </a:r>
            <a:endParaRPr lang="en-US" dirty="0">
              <a:solidFill>
                <a:srgbClr val="000000"/>
              </a:solidFill>
            </a:endParaRPr>
          </a:p>
        </p:txBody>
      </p:sp>
      <p:sp>
        <p:nvSpPr>
          <p:cNvPr id="5" name="Text Placeholder 4"/>
          <p:cNvSpPr>
            <a:spLocks noGrp="1"/>
          </p:cNvSpPr>
          <p:nvPr>
            <p:ph type="body" sz="quarter" idx="11"/>
          </p:nvPr>
        </p:nvSpPr>
        <p:spPr/>
        <p:txBody>
          <a:bodyPr/>
          <a:lstStyle/>
          <a:p>
            <a:r>
              <a:rPr lang="en-US" dirty="0" smtClean="0">
                <a:solidFill>
                  <a:srgbClr val="000000"/>
                </a:solidFill>
              </a:rPr>
              <a:t>Sample Text</a:t>
            </a:r>
            <a:endParaRPr lang="en-US" dirty="0">
              <a:solidFill>
                <a:srgbClr val="000000"/>
              </a:solidFill>
            </a:endParaRPr>
          </a:p>
        </p:txBody>
      </p:sp>
      <p:sp>
        <p:nvSpPr>
          <p:cNvPr id="3" name="Content Placeholder 2"/>
          <p:cNvSpPr>
            <a:spLocks noGrp="1"/>
          </p:cNvSpPr>
          <p:nvPr>
            <p:ph type="body" sz="quarter" idx="12"/>
          </p:nvPr>
        </p:nvSpPr>
        <p:spPr/>
        <p:txBody>
          <a:bodyPr/>
          <a:lstStyle/>
          <a:p>
            <a:r>
              <a:rPr lang="en-US" dirty="0" smtClean="0">
                <a:solidFill>
                  <a:srgbClr val="000000"/>
                </a:solidFill>
              </a:rPr>
              <a:t>Sample Text</a:t>
            </a:r>
            <a:endParaRPr lang="en-US" dirty="0">
              <a:solidFill>
                <a:srgbClr val="000000"/>
              </a:solidFill>
            </a:endParaRPr>
          </a:p>
        </p:txBody>
      </p:sp>
    </p:spTree>
    <p:extLst>
      <p:ext uri="{BB962C8B-B14F-4D97-AF65-F5344CB8AC3E}">
        <p14:creationId xmlns:p14="http://schemas.microsoft.com/office/powerpoint/2010/main" val="12164849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12" y="205980"/>
            <a:ext cx="7968722" cy="692646"/>
          </a:xfrm>
        </p:spPr>
        <p:txBody>
          <a:bodyPr/>
          <a:lstStyle/>
          <a:p>
            <a:r>
              <a:rPr lang="en-US" dirty="0" smtClean="0"/>
              <a:t>CUSTOMER LIST</a:t>
            </a:r>
            <a:endParaRPr lang="en-US" dirty="0"/>
          </a:p>
        </p:txBody>
      </p:sp>
      <p:sp>
        <p:nvSpPr>
          <p:cNvPr id="3" name="Text Placeholder 2"/>
          <p:cNvSpPr txBox="1">
            <a:spLocks/>
          </p:cNvSpPr>
          <p:nvPr/>
        </p:nvSpPr>
        <p:spPr>
          <a:xfrm>
            <a:off x="531903" y="943958"/>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FINANCIAL SERVICES</a:t>
            </a:r>
          </a:p>
        </p:txBody>
      </p:sp>
      <p:cxnSp>
        <p:nvCxnSpPr>
          <p:cNvPr id="4" name="Straight Connector 3"/>
          <p:cNvCxnSpPr/>
          <p:nvPr/>
        </p:nvCxnSpPr>
        <p:spPr bwMode="auto">
          <a:xfrm>
            <a:off x="520502" y="1323236"/>
            <a:ext cx="1263446" cy="0"/>
          </a:xfrm>
          <a:prstGeom prst="line">
            <a:avLst/>
          </a:prstGeom>
          <a:noFill/>
          <a:ln w="25400" algn="ctr">
            <a:solidFill>
              <a:srgbClr val="A7A8AA"/>
            </a:solidFill>
            <a:round/>
            <a:headEnd/>
            <a:tailEnd/>
          </a:ln>
        </p:spPr>
      </p:cxnSp>
      <p:cxnSp>
        <p:nvCxnSpPr>
          <p:cNvPr id="5" name="Straight Connector 4"/>
          <p:cNvCxnSpPr/>
          <p:nvPr/>
        </p:nvCxnSpPr>
        <p:spPr bwMode="auto">
          <a:xfrm>
            <a:off x="2237146" y="1323236"/>
            <a:ext cx="1263446" cy="0"/>
          </a:xfrm>
          <a:prstGeom prst="line">
            <a:avLst/>
          </a:prstGeom>
          <a:noFill/>
          <a:ln w="25400" algn="ctr">
            <a:solidFill>
              <a:srgbClr val="A7A8AA"/>
            </a:solidFill>
            <a:round/>
            <a:headEnd/>
            <a:tailEnd/>
          </a:ln>
        </p:spPr>
      </p:cxnSp>
      <p:cxnSp>
        <p:nvCxnSpPr>
          <p:cNvPr id="6" name="Straight Connector 5"/>
          <p:cNvCxnSpPr/>
          <p:nvPr/>
        </p:nvCxnSpPr>
        <p:spPr bwMode="auto">
          <a:xfrm>
            <a:off x="3953789" y="1323236"/>
            <a:ext cx="1263446" cy="0"/>
          </a:xfrm>
          <a:prstGeom prst="line">
            <a:avLst/>
          </a:prstGeom>
          <a:noFill/>
          <a:ln w="25400" algn="ctr">
            <a:solidFill>
              <a:srgbClr val="A7A8AA"/>
            </a:solidFill>
            <a:round/>
            <a:headEnd/>
            <a:tailEnd/>
          </a:ln>
        </p:spPr>
      </p:cxnSp>
      <p:cxnSp>
        <p:nvCxnSpPr>
          <p:cNvPr id="7" name="Straight Connector 6"/>
          <p:cNvCxnSpPr/>
          <p:nvPr/>
        </p:nvCxnSpPr>
        <p:spPr bwMode="auto">
          <a:xfrm>
            <a:off x="5670433" y="1323236"/>
            <a:ext cx="1263446" cy="0"/>
          </a:xfrm>
          <a:prstGeom prst="line">
            <a:avLst/>
          </a:prstGeom>
          <a:noFill/>
          <a:ln w="25400" algn="ctr">
            <a:solidFill>
              <a:srgbClr val="A7A8AA"/>
            </a:solidFill>
            <a:round/>
            <a:headEnd/>
            <a:tailEnd/>
          </a:ln>
        </p:spPr>
      </p:cxnSp>
      <p:cxnSp>
        <p:nvCxnSpPr>
          <p:cNvPr id="8" name="Straight Connector 7"/>
          <p:cNvCxnSpPr/>
          <p:nvPr/>
        </p:nvCxnSpPr>
        <p:spPr bwMode="auto">
          <a:xfrm>
            <a:off x="7387075" y="1323236"/>
            <a:ext cx="1263446" cy="0"/>
          </a:xfrm>
          <a:prstGeom prst="line">
            <a:avLst/>
          </a:prstGeom>
          <a:noFill/>
          <a:ln w="25400" algn="ctr">
            <a:solidFill>
              <a:srgbClr val="A7A8AA"/>
            </a:solidFill>
            <a:round/>
            <a:headEnd/>
            <a:tailEnd/>
          </a:ln>
        </p:spPr>
      </p:cxnSp>
      <p:sp>
        <p:nvSpPr>
          <p:cNvPr id="9" name="Text Placeholder 2"/>
          <p:cNvSpPr txBox="1">
            <a:spLocks/>
          </p:cNvSpPr>
          <p:nvPr/>
        </p:nvSpPr>
        <p:spPr>
          <a:xfrm>
            <a:off x="2248548"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RETAIL &amp; CPG</a:t>
            </a:r>
          </a:p>
        </p:txBody>
      </p:sp>
      <p:sp>
        <p:nvSpPr>
          <p:cNvPr id="10" name="Text Placeholder 2"/>
          <p:cNvSpPr txBox="1">
            <a:spLocks/>
          </p:cNvSpPr>
          <p:nvPr/>
        </p:nvSpPr>
        <p:spPr>
          <a:xfrm>
            <a:off x="396519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SECURITY</a:t>
            </a:r>
          </a:p>
        </p:txBody>
      </p:sp>
      <p:sp>
        <p:nvSpPr>
          <p:cNvPr id="11" name="Text Placeholder 2"/>
          <p:cNvSpPr txBox="1">
            <a:spLocks/>
          </p:cNvSpPr>
          <p:nvPr/>
        </p:nvSpPr>
        <p:spPr>
          <a:xfrm>
            <a:off x="566860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ONLINE SERVICES &amp; SOFTWARE</a:t>
            </a:r>
          </a:p>
        </p:txBody>
      </p:sp>
      <p:sp>
        <p:nvSpPr>
          <p:cNvPr id="12" name="Text Placeholder 2"/>
          <p:cNvSpPr txBox="1">
            <a:spLocks/>
          </p:cNvSpPr>
          <p:nvPr/>
        </p:nvSpPr>
        <p:spPr>
          <a:xfrm>
            <a:off x="7385244" y="943958"/>
            <a:ext cx="135514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MEDIA &amp; ENTERTAINMENT</a:t>
            </a:r>
          </a:p>
        </p:txBody>
      </p:sp>
      <p:sp>
        <p:nvSpPr>
          <p:cNvPr id="13" name="Text Placeholder 2"/>
          <p:cNvSpPr txBox="1">
            <a:spLocks/>
          </p:cNvSpPr>
          <p:nvPr/>
        </p:nvSpPr>
        <p:spPr>
          <a:xfrm>
            <a:off x="531903" y="2827865"/>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MARKET RESEARCH</a:t>
            </a:r>
          </a:p>
        </p:txBody>
      </p:sp>
      <p:cxnSp>
        <p:nvCxnSpPr>
          <p:cNvPr id="14" name="Straight Connector 13"/>
          <p:cNvCxnSpPr/>
          <p:nvPr/>
        </p:nvCxnSpPr>
        <p:spPr bwMode="auto">
          <a:xfrm>
            <a:off x="520502" y="3207143"/>
            <a:ext cx="1263446" cy="0"/>
          </a:xfrm>
          <a:prstGeom prst="line">
            <a:avLst/>
          </a:prstGeom>
          <a:noFill/>
          <a:ln w="25400" algn="ctr">
            <a:solidFill>
              <a:srgbClr val="A7A8AA"/>
            </a:solidFill>
            <a:round/>
            <a:headEnd/>
            <a:tailEnd/>
          </a:ln>
        </p:spPr>
      </p:cxnSp>
      <p:cxnSp>
        <p:nvCxnSpPr>
          <p:cNvPr id="15" name="Straight Connector 14"/>
          <p:cNvCxnSpPr/>
          <p:nvPr/>
        </p:nvCxnSpPr>
        <p:spPr bwMode="auto">
          <a:xfrm>
            <a:off x="2237146" y="3207143"/>
            <a:ext cx="1263446" cy="0"/>
          </a:xfrm>
          <a:prstGeom prst="line">
            <a:avLst/>
          </a:prstGeom>
          <a:noFill/>
          <a:ln w="25400" algn="ctr">
            <a:solidFill>
              <a:srgbClr val="A7A8AA"/>
            </a:solidFill>
            <a:round/>
            <a:headEnd/>
            <a:tailEnd/>
          </a:ln>
        </p:spPr>
      </p:cxnSp>
      <p:cxnSp>
        <p:nvCxnSpPr>
          <p:cNvPr id="16" name="Straight Connector 15"/>
          <p:cNvCxnSpPr/>
          <p:nvPr/>
        </p:nvCxnSpPr>
        <p:spPr bwMode="auto">
          <a:xfrm>
            <a:off x="3953789" y="3207143"/>
            <a:ext cx="1263446" cy="0"/>
          </a:xfrm>
          <a:prstGeom prst="line">
            <a:avLst/>
          </a:prstGeom>
          <a:noFill/>
          <a:ln w="25400" algn="ctr">
            <a:solidFill>
              <a:srgbClr val="A7A8AA"/>
            </a:solidFill>
            <a:round/>
            <a:headEnd/>
            <a:tailEnd/>
          </a:ln>
        </p:spPr>
      </p:cxnSp>
      <p:cxnSp>
        <p:nvCxnSpPr>
          <p:cNvPr id="17" name="Straight Connector 16"/>
          <p:cNvCxnSpPr/>
          <p:nvPr/>
        </p:nvCxnSpPr>
        <p:spPr bwMode="auto">
          <a:xfrm>
            <a:off x="5670433" y="3207143"/>
            <a:ext cx="1263446" cy="0"/>
          </a:xfrm>
          <a:prstGeom prst="line">
            <a:avLst/>
          </a:prstGeom>
          <a:noFill/>
          <a:ln w="25400" algn="ctr">
            <a:solidFill>
              <a:srgbClr val="A7A8AA"/>
            </a:solidFill>
            <a:round/>
            <a:headEnd/>
            <a:tailEnd/>
          </a:ln>
        </p:spPr>
      </p:cxnSp>
      <p:cxnSp>
        <p:nvCxnSpPr>
          <p:cNvPr id="18" name="Straight Connector 17"/>
          <p:cNvCxnSpPr/>
          <p:nvPr/>
        </p:nvCxnSpPr>
        <p:spPr bwMode="auto">
          <a:xfrm>
            <a:off x="7387075" y="3207143"/>
            <a:ext cx="1263446" cy="0"/>
          </a:xfrm>
          <a:prstGeom prst="line">
            <a:avLst/>
          </a:prstGeom>
          <a:noFill/>
          <a:ln w="25400" algn="ctr">
            <a:solidFill>
              <a:srgbClr val="A7A8AA"/>
            </a:solidFill>
            <a:round/>
            <a:headEnd/>
            <a:tailEnd/>
          </a:ln>
        </p:spPr>
      </p:cxnSp>
      <p:sp>
        <p:nvSpPr>
          <p:cNvPr id="19" name="Text Placeholder 2"/>
          <p:cNvSpPr txBox="1">
            <a:spLocks/>
          </p:cNvSpPr>
          <p:nvPr/>
        </p:nvSpPr>
        <p:spPr>
          <a:xfrm>
            <a:off x="2248548"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ADVERTISING</a:t>
            </a:r>
          </a:p>
        </p:txBody>
      </p:sp>
      <p:sp>
        <p:nvSpPr>
          <p:cNvPr id="20" name="Text Placeholder 2"/>
          <p:cNvSpPr txBox="1">
            <a:spLocks/>
          </p:cNvSpPr>
          <p:nvPr/>
        </p:nvSpPr>
        <p:spPr>
          <a:xfrm>
            <a:off x="3965191"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HEALTH</a:t>
            </a:r>
          </a:p>
        </p:txBody>
      </p:sp>
      <p:sp>
        <p:nvSpPr>
          <p:cNvPr id="21" name="Text Placeholder 2"/>
          <p:cNvSpPr txBox="1">
            <a:spLocks/>
          </p:cNvSpPr>
          <p:nvPr/>
        </p:nvSpPr>
        <p:spPr>
          <a:xfrm>
            <a:off x="5687664" y="2827865"/>
            <a:ext cx="137037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COMMUNICATIONS</a:t>
            </a:r>
          </a:p>
        </p:txBody>
      </p:sp>
      <p:sp>
        <p:nvSpPr>
          <p:cNvPr id="22" name="Text Placeholder 2"/>
          <p:cNvSpPr txBox="1">
            <a:spLocks/>
          </p:cNvSpPr>
          <p:nvPr/>
        </p:nvSpPr>
        <p:spPr>
          <a:xfrm>
            <a:off x="7385244"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GOVERNMENT</a:t>
            </a:r>
          </a:p>
        </p:txBody>
      </p:sp>
      <p:pic>
        <p:nvPicPr>
          <p:cNvPr id="23" name="Picture 22" descr="hp 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3491" y="1420475"/>
            <a:ext cx="468779" cy="468657"/>
          </a:xfrm>
          <a:prstGeom prst="rect">
            <a:avLst/>
          </a:prstGeom>
        </p:spPr>
      </p:pic>
      <p:pic>
        <p:nvPicPr>
          <p:cNvPr id="24" name="Picture 11" descr="C:\Users\Jonathan.DUARTE\Desktop\2000px-Cisco_logo.svg-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76645" y="1485907"/>
            <a:ext cx="743651" cy="418195"/>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2" descr="https://www.mapr.com/sites/default/files/razorsight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219" b="94521" l="1271" r="99788">
                        <a14:foregroundMark x1="53390" y1="52055" x2="53390" y2="52055"/>
                        <a14:foregroundMark x1="63771" y1="54795" x2="63771" y2="54795"/>
                        <a14:foregroundMark x1="60805" y1="41096" x2="60805" y2="41096"/>
                        <a14:foregroundMark x1="68008" y1="50685" x2="68008" y2="50685"/>
                        <a14:foregroundMark x1="73729" y1="65753" x2="73729" y2="65753"/>
                        <a14:foregroundMark x1="78814" y1="64384" x2="78814" y2="64384"/>
                        <a14:foregroundMark x1="83263" y1="38356" x2="83263" y2="38356"/>
                        <a14:foregroundMark x1="94703" y1="43836" x2="94703" y2="43836"/>
                        <a14:foregroundMark x1="94703" y1="71233" x2="94703" y2="71233"/>
                        <a14:foregroundMark x1="34534" y1="54795" x2="34534" y2="54795"/>
                        <a14:foregroundMark x1="23941" y1="58904" x2="23941" y2="58904"/>
                        <a14:foregroundMark x1="17161" y1="50685" x2="17161" y2="50685"/>
                        <a14:foregroundMark x1="9958" y1="64384" x2="9958" y2="64384"/>
                        <a14:foregroundMark x1="3814" y1="23288" x2="3814" y2="23288"/>
                        <a14:foregroundMark x1="6356" y1="43836" x2="6356" y2="43836"/>
                        <a14:foregroundMark x1="92585" y1="20548" x2="92585" y2="20548"/>
                        <a14:foregroundMark x1="96822" y1="27397" x2="96822" y2="27397"/>
                        <a14:foregroundMark x1="76271" y1="20548" x2="76271" y2="20548"/>
                        <a14:foregroundMark x1="86229" y1="45205" x2="86229" y2="45205"/>
                        <a14:foregroundMark x1="61229" y1="73973" x2="61229" y2="73973"/>
                      </a14:backgroundRemoval>
                    </a14:imgEffect>
                  </a14:imgLayer>
                </a14:imgProps>
              </a:ext>
              <a:ext uri="{28A0092B-C50C-407E-A947-70E740481C1C}">
                <a14:useLocalDpi xmlns:a14="http://schemas.microsoft.com/office/drawing/2010/main"/>
              </a:ext>
            </a:extLst>
          </a:blip>
          <a:srcRect/>
          <a:stretch>
            <a:fillRect/>
          </a:stretch>
        </p:blipFill>
        <p:spPr bwMode="auto">
          <a:xfrm>
            <a:off x="5683134" y="2313326"/>
            <a:ext cx="1256465" cy="19427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4" descr="https://www.mapr.com/sites/default/files/ancestry-com_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26339" y="1975400"/>
            <a:ext cx="1370057" cy="19567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5377" y="2292162"/>
            <a:ext cx="968263" cy="176047"/>
          </a:xfrm>
          <a:prstGeom prst="rect">
            <a:avLst/>
          </a:prstGeom>
        </p:spPr>
      </p:pic>
      <p:pic>
        <p:nvPicPr>
          <p:cNvPr id="29" name="Picture 2" descr="http://ismir2010.ismir.net/wp-content/uploads/2009/09/Graceno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73688" y="1748620"/>
            <a:ext cx="1071630" cy="35899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Top5_retail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2111" y="1927495"/>
            <a:ext cx="856431" cy="279224"/>
          </a:xfrm>
          <a:prstGeom prst="rect">
            <a:avLst/>
          </a:prstGeom>
        </p:spPr>
      </p:pic>
      <p:pic>
        <p:nvPicPr>
          <p:cNvPr id="32" name="Picture 31" descr="Top_TechC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45864" y="1523061"/>
            <a:ext cx="444236" cy="279907"/>
          </a:xfrm>
          <a:prstGeom prst="rect">
            <a:avLst/>
          </a:prstGeom>
        </p:spPr>
      </p:pic>
      <p:pic>
        <p:nvPicPr>
          <p:cNvPr id="33" name="Picture 4" descr="Unknown.jpeg"/>
          <p:cNvPicPr>
            <a:picLocks noChangeAspect="1"/>
          </p:cNvPicPr>
          <p:nvPr/>
        </p:nvPicPr>
        <p:blipFill>
          <a:blip r:embed="rId11" cstate="screen">
            <a:extLst>
              <a:ext uri="{BEBA8EAE-BF5A-486C-A8C5-ECC9F3942E4B}">
                <a14:imgProps xmlns:a14="http://schemas.microsoft.com/office/drawing/2010/main">
                  <a14:imgLayer r:embed="rId12">
                    <a14:imgEffect>
                      <a14:backgroundRemoval t="16667" b="82292" l="3831" r="96552">
                        <a14:foregroundMark x1="13793" y1="54167" x2="13793" y2="54167"/>
                        <a14:foregroundMark x1="5747" y1="65625" x2="5747" y2="65625"/>
                        <a14:foregroundMark x1="7471" y1="67708" x2="7471" y2="67708"/>
                        <a14:foregroundMark x1="9387" y1="69792" x2="9387" y2="69792"/>
                        <a14:foregroundMark x1="10920" y1="69792" x2="10920" y2="69792"/>
                        <a14:foregroundMark x1="20690" y1="62500" x2="20690" y2="62500"/>
                        <a14:foregroundMark x1="27203" y1="56250" x2="27203" y2="56250"/>
                        <a14:foregroundMark x1="32567" y1="53125" x2="32567" y2="53125"/>
                        <a14:foregroundMark x1="32950" y1="39583" x2="32950" y2="39583"/>
                        <a14:foregroundMark x1="23372" y1="46875" x2="23372" y2="46875"/>
                        <a14:foregroundMark x1="41762" y1="42708" x2="41762" y2="42708"/>
                        <a14:foregroundMark x1="64559" y1="39583" x2="64559" y2="39583"/>
                        <a14:foregroundMark x1="72031" y1="46875" x2="72031" y2="46875"/>
                        <a14:foregroundMark x1="75862" y1="59375" x2="75862" y2="59375"/>
                        <a14:foregroundMark x1="86398" y1="62500" x2="86398" y2="62500"/>
                        <a14:foregroundMark x1="92912" y1="60417" x2="92912" y2="60417"/>
                      </a14:backgroundRemoval>
                    </a14:imgEffect>
                  </a14:imgLayer>
                </a14:imgProps>
              </a:ext>
              <a:ext uri="{28A0092B-C50C-407E-A947-70E740481C1C}">
                <a14:useLocalDpi xmlns:a14="http://schemas.microsoft.com/office/drawing/2010/main"/>
              </a:ext>
            </a:extLst>
          </a:blip>
          <a:srcRect/>
          <a:stretch>
            <a:fillRect/>
          </a:stretch>
        </p:blipFill>
        <p:spPr bwMode="auto">
          <a:xfrm>
            <a:off x="7354076" y="1413969"/>
            <a:ext cx="1310856" cy="24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Harte-Hanks 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22704" y="1479553"/>
            <a:ext cx="377327" cy="360410"/>
          </a:xfrm>
          <a:prstGeom prst="rect">
            <a:avLst/>
          </a:prstGeom>
        </p:spPr>
      </p:pic>
      <p:pic>
        <p:nvPicPr>
          <p:cNvPr id="35" name="Picture 34" descr="Samsung_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69884" y="2355405"/>
            <a:ext cx="906579" cy="298640"/>
          </a:xfrm>
          <a:prstGeom prst="rect">
            <a:avLst/>
          </a:prstGeom>
        </p:spPr>
      </p:pic>
      <p:pic>
        <p:nvPicPr>
          <p:cNvPr id="36" name="Picture 35" descr="C:\Users\Jonathan.DUARTE\Desktop\CS_LOGO-1.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48396" y="3779849"/>
            <a:ext cx="1170577" cy="201930"/>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200px-Aadhaar_Logo.svg.png"/>
          <p:cNvPicPr>
            <a:picLocks/>
          </p:cNvPicPr>
          <p:nvPr/>
        </p:nvPicPr>
        <p:blipFill>
          <a:blip r:embed="rId16" cstate="screen">
            <a:extLst>
              <a:ext uri="{28A0092B-C50C-407E-A947-70E740481C1C}">
                <a14:useLocalDpi xmlns:a14="http://schemas.microsoft.com/office/drawing/2010/main"/>
              </a:ext>
            </a:extLst>
          </a:blip>
          <a:stretch>
            <a:fillRect/>
          </a:stretch>
        </p:blipFill>
        <p:spPr>
          <a:xfrm>
            <a:off x="7686390" y="3359050"/>
            <a:ext cx="646235" cy="414433"/>
          </a:xfrm>
          <a:prstGeom prst="rect">
            <a:avLst/>
          </a:prstGeom>
        </p:spPr>
      </p:pic>
      <p:pic>
        <p:nvPicPr>
          <p:cNvPr id="38" name="Picture 37" descr="government_2.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39168" y="3876943"/>
            <a:ext cx="1407644" cy="671411"/>
          </a:xfrm>
          <a:prstGeom prst="rect">
            <a:avLst/>
          </a:prstGeom>
        </p:spPr>
      </p:pic>
      <p:pic>
        <p:nvPicPr>
          <p:cNvPr id="39" name="Picture 2" descr="File:IRI Logo that was offficially used on IRI website.jp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0" b="100000" l="0" r="100000">
                        <a14:foregroundMark x1="51394" y1="51402" x2="51394" y2="51402"/>
                        <a14:foregroundMark x1="59363" y1="54206" x2="59363" y2="54206"/>
                        <a14:foregroundMark x1="76494" y1="47664" x2="76494" y2="47664"/>
                        <a14:foregroundMark x1="12749" y1="25234" x2="12749" y2="25234"/>
                        <a14:foregroundMark x1="14741" y1="75701" x2="14741" y2="75701"/>
                        <a14:foregroundMark x1="7570" y1="31776" x2="7570" y2="31776"/>
                        <a14:foregroundMark x1="5578" y1="48598" x2="5578" y2="48598"/>
                        <a14:foregroundMark x1="9960" y1="43925" x2="9960" y2="43925"/>
                        <a14:foregroundMark x1="1992" y1="35514" x2="1992" y2="35514"/>
                        <a14:foregroundMark x1="4382" y1="24299" x2="4382" y2="24299"/>
                        <a14:foregroundMark x1="3984" y1="66355" x2="3984" y2="66355"/>
                        <a14:foregroundMark x1="7968" y1="57944" x2="7968" y2="57944"/>
                        <a14:foregroundMark x1="76892" y1="29907" x2="76892" y2="29907"/>
                        <a14:foregroundMark x1="1992" y1="58879" x2="1992" y2="58879"/>
                        <a14:foregroundMark x1="15936" y1="13084" x2="15936" y2="13084"/>
                      </a14:backgroundRemoval>
                    </a14:imgEffect>
                  </a14:imgLayer>
                </a14:imgProps>
              </a:ext>
              <a:ext uri="{28A0092B-C50C-407E-A947-70E740481C1C}">
                <a14:useLocalDpi xmlns:a14="http://schemas.microsoft.com/office/drawing/2010/main"/>
              </a:ext>
            </a:extLst>
          </a:blip>
          <a:srcRect/>
          <a:stretch>
            <a:fillRect/>
          </a:stretch>
        </p:blipFill>
        <p:spPr bwMode="auto">
          <a:xfrm>
            <a:off x="808560" y="3359050"/>
            <a:ext cx="650247" cy="277125"/>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22945" y="3753895"/>
            <a:ext cx="1254754" cy="207877"/>
          </a:xfrm>
          <a:prstGeom prst="rect">
            <a:avLst/>
          </a:prstGeom>
        </p:spPr>
      </p:pic>
      <p:pic>
        <p:nvPicPr>
          <p:cNvPr id="41" name="Picture 40" descr="UrbanAirship.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38823" y="4108726"/>
            <a:ext cx="823000" cy="232172"/>
          </a:xfrm>
          <a:prstGeom prst="rect">
            <a:avLst/>
          </a:prstGeom>
        </p:spPr>
      </p:pic>
      <p:pic>
        <p:nvPicPr>
          <p:cNvPr id="42" name="Picture 42" descr="Complete Genomics"/>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066172" y="4202277"/>
            <a:ext cx="964595" cy="346075"/>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2" descr="idexxlogo_p2.png"/>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65333" y1="46875" x2="65333" y2="46875"/>
                        <a14:foregroundMark x1="46667" y1="39063" x2="46667" y2="39063"/>
                        <a14:foregroundMark x1="34000" y1="31250" x2="34000" y2="31250"/>
                        <a14:foregroundMark x1="32667" y1="51563" x2="32667" y2="51563"/>
                        <a14:foregroundMark x1="13333" y1="43750" x2="13333" y2="43750"/>
                        <a14:foregroundMark x1="12000" y1="75000" x2="12000" y2="75000"/>
                        <a14:foregroundMark x1="18000" y1="73438" x2="18000" y2="73438"/>
                        <a14:foregroundMark x1="27333" y1="71875" x2="27333" y2="71875"/>
                        <a14:foregroundMark x1="32667" y1="71875" x2="32667" y2="71875"/>
                        <a14:foregroundMark x1="40000" y1="73438" x2="40000" y2="73438"/>
                        <a14:foregroundMark x1="46667" y1="73438" x2="46667" y2="73438"/>
                        <a14:foregroundMark x1="54000" y1="70313" x2="54000" y2="70313"/>
                        <a14:foregroundMark x1="59333" y1="73438" x2="59333" y2="73438"/>
                        <a14:foregroundMark x1="67333" y1="71875" x2="67333" y2="71875"/>
                        <a14:foregroundMark x1="74000" y1="73438" x2="74000" y2="73438"/>
                        <a14:foregroundMark x1="78000" y1="73438" x2="78000" y2="73438"/>
                        <a14:foregroundMark x1="86000" y1="71875" x2="86000" y2="71875"/>
                      </a14:backgroundRemoval>
                    </a14:imgEffect>
                  </a14:imgLayer>
                </a14:imgProps>
              </a:ext>
              <a:ext uri="{28A0092B-C50C-407E-A947-70E740481C1C}">
                <a14:useLocalDpi xmlns:a14="http://schemas.microsoft.com/office/drawing/2010/main"/>
              </a:ext>
            </a:extLst>
          </a:blip>
          <a:stretch>
            <a:fillRect/>
          </a:stretch>
        </p:blipFill>
        <p:spPr>
          <a:xfrm>
            <a:off x="4031780" y="3716041"/>
            <a:ext cx="1033381" cy="440795"/>
          </a:xfrm>
          <a:prstGeom prst="rect">
            <a:avLst/>
          </a:prstGeom>
        </p:spPr>
      </p:pic>
      <p:pic>
        <p:nvPicPr>
          <p:cNvPr id="44" name="Picture 43"/>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08602" y="4105779"/>
            <a:ext cx="605531" cy="189867"/>
          </a:xfrm>
          <a:prstGeom prst="rect">
            <a:avLst/>
          </a:prstGeom>
        </p:spPr>
      </p:pic>
      <p:pic>
        <p:nvPicPr>
          <p:cNvPr id="45" name="Picture 44" descr="1024px-NIH_logo.sv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91082" y="3864789"/>
            <a:ext cx="473850" cy="473727"/>
          </a:xfrm>
          <a:prstGeom prst="rect">
            <a:avLst/>
          </a:prstGeom>
        </p:spPr>
      </p:pic>
      <p:pic>
        <p:nvPicPr>
          <p:cNvPr id="46" name="Picture 36" descr="http://cardlytics.com/cardlytics/wp-content/uploads/2015/02/new-cardlytics-logo.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59466" y="3359050"/>
            <a:ext cx="981712" cy="219846"/>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https://lk0f92vqdxi97nqp1ygpdx2q-wpengine.netdna-ssl.com/wp-content/uploads/2015/06/Logo_Novartis.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257944" y="3248763"/>
            <a:ext cx="581042" cy="464713"/>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7" descr="ericsson.png"/>
          <p:cNvPicPr>
            <a:picLocks noChangeAspect="1"/>
          </p:cNvPicPr>
          <p:nvPr/>
        </p:nvPicPr>
        <p:blipFill>
          <a:blip r:embed="rId29" cstate="screen">
            <a:extLst>
              <a:ext uri="{BEBA8EAE-BF5A-486C-A8C5-ECC9F3942E4B}">
                <a14:imgProps xmlns:a14="http://schemas.microsoft.com/office/drawing/2010/main">
                  <a14:imgLayer r:embed="rId30">
                    <a14:imgEffect>
                      <a14:backgroundRemoval t="4267" b="97067" l="0" r="98987">
                        <a14:foregroundMark x1="60489" y1="55467" x2="60489" y2="55467"/>
                        <a14:foregroundMark x1="46961" y1="58667" x2="46961" y2="58667"/>
                        <a14:foregroundMark x1="38677" y1="60267" x2="38677" y2="60267"/>
                        <a14:foregroundMark x1="31049" y1="41600" x2="31049" y2="41600"/>
                        <a14:foregroundMark x1="22706" y1="58667" x2="22706" y2="58667"/>
                        <a14:foregroundMark x1="17521" y1="66400" x2="17521" y2="66400"/>
                        <a14:foregroundMark x1="3993" y1="61600" x2="3993" y2="61600"/>
                        <a14:foregroundMark x1="87604" y1="30667" x2="87604" y2="30667"/>
                        <a14:foregroundMark x1="88617" y1="58667" x2="88617" y2="58667"/>
                        <a14:foregroundMark x1="89631" y1="83467" x2="89631" y2="83467"/>
                      </a14:backgroundRemoval>
                    </a14:imgEffect>
                  </a14:imgLayer>
                </a14:imgProps>
              </a:ext>
              <a:ext uri="{28A0092B-C50C-407E-A947-70E740481C1C}">
                <a14:useLocalDpi xmlns:a14="http://schemas.microsoft.com/office/drawing/2010/main"/>
              </a:ext>
            </a:extLst>
          </a:blip>
          <a:stretch>
            <a:fillRect/>
          </a:stretch>
        </p:blipFill>
        <p:spPr>
          <a:xfrm>
            <a:off x="5669739" y="3676247"/>
            <a:ext cx="1283246" cy="286706"/>
          </a:xfrm>
          <a:prstGeom prst="rect">
            <a:avLst/>
          </a:prstGeom>
        </p:spPr>
      </p:pic>
      <p:pic>
        <p:nvPicPr>
          <p:cNvPr id="49" name="Picture 48" descr="Pontis_df692_450x450.png"/>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5903072" y="3396491"/>
            <a:ext cx="810136" cy="186733"/>
          </a:xfrm>
          <a:prstGeom prst="rect">
            <a:avLst/>
          </a:prstGeom>
        </p:spPr>
      </p:pic>
      <p:pic>
        <p:nvPicPr>
          <p:cNvPr id="50" name="Picture 49" descr="credit-agricole-logo-1024x720.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734" y="2251039"/>
            <a:ext cx="532388" cy="374238"/>
          </a:xfrm>
          <a:prstGeom prst="rect">
            <a:avLst/>
          </a:prstGeom>
        </p:spPr>
      </p:pic>
      <p:pic>
        <p:nvPicPr>
          <p:cNvPr id="51" name="Picture 50" descr="HelloFresh_Logo.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144247" y="2285758"/>
            <a:ext cx="436036" cy="400177"/>
          </a:xfrm>
          <a:prstGeom prst="rect">
            <a:avLst/>
          </a:prstGeom>
        </p:spPr>
      </p:pic>
      <p:pic>
        <p:nvPicPr>
          <p:cNvPr id="52" name="Picture 51" descr="Rubicon_Black_Logo.eps"/>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46463" y="4384989"/>
            <a:ext cx="947057" cy="403558"/>
          </a:xfrm>
          <a:prstGeom prst="rect">
            <a:avLst/>
          </a:prstGeom>
        </p:spPr>
      </p:pic>
      <p:pic>
        <p:nvPicPr>
          <p:cNvPr id="53" name="Picture 52" descr="SurveyMonkey_logo_primary.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05817" y="4138899"/>
            <a:ext cx="1422247" cy="294330"/>
          </a:xfrm>
          <a:prstGeom prst="rect">
            <a:avLst/>
          </a:prstGeom>
        </p:spPr>
      </p:pic>
      <p:pic>
        <p:nvPicPr>
          <p:cNvPr id="54" name="Picture 53" descr="unnamed.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855120" y="2031774"/>
            <a:ext cx="1381369" cy="284159"/>
          </a:xfrm>
          <a:prstGeom prst="rect">
            <a:avLst/>
          </a:prstGeom>
        </p:spPr>
      </p:pic>
      <p:pic>
        <p:nvPicPr>
          <p:cNvPr id="55" name="Picture 54" descr="text-amex6.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16847" y="1485907"/>
            <a:ext cx="938305" cy="356556"/>
          </a:xfrm>
          <a:prstGeom prst="rect">
            <a:avLst/>
          </a:prstGeom>
        </p:spPr>
      </p:pic>
      <p:pic>
        <p:nvPicPr>
          <p:cNvPr id="56" name="Picture 55" descr="imgres.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2120" y="1951079"/>
            <a:ext cx="1173655" cy="134970"/>
          </a:xfrm>
          <a:prstGeom prst="rect">
            <a:avLst/>
          </a:prstGeom>
        </p:spPr>
      </p:pic>
    </p:spTree>
    <p:extLst>
      <p:ext uri="{BB962C8B-B14F-4D97-AF65-F5344CB8AC3E}">
        <p14:creationId xmlns:p14="http://schemas.microsoft.com/office/powerpoint/2010/main" val="8316530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822" y="2181927"/>
            <a:ext cx="7522432" cy="482440"/>
          </a:xfrm>
        </p:spPr>
        <p:txBody>
          <a:bodyPr/>
          <a:lstStyle/>
          <a:p>
            <a:r>
              <a:rPr lang="en-US" b="0" kern="0" dirty="0" smtClean="0"/>
              <a:t>ICONS</a:t>
            </a:r>
            <a:endParaRPr lang="en-US" b="0" kern="0" dirty="0"/>
          </a:p>
        </p:txBody>
      </p:sp>
    </p:spTree>
    <p:extLst>
      <p:ext uri="{BB962C8B-B14F-4D97-AF65-F5344CB8AC3E}">
        <p14:creationId xmlns:p14="http://schemas.microsoft.com/office/powerpoint/2010/main" val="3685029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62" y="205980"/>
            <a:ext cx="7968722" cy="692646"/>
          </a:xfrm>
        </p:spPr>
        <p:txBody>
          <a:bodyPr/>
          <a:lstStyle/>
          <a:p>
            <a:r>
              <a:rPr lang="en-US" dirty="0" smtClean="0">
                <a:solidFill>
                  <a:srgbClr val="C8102E"/>
                </a:solidFill>
              </a:rPr>
              <a:t>ICONS ON WHITE/GRAY</a:t>
            </a:r>
            <a:endParaRPr lang="en-US" dirty="0">
              <a:solidFill>
                <a:srgbClr val="C8102E"/>
              </a:solidFill>
            </a:endParaRPr>
          </a:p>
        </p:txBody>
      </p:sp>
      <p:cxnSp>
        <p:nvCxnSpPr>
          <p:cNvPr id="74" name="Straight Connector 73"/>
          <p:cNvCxnSpPr/>
          <p:nvPr/>
        </p:nvCxnSpPr>
        <p:spPr bwMode="auto">
          <a:xfrm>
            <a:off x="5939037" y="1382555"/>
            <a:ext cx="4048" cy="1370270"/>
          </a:xfrm>
          <a:prstGeom prst="line">
            <a:avLst/>
          </a:prstGeom>
          <a:noFill/>
          <a:ln w="25400" algn="ctr">
            <a:solidFill>
              <a:srgbClr val="A7A8AA"/>
            </a:solidFill>
            <a:round/>
            <a:headEnd/>
            <a:tailEnd/>
          </a:ln>
        </p:spPr>
      </p:cxnSp>
      <p:cxnSp>
        <p:nvCxnSpPr>
          <p:cNvPr id="75" name="Straight Connector 74"/>
          <p:cNvCxnSpPr/>
          <p:nvPr/>
        </p:nvCxnSpPr>
        <p:spPr bwMode="auto">
          <a:xfrm>
            <a:off x="7310071" y="1382439"/>
            <a:ext cx="4049" cy="1370386"/>
          </a:xfrm>
          <a:prstGeom prst="line">
            <a:avLst/>
          </a:prstGeom>
          <a:noFill/>
          <a:ln w="25400" algn="ctr">
            <a:solidFill>
              <a:srgbClr val="A7A8AA"/>
            </a:solidFill>
            <a:round/>
            <a:headEnd/>
            <a:tailEnd/>
          </a:ln>
        </p:spPr>
      </p:cxnSp>
      <p:cxnSp>
        <p:nvCxnSpPr>
          <p:cNvPr id="77" name="Straight Connector 76"/>
          <p:cNvCxnSpPr/>
          <p:nvPr/>
        </p:nvCxnSpPr>
        <p:spPr bwMode="auto">
          <a:xfrm>
            <a:off x="4564250" y="2752824"/>
            <a:ext cx="4112229" cy="0"/>
          </a:xfrm>
          <a:prstGeom prst="line">
            <a:avLst/>
          </a:prstGeom>
          <a:noFill/>
          <a:ln w="25400" algn="ctr">
            <a:solidFill>
              <a:srgbClr val="A7A8AA"/>
            </a:solidFill>
            <a:round/>
            <a:headEnd/>
            <a:tailEnd/>
          </a:ln>
        </p:spPr>
      </p:cxnSp>
      <p:cxnSp>
        <p:nvCxnSpPr>
          <p:cNvPr id="79" name="Straight Connector 78"/>
          <p:cNvCxnSpPr/>
          <p:nvPr/>
        </p:nvCxnSpPr>
        <p:spPr bwMode="auto">
          <a:xfrm>
            <a:off x="4559986" y="1382439"/>
            <a:ext cx="0" cy="1370386"/>
          </a:xfrm>
          <a:prstGeom prst="line">
            <a:avLst/>
          </a:prstGeom>
          <a:noFill/>
          <a:ln w="25400" algn="ctr">
            <a:solidFill>
              <a:srgbClr val="A7A8AA"/>
            </a:solidFill>
            <a:round/>
            <a:headEnd/>
            <a:tailEnd/>
          </a:ln>
        </p:spPr>
      </p:cxnSp>
      <p:cxnSp>
        <p:nvCxnSpPr>
          <p:cNvPr id="88" name="Straight Connector 87"/>
          <p:cNvCxnSpPr/>
          <p:nvPr/>
        </p:nvCxnSpPr>
        <p:spPr bwMode="auto">
          <a:xfrm>
            <a:off x="1818505" y="1382439"/>
            <a:ext cx="4049" cy="1370386"/>
          </a:xfrm>
          <a:prstGeom prst="line">
            <a:avLst/>
          </a:prstGeom>
          <a:noFill/>
          <a:ln w="25400" algn="ctr">
            <a:solidFill>
              <a:srgbClr val="A7A8AA"/>
            </a:solidFill>
            <a:round/>
            <a:headEnd/>
            <a:tailEnd/>
          </a:ln>
        </p:spPr>
      </p:cxnSp>
      <p:cxnSp>
        <p:nvCxnSpPr>
          <p:cNvPr id="89" name="Straight Connector 88"/>
          <p:cNvCxnSpPr/>
          <p:nvPr/>
        </p:nvCxnSpPr>
        <p:spPr bwMode="auto">
          <a:xfrm>
            <a:off x="3189534" y="1382439"/>
            <a:ext cx="8097" cy="1370386"/>
          </a:xfrm>
          <a:prstGeom prst="line">
            <a:avLst/>
          </a:prstGeom>
          <a:noFill/>
          <a:ln w="25400" algn="ctr">
            <a:solidFill>
              <a:srgbClr val="A7A8AA"/>
            </a:solidFill>
            <a:round/>
            <a:headEnd/>
            <a:tailEnd/>
          </a:ln>
        </p:spPr>
      </p:cxnSp>
      <p:cxnSp>
        <p:nvCxnSpPr>
          <p:cNvPr id="91" name="Straight Connector 90"/>
          <p:cNvCxnSpPr/>
          <p:nvPr/>
        </p:nvCxnSpPr>
        <p:spPr bwMode="auto">
          <a:xfrm>
            <a:off x="447762" y="2752824"/>
            <a:ext cx="8228717" cy="0"/>
          </a:xfrm>
          <a:prstGeom prst="line">
            <a:avLst/>
          </a:prstGeom>
          <a:noFill/>
          <a:ln w="25400" algn="ctr">
            <a:solidFill>
              <a:srgbClr val="A7A8AA"/>
            </a:solidFill>
            <a:round/>
            <a:headEnd/>
            <a:tailEnd/>
          </a:ln>
        </p:spPr>
      </p:cxnSp>
      <p:cxnSp>
        <p:nvCxnSpPr>
          <p:cNvPr id="92" name="Straight Connector 91"/>
          <p:cNvCxnSpPr/>
          <p:nvPr/>
        </p:nvCxnSpPr>
        <p:spPr bwMode="auto">
          <a:xfrm>
            <a:off x="447757" y="1382438"/>
            <a:ext cx="8224668" cy="0"/>
          </a:xfrm>
          <a:prstGeom prst="line">
            <a:avLst/>
          </a:prstGeom>
          <a:noFill/>
          <a:ln w="25400" algn="ctr">
            <a:solidFill>
              <a:srgbClr val="A7A8AA"/>
            </a:solidFill>
            <a:round/>
            <a:headEnd/>
            <a:tailEnd/>
          </a:ln>
        </p:spPr>
      </p:cxn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cxnSp>
        <p:nvCxnSpPr>
          <p:cNvPr id="136" name="Straight Connector 135"/>
          <p:cNvCxnSpPr/>
          <p:nvPr/>
        </p:nvCxnSpPr>
        <p:spPr bwMode="auto">
          <a:xfrm>
            <a:off x="8672430" y="1382439"/>
            <a:ext cx="4049" cy="1370386"/>
          </a:xfrm>
          <a:prstGeom prst="line">
            <a:avLst/>
          </a:prstGeom>
          <a:noFill/>
          <a:ln w="25400" algn="ctr">
            <a:solidFill>
              <a:srgbClr val="A7A8AA"/>
            </a:solidFill>
            <a:round/>
            <a:headEnd/>
            <a:tailEnd/>
          </a:ln>
        </p:spPr>
      </p:cxnSp>
      <p:sp>
        <p:nvSpPr>
          <p:cNvPr id="137"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Healthcare</a:t>
            </a:r>
          </a:p>
        </p:txBody>
      </p:sp>
      <p:sp>
        <p:nvSpPr>
          <p:cNvPr id="138"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Insurance</a:t>
            </a:r>
          </a:p>
        </p:txBody>
      </p:sp>
      <p:sp>
        <p:nvSpPr>
          <p:cNvPr id="139"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Energy</a:t>
            </a:r>
          </a:p>
        </p:txBody>
      </p:sp>
      <p:sp>
        <p:nvSpPr>
          <p:cNvPr id="140"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Database</a:t>
            </a:r>
          </a:p>
        </p:txBody>
      </p:sp>
      <p:sp>
        <p:nvSpPr>
          <p:cNvPr id="141"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Unified Security</a:t>
            </a:r>
          </a:p>
        </p:txBody>
      </p:sp>
      <p:sp>
        <p:nvSpPr>
          <p:cNvPr id="142"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a:t>
            </a:r>
          </a:p>
        </p:txBody>
      </p:sp>
      <p:cxnSp>
        <p:nvCxnSpPr>
          <p:cNvPr id="143" name="Straight Connector 142"/>
          <p:cNvCxnSpPr/>
          <p:nvPr/>
        </p:nvCxnSpPr>
        <p:spPr bwMode="auto">
          <a:xfrm>
            <a:off x="452228" y="1382439"/>
            <a:ext cx="4049" cy="1370386"/>
          </a:xfrm>
          <a:prstGeom prst="line">
            <a:avLst/>
          </a:prstGeom>
          <a:noFill/>
          <a:ln w="25400" algn="ctr">
            <a:solidFill>
              <a:srgbClr val="A7A8AA"/>
            </a:solidFill>
            <a:round/>
            <a:headEnd/>
            <a:tailEnd/>
          </a:ln>
        </p:spPr>
      </p:cxnSp>
      <p:cxnSp>
        <p:nvCxnSpPr>
          <p:cNvPr id="53" name="Straight Connector 52"/>
          <p:cNvCxnSpPr/>
          <p:nvPr/>
        </p:nvCxnSpPr>
        <p:spPr bwMode="auto">
          <a:xfrm>
            <a:off x="5939037" y="2752940"/>
            <a:ext cx="4048" cy="1370270"/>
          </a:xfrm>
          <a:prstGeom prst="line">
            <a:avLst/>
          </a:prstGeom>
          <a:noFill/>
          <a:ln w="25400" algn="ctr">
            <a:solidFill>
              <a:srgbClr val="A7A8AA"/>
            </a:solidFill>
            <a:round/>
            <a:headEnd/>
            <a:tailEnd/>
          </a:ln>
        </p:spPr>
      </p:cxnSp>
      <p:cxnSp>
        <p:nvCxnSpPr>
          <p:cNvPr id="54" name="Straight Connector 53"/>
          <p:cNvCxnSpPr/>
          <p:nvPr/>
        </p:nvCxnSpPr>
        <p:spPr bwMode="auto">
          <a:xfrm>
            <a:off x="7310071"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4564250" y="4123210"/>
            <a:ext cx="4112229" cy="0"/>
          </a:xfrm>
          <a:prstGeom prst="line">
            <a:avLst/>
          </a:prstGeom>
          <a:noFill/>
          <a:ln w="25400" algn="ctr">
            <a:solidFill>
              <a:srgbClr val="A7A8AA"/>
            </a:solidFill>
            <a:round/>
            <a:headEnd/>
            <a:tailEnd/>
          </a:ln>
        </p:spPr>
      </p:cxnSp>
      <p:cxnSp>
        <p:nvCxnSpPr>
          <p:cNvPr id="56" name="Straight Connector 55"/>
          <p:cNvCxnSpPr/>
          <p:nvPr/>
        </p:nvCxnSpPr>
        <p:spPr bwMode="auto">
          <a:xfrm>
            <a:off x="4559986" y="2752827"/>
            <a:ext cx="0" cy="1370386"/>
          </a:xfrm>
          <a:prstGeom prst="line">
            <a:avLst/>
          </a:prstGeom>
          <a:noFill/>
          <a:ln w="25400" algn="ctr">
            <a:solidFill>
              <a:srgbClr val="A7A8AA"/>
            </a:solidFill>
            <a:round/>
            <a:headEnd/>
            <a:tailEnd/>
          </a:ln>
        </p:spPr>
      </p:cxnSp>
      <p:cxnSp>
        <p:nvCxnSpPr>
          <p:cNvPr id="57" name="Straight Connector 56"/>
          <p:cNvCxnSpPr/>
          <p:nvPr/>
        </p:nvCxnSpPr>
        <p:spPr bwMode="auto">
          <a:xfrm>
            <a:off x="1818505" y="2752827"/>
            <a:ext cx="4049" cy="1370386"/>
          </a:xfrm>
          <a:prstGeom prst="line">
            <a:avLst/>
          </a:prstGeom>
          <a:noFill/>
          <a:ln w="25400" algn="ctr">
            <a:solidFill>
              <a:srgbClr val="A7A8AA"/>
            </a:solidFill>
            <a:round/>
            <a:headEnd/>
            <a:tailEnd/>
          </a:ln>
        </p:spPr>
      </p:cxnSp>
      <p:cxnSp>
        <p:nvCxnSpPr>
          <p:cNvPr id="58" name="Straight Connector 57"/>
          <p:cNvCxnSpPr/>
          <p:nvPr/>
        </p:nvCxnSpPr>
        <p:spPr bwMode="auto">
          <a:xfrm>
            <a:off x="3189534" y="2752827"/>
            <a:ext cx="8097" cy="1370386"/>
          </a:xfrm>
          <a:prstGeom prst="line">
            <a:avLst/>
          </a:prstGeom>
          <a:noFill/>
          <a:ln w="25400" algn="ctr">
            <a:solidFill>
              <a:srgbClr val="A7A8AA"/>
            </a:solidFill>
            <a:round/>
            <a:headEnd/>
            <a:tailEnd/>
          </a:ln>
        </p:spPr>
      </p:cxnSp>
      <p:cxnSp>
        <p:nvCxnSpPr>
          <p:cNvPr id="59" name="Straight Connector 58"/>
          <p:cNvCxnSpPr/>
          <p:nvPr/>
        </p:nvCxnSpPr>
        <p:spPr bwMode="auto">
          <a:xfrm>
            <a:off x="447762" y="4123210"/>
            <a:ext cx="4112229" cy="0"/>
          </a:xfrm>
          <a:prstGeom prst="line">
            <a:avLst/>
          </a:prstGeom>
          <a:noFill/>
          <a:ln w="25400" algn="ctr">
            <a:solidFill>
              <a:srgbClr val="A7A8AA"/>
            </a:solidFill>
            <a:round/>
            <a:headEnd/>
            <a:tailEnd/>
          </a:ln>
        </p:spPr>
      </p:cxnSp>
      <p:cxnSp>
        <p:nvCxnSpPr>
          <p:cNvPr id="60" name="Straight Connector 59"/>
          <p:cNvCxnSpPr/>
          <p:nvPr/>
        </p:nvCxnSpPr>
        <p:spPr bwMode="auto">
          <a:xfrm>
            <a:off x="4564250" y="4123210"/>
            <a:ext cx="4112229" cy="0"/>
          </a:xfrm>
          <a:prstGeom prst="line">
            <a:avLst/>
          </a:prstGeom>
          <a:noFill/>
          <a:ln w="25400" algn="ctr">
            <a:solidFill>
              <a:srgbClr val="A7A8AA"/>
            </a:solidFill>
            <a:round/>
            <a:headEnd/>
            <a:tailEnd/>
          </a:ln>
        </p:spPr>
      </p:cxn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cxnSp>
        <p:nvCxnSpPr>
          <p:cNvPr id="69" name="Straight Connector 68"/>
          <p:cNvCxnSpPr/>
          <p:nvPr/>
        </p:nvCxnSpPr>
        <p:spPr bwMode="auto">
          <a:xfrm>
            <a:off x="8672430" y="2752827"/>
            <a:ext cx="4049" cy="1370386"/>
          </a:xfrm>
          <a:prstGeom prst="line">
            <a:avLst/>
          </a:prstGeom>
          <a:noFill/>
          <a:ln w="25400" algn="ctr">
            <a:solidFill>
              <a:srgbClr val="A7A8AA"/>
            </a:solidFill>
            <a:round/>
            <a:headEnd/>
            <a:tailEnd/>
          </a:ln>
        </p:spPr>
      </p:cxnSp>
      <p:sp>
        <p:nvSpPr>
          <p:cNvPr id="7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Search</a:t>
            </a:r>
          </a:p>
        </p:txBody>
      </p:sp>
      <p:sp>
        <p:nvSpPr>
          <p:cNvPr id="7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Pro Services</a:t>
            </a:r>
          </a:p>
        </p:txBody>
      </p:sp>
      <p:sp>
        <p:nvSpPr>
          <p:cNvPr id="7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Converged App</a:t>
            </a:r>
          </a:p>
        </p:txBody>
      </p:sp>
      <p:sp>
        <p:nvSpPr>
          <p:cNvPr id="7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Documentation</a:t>
            </a:r>
          </a:p>
        </p:txBody>
      </p:sp>
      <p:sp>
        <p:nvSpPr>
          <p:cNvPr id="76"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Training</a:t>
            </a:r>
          </a:p>
        </p:txBody>
      </p:sp>
      <p:sp>
        <p:nvSpPr>
          <p:cNvPr id="78"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TCO Calculator</a:t>
            </a:r>
          </a:p>
        </p:txBody>
      </p:sp>
      <p:cxnSp>
        <p:nvCxnSpPr>
          <p:cNvPr id="81" name="Straight Connector 80"/>
          <p:cNvCxnSpPr/>
          <p:nvPr/>
        </p:nvCxnSpPr>
        <p:spPr bwMode="auto">
          <a:xfrm>
            <a:off x="452228" y="2752827"/>
            <a:ext cx="4049" cy="1370386"/>
          </a:xfrm>
          <a:prstGeom prst="line">
            <a:avLst/>
          </a:prstGeom>
          <a:noFill/>
          <a:ln w="25400" algn="ctr">
            <a:solidFill>
              <a:srgbClr val="A7A8AA"/>
            </a:solidFill>
            <a:round/>
            <a:headEnd/>
            <a:tailEnd/>
          </a:ln>
        </p:spPr>
      </p:cxnSp>
      <p:pic>
        <p:nvPicPr>
          <p:cNvPr id="3" name="Picture 2" descr="Icon_MapR_Heal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11" y="1688894"/>
            <a:ext cx="803484" cy="742242"/>
          </a:xfrm>
          <a:prstGeom prst="rect">
            <a:avLst/>
          </a:prstGeom>
        </p:spPr>
      </p:pic>
      <p:pic>
        <p:nvPicPr>
          <p:cNvPr id="5" name="Picture 4" descr="Icon_MapR_Insurance.png"/>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2079881" y="1648166"/>
            <a:ext cx="891925" cy="782969"/>
          </a:xfrm>
          <a:prstGeom prst="rect">
            <a:avLst/>
          </a:prstGeom>
        </p:spPr>
      </p:pic>
      <p:pic>
        <p:nvPicPr>
          <p:cNvPr id="6" name="Picture 5" descr="Icon_MapR_Energ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719" y="1609726"/>
            <a:ext cx="431499" cy="821408"/>
          </a:xfrm>
          <a:prstGeom prst="rect">
            <a:avLst/>
          </a:prstGeom>
        </p:spPr>
      </p:pic>
      <p:pic>
        <p:nvPicPr>
          <p:cNvPr id="7" name="Picture 6" descr="Icon_MapR_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729" y="1566751"/>
            <a:ext cx="847573" cy="864385"/>
          </a:xfrm>
          <a:prstGeom prst="rect">
            <a:avLst/>
          </a:prstGeom>
        </p:spPr>
      </p:pic>
      <p:pic>
        <p:nvPicPr>
          <p:cNvPr id="9" name="Picture 8" descr="Icon_MapR_UnifiedSecur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885" y="1597879"/>
            <a:ext cx="662183" cy="827011"/>
          </a:xfrm>
          <a:prstGeom prst="rect">
            <a:avLst/>
          </a:prstGeom>
        </p:spPr>
      </p:pic>
      <p:pic>
        <p:nvPicPr>
          <p:cNvPr id="11" name="Picture 10" descr="Icon_MapR_MultiT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098" y="1648166"/>
            <a:ext cx="794064" cy="776723"/>
          </a:xfrm>
          <a:prstGeom prst="rect">
            <a:avLst/>
          </a:prstGeom>
        </p:spPr>
      </p:pic>
      <p:pic>
        <p:nvPicPr>
          <p:cNvPr id="12" name="Picture 11" descr="Icon_Find_A_Partner-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91" y="2884157"/>
            <a:ext cx="853123" cy="852901"/>
          </a:xfrm>
          <a:prstGeom prst="rect">
            <a:avLst/>
          </a:prstGeom>
        </p:spPr>
      </p:pic>
      <p:pic>
        <p:nvPicPr>
          <p:cNvPr id="13" name="Picture 12" descr="Icon_MapR_Pro_Servi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4406" y="2936697"/>
            <a:ext cx="579258" cy="800361"/>
          </a:xfrm>
          <a:prstGeom prst="rect">
            <a:avLst/>
          </a:prstGeom>
        </p:spPr>
      </p:pic>
      <p:pic>
        <p:nvPicPr>
          <p:cNvPr id="14" name="Picture 13" descr="Icon_MapR_Converged_App_Bluepri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083" y="2936697"/>
            <a:ext cx="892614" cy="800361"/>
          </a:xfrm>
          <a:prstGeom prst="rect">
            <a:avLst/>
          </a:prstGeom>
        </p:spPr>
      </p:pic>
      <p:pic>
        <p:nvPicPr>
          <p:cNvPr id="15" name="Picture 14" descr="Icon_MapR_Tech_Doc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4250" y="2966587"/>
            <a:ext cx="713117" cy="871826"/>
          </a:xfrm>
          <a:prstGeom prst="rect">
            <a:avLst/>
          </a:prstGeom>
        </p:spPr>
      </p:pic>
      <p:pic>
        <p:nvPicPr>
          <p:cNvPr id="16" name="Picture 15" descr="Icon_MapR_Train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6040" y="2936697"/>
            <a:ext cx="714904" cy="860155"/>
          </a:xfrm>
          <a:prstGeom prst="rect">
            <a:avLst/>
          </a:prstGeom>
        </p:spPr>
      </p:pic>
      <p:pic>
        <p:nvPicPr>
          <p:cNvPr id="17" name="Picture 16" descr="Icon_MapR_Calculator-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099" y="2976790"/>
            <a:ext cx="820278" cy="820065"/>
          </a:xfrm>
          <a:prstGeom prst="rect">
            <a:avLst/>
          </a:prstGeom>
        </p:spPr>
      </p:pic>
    </p:spTree>
    <p:extLst>
      <p:ext uri="{BB962C8B-B14F-4D97-AF65-F5344CB8AC3E}">
        <p14:creationId xmlns:p14="http://schemas.microsoft.com/office/powerpoint/2010/main" val="134457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ON WHITE/GRAY</a:t>
            </a:r>
            <a:endParaRPr lang="en-US" dirty="0">
              <a:solidFill>
                <a:srgbClr val="3366FF"/>
              </a:solidFill>
            </a:endParaRPr>
          </a:p>
        </p:txBody>
      </p: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sp>
        <p:nvSpPr>
          <p:cNvPr id="138"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Release Number</a:t>
            </a:r>
          </a:p>
        </p:txBody>
      </p:sp>
      <p:sp>
        <p:nvSpPr>
          <p:cNvPr id="139" name="Text Placeholder 2"/>
          <p:cNvSpPr txBox="1">
            <a:spLocks/>
          </p:cNvSpPr>
          <p:nvPr/>
        </p:nvSpPr>
        <p:spPr>
          <a:xfrm>
            <a:off x="183106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Sandbox</a:t>
            </a:r>
          </a:p>
        </p:txBody>
      </p:sp>
      <p:sp>
        <p:nvSpPr>
          <p:cNvPr id="140"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Tech Docs</a:t>
            </a:r>
          </a:p>
        </p:txBody>
      </p: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sp>
        <p:nvSpPr>
          <p:cNvPr id="27" name="Text Placeholder 2"/>
          <p:cNvSpPr txBox="1">
            <a:spLocks/>
          </p:cNvSpPr>
          <p:nvPr/>
        </p:nvSpPr>
        <p:spPr>
          <a:xfrm>
            <a:off x="455998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000000"/>
                </a:solidFill>
                <a:latin typeface="Arial"/>
                <a:cs typeface="Arial"/>
              </a:rPr>
              <a:t>MCDP</a:t>
            </a:r>
            <a:endParaRPr lang="en-US" sz="1100" dirty="0">
              <a:solidFill>
                <a:srgbClr val="000000"/>
              </a:solidFill>
              <a:latin typeface="Arial"/>
              <a:cs typeface="Arial"/>
            </a:endParaRPr>
          </a:p>
        </p:txBody>
      </p:sp>
      <p:pic>
        <p:nvPicPr>
          <p:cNvPr id="3" name="Picture 2" descr="Icon_MapR_Release_Numb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17" y="1589933"/>
            <a:ext cx="528714" cy="805450"/>
          </a:xfrm>
          <a:prstGeom prst="rect">
            <a:avLst/>
          </a:prstGeom>
        </p:spPr>
      </p:pic>
      <p:pic>
        <p:nvPicPr>
          <p:cNvPr id="4" name="Picture 3" descr="Icon_MapR_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242" y="1638362"/>
            <a:ext cx="831649" cy="805450"/>
          </a:xfrm>
          <a:prstGeom prst="rect">
            <a:avLst/>
          </a:prstGeom>
        </p:spPr>
      </p:pic>
      <p:pic>
        <p:nvPicPr>
          <p:cNvPr id="5" name="Picture 4" descr="Icon_MapR_Tech_Doc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830" y="1587798"/>
            <a:ext cx="700186" cy="856016"/>
          </a:xfrm>
          <a:prstGeom prst="rect">
            <a:avLst/>
          </a:prstGeom>
        </p:spPr>
      </p:pic>
      <p:pic>
        <p:nvPicPr>
          <p:cNvPr id="6" name="Picture 5" descr="Icon_CD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382" y="1616093"/>
            <a:ext cx="1052587" cy="827719"/>
          </a:xfrm>
          <a:prstGeom prst="rect">
            <a:avLst/>
          </a:prstGeom>
        </p:spPr>
      </p:pic>
      <p:cxnSp>
        <p:nvCxnSpPr>
          <p:cNvPr id="24" name="Straight Connector 23"/>
          <p:cNvCxnSpPr/>
          <p:nvPr/>
        </p:nvCxnSpPr>
        <p:spPr bwMode="auto">
          <a:xfrm>
            <a:off x="5939037" y="1382555"/>
            <a:ext cx="4048" cy="1370270"/>
          </a:xfrm>
          <a:prstGeom prst="line">
            <a:avLst/>
          </a:prstGeom>
          <a:noFill/>
          <a:ln w="25400" algn="ctr">
            <a:solidFill>
              <a:srgbClr val="A7A8AA"/>
            </a:solidFill>
            <a:round/>
            <a:headEnd/>
            <a:tailEnd/>
          </a:ln>
        </p:spPr>
      </p:cxnSp>
      <p:cxnSp>
        <p:nvCxnSpPr>
          <p:cNvPr id="25" name="Straight Connector 24"/>
          <p:cNvCxnSpPr/>
          <p:nvPr/>
        </p:nvCxnSpPr>
        <p:spPr bwMode="auto">
          <a:xfrm>
            <a:off x="7310071"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4564250" y="2752824"/>
            <a:ext cx="4112229" cy="0"/>
          </a:xfrm>
          <a:prstGeom prst="line">
            <a:avLst/>
          </a:prstGeom>
          <a:noFill/>
          <a:ln w="25400" algn="ctr">
            <a:solidFill>
              <a:srgbClr val="A7A8AA"/>
            </a:solidFill>
            <a:round/>
            <a:headEnd/>
            <a:tailEnd/>
          </a:ln>
        </p:spPr>
      </p:cxnSp>
      <p:cxnSp>
        <p:nvCxnSpPr>
          <p:cNvPr id="28" name="Straight Connector 27"/>
          <p:cNvCxnSpPr/>
          <p:nvPr/>
        </p:nvCxnSpPr>
        <p:spPr bwMode="auto">
          <a:xfrm>
            <a:off x="4559986" y="1382439"/>
            <a:ext cx="0" cy="1370386"/>
          </a:xfrm>
          <a:prstGeom prst="line">
            <a:avLst/>
          </a:prstGeom>
          <a:noFill/>
          <a:ln w="25400" algn="ctr">
            <a:solidFill>
              <a:srgbClr val="A7A8AA"/>
            </a:solidFill>
            <a:round/>
            <a:headEnd/>
            <a:tailEnd/>
          </a:ln>
        </p:spPr>
      </p:cxnSp>
      <p:cxnSp>
        <p:nvCxnSpPr>
          <p:cNvPr id="29" name="Straight Connector 28"/>
          <p:cNvCxnSpPr/>
          <p:nvPr/>
        </p:nvCxnSpPr>
        <p:spPr bwMode="auto">
          <a:xfrm>
            <a:off x="1818505"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3189534" y="1382439"/>
            <a:ext cx="8097" cy="1370386"/>
          </a:xfrm>
          <a:prstGeom prst="line">
            <a:avLst/>
          </a:prstGeom>
          <a:noFill/>
          <a:ln w="25400" algn="ctr">
            <a:solidFill>
              <a:srgbClr val="A7A8AA"/>
            </a:solidFill>
            <a:round/>
            <a:headEnd/>
            <a:tailEnd/>
          </a:ln>
        </p:spPr>
      </p:cxnSp>
      <p:cxnSp>
        <p:nvCxnSpPr>
          <p:cNvPr id="31" name="Straight Connector 30"/>
          <p:cNvCxnSpPr/>
          <p:nvPr/>
        </p:nvCxnSpPr>
        <p:spPr bwMode="auto">
          <a:xfrm>
            <a:off x="447762" y="2752824"/>
            <a:ext cx="8228717" cy="0"/>
          </a:xfrm>
          <a:prstGeom prst="line">
            <a:avLst/>
          </a:prstGeom>
          <a:noFill/>
          <a:ln w="25400" algn="ctr">
            <a:solidFill>
              <a:srgbClr val="A7A8AA"/>
            </a:solidFill>
            <a:round/>
            <a:headEnd/>
            <a:tailEnd/>
          </a:ln>
        </p:spPr>
      </p:cxnSp>
      <p:cxnSp>
        <p:nvCxnSpPr>
          <p:cNvPr id="32" name="Straight Connector 31"/>
          <p:cNvCxnSpPr/>
          <p:nvPr/>
        </p:nvCxnSpPr>
        <p:spPr bwMode="auto">
          <a:xfrm>
            <a:off x="447757" y="1382438"/>
            <a:ext cx="8224668" cy="0"/>
          </a:xfrm>
          <a:prstGeom prst="line">
            <a:avLst/>
          </a:prstGeom>
          <a:noFill/>
          <a:ln w="25400" algn="ctr">
            <a:solidFill>
              <a:srgbClr val="A7A8AA"/>
            </a:solidFill>
            <a:round/>
            <a:headEnd/>
            <a:tailEnd/>
          </a:ln>
        </p:spPr>
      </p:cxnSp>
      <p:cxnSp>
        <p:nvCxnSpPr>
          <p:cNvPr id="33" name="Straight Connector 32"/>
          <p:cNvCxnSpPr/>
          <p:nvPr/>
        </p:nvCxnSpPr>
        <p:spPr bwMode="auto">
          <a:xfrm>
            <a:off x="447757" y="1382438"/>
            <a:ext cx="0" cy="0"/>
          </a:xfrm>
          <a:prstGeom prst="line">
            <a:avLst/>
          </a:prstGeom>
          <a:noFill/>
          <a:ln w="25400" algn="ctr">
            <a:solidFill>
              <a:srgbClr val="A7A8AA"/>
            </a:solidFill>
            <a:round/>
            <a:headEnd/>
            <a:tailEnd/>
          </a:ln>
        </p:spPr>
      </p:cxnSp>
      <p:cxnSp>
        <p:nvCxnSpPr>
          <p:cNvPr id="34" name="Straight Connector 33"/>
          <p:cNvCxnSpPr/>
          <p:nvPr/>
        </p:nvCxnSpPr>
        <p:spPr bwMode="auto">
          <a:xfrm>
            <a:off x="8672430" y="1382439"/>
            <a:ext cx="4049" cy="1370386"/>
          </a:xfrm>
          <a:prstGeom prst="line">
            <a:avLst/>
          </a:prstGeom>
          <a:noFill/>
          <a:ln w="25400" algn="ctr">
            <a:solidFill>
              <a:srgbClr val="A7A8AA"/>
            </a:solidFill>
            <a:round/>
            <a:headEnd/>
            <a:tailEnd/>
          </a:ln>
        </p:spPr>
      </p:cxnSp>
      <p:cxnSp>
        <p:nvCxnSpPr>
          <p:cNvPr id="35" name="Straight Connector 34"/>
          <p:cNvCxnSpPr/>
          <p:nvPr/>
        </p:nvCxnSpPr>
        <p:spPr bwMode="auto">
          <a:xfrm>
            <a:off x="452228" y="1382439"/>
            <a:ext cx="4049" cy="1370386"/>
          </a:xfrm>
          <a:prstGeom prst="line">
            <a:avLst/>
          </a:prstGeom>
          <a:noFill/>
          <a:ln w="25400" algn="ctr">
            <a:solidFill>
              <a:srgbClr val="A7A8AA"/>
            </a:solidFill>
            <a:round/>
            <a:headEnd/>
            <a:tailEnd/>
          </a:ln>
        </p:spPr>
      </p:cxnSp>
      <p:cxnSp>
        <p:nvCxnSpPr>
          <p:cNvPr id="36" name="Straight Connector 35"/>
          <p:cNvCxnSpPr/>
          <p:nvPr/>
        </p:nvCxnSpPr>
        <p:spPr bwMode="auto">
          <a:xfrm>
            <a:off x="5939037" y="2752940"/>
            <a:ext cx="4048" cy="1370270"/>
          </a:xfrm>
          <a:prstGeom prst="line">
            <a:avLst/>
          </a:prstGeom>
          <a:noFill/>
          <a:ln w="25400" algn="ctr">
            <a:solidFill>
              <a:srgbClr val="A7A8AA"/>
            </a:solidFill>
            <a:round/>
            <a:headEnd/>
            <a:tailEnd/>
          </a:ln>
        </p:spPr>
      </p:cxnSp>
      <p:cxnSp>
        <p:nvCxnSpPr>
          <p:cNvPr id="37" name="Straight Connector 36"/>
          <p:cNvCxnSpPr/>
          <p:nvPr/>
        </p:nvCxnSpPr>
        <p:spPr bwMode="auto">
          <a:xfrm>
            <a:off x="7310071" y="2752827"/>
            <a:ext cx="4049" cy="1370386"/>
          </a:xfrm>
          <a:prstGeom prst="line">
            <a:avLst/>
          </a:prstGeom>
          <a:noFill/>
          <a:ln w="25400" algn="ctr">
            <a:solidFill>
              <a:srgbClr val="A7A8AA"/>
            </a:solidFill>
            <a:round/>
            <a:headEnd/>
            <a:tailEnd/>
          </a:ln>
        </p:spPr>
      </p:cxnSp>
      <p:cxnSp>
        <p:nvCxnSpPr>
          <p:cNvPr id="38" name="Straight Connector 37"/>
          <p:cNvCxnSpPr/>
          <p:nvPr/>
        </p:nvCxnSpPr>
        <p:spPr bwMode="auto">
          <a:xfrm>
            <a:off x="4564250" y="4123210"/>
            <a:ext cx="4112229" cy="0"/>
          </a:xfrm>
          <a:prstGeom prst="line">
            <a:avLst/>
          </a:prstGeom>
          <a:noFill/>
          <a:ln w="25400" algn="ctr">
            <a:solidFill>
              <a:srgbClr val="A7A8AA"/>
            </a:solidFill>
            <a:round/>
            <a:headEnd/>
            <a:tailEnd/>
          </a:ln>
        </p:spPr>
      </p:cxnSp>
      <p:cxnSp>
        <p:nvCxnSpPr>
          <p:cNvPr id="39" name="Straight Connector 38"/>
          <p:cNvCxnSpPr/>
          <p:nvPr/>
        </p:nvCxnSpPr>
        <p:spPr bwMode="auto">
          <a:xfrm>
            <a:off x="4559986" y="2752827"/>
            <a:ext cx="0" cy="1370386"/>
          </a:xfrm>
          <a:prstGeom prst="line">
            <a:avLst/>
          </a:prstGeom>
          <a:noFill/>
          <a:ln w="25400" algn="ctr">
            <a:solidFill>
              <a:srgbClr val="A7A8AA"/>
            </a:solidFill>
            <a:round/>
            <a:headEnd/>
            <a:tailEnd/>
          </a:ln>
        </p:spPr>
      </p:cxnSp>
      <p:cxnSp>
        <p:nvCxnSpPr>
          <p:cNvPr id="40" name="Straight Connector 39"/>
          <p:cNvCxnSpPr/>
          <p:nvPr/>
        </p:nvCxnSpPr>
        <p:spPr bwMode="auto">
          <a:xfrm>
            <a:off x="1818505" y="2752827"/>
            <a:ext cx="4049" cy="1370386"/>
          </a:xfrm>
          <a:prstGeom prst="line">
            <a:avLst/>
          </a:prstGeom>
          <a:noFill/>
          <a:ln w="25400" algn="ctr">
            <a:solidFill>
              <a:srgbClr val="A7A8AA"/>
            </a:solidFill>
            <a:round/>
            <a:headEnd/>
            <a:tailEnd/>
          </a:ln>
        </p:spPr>
      </p:cxnSp>
      <p:cxnSp>
        <p:nvCxnSpPr>
          <p:cNvPr id="41" name="Straight Connector 40"/>
          <p:cNvCxnSpPr/>
          <p:nvPr/>
        </p:nvCxnSpPr>
        <p:spPr bwMode="auto">
          <a:xfrm>
            <a:off x="3189534" y="2752827"/>
            <a:ext cx="8097" cy="1370386"/>
          </a:xfrm>
          <a:prstGeom prst="line">
            <a:avLst/>
          </a:prstGeom>
          <a:noFill/>
          <a:ln w="25400" algn="ctr">
            <a:solidFill>
              <a:srgbClr val="A7A8AA"/>
            </a:solidFill>
            <a:round/>
            <a:headEnd/>
            <a:tailEnd/>
          </a:ln>
        </p:spPr>
      </p:cxnSp>
      <p:cxnSp>
        <p:nvCxnSpPr>
          <p:cNvPr id="42" name="Straight Connector 41"/>
          <p:cNvCxnSpPr/>
          <p:nvPr/>
        </p:nvCxnSpPr>
        <p:spPr bwMode="auto">
          <a:xfrm>
            <a:off x="447762" y="4123210"/>
            <a:ext cx="4112229" cy="0"/>
          </a:xfrm>
          <a:prstGeom prst="line">
            <a:avLst/>
          </a:prstGeom>
          <a:noFill/>
          <a:ln w="25400" algn="ctr">
            <a:solidFill>
              <a:srgbClr val="A7A8AA"/>
            </a:solidFill>
            <a:round/>
            <a:headEnd/>
            <a:tailEnd/>
          </a:ln>
        </p:spPr>
      </p:cxnSp>
      <p:cxnSp>
        <p:nvCxnSpPr>
          <p:cNvPr id="43" name="Straight Connector 42"/>
          <p:cNvCxnSpPr/>
          <p:nvPr/>
        </p:nvCxnSpPr>
        <p:spPr bwMode="auto">
          <a:xfrm>
            <a:off x="4564250" y="4123210"/>
            <a:ext cx="4112229" cy="0"/>
          </a:xfrm>
          <a:prstGeom prst="line">
            <a:avLst/>
          </a:prstGeom>
          <a:noFill/>
          <a:ln w="25400" algn="ctr">
            <a:solidFill>
              <a:srgbClr val="A7A8AA"/>
            </a:solidFill>
            <a:round/>
            <a:headEnd/>
            <a:tailEnd/>
          </a:ln>
        </p:spPr>
      </p:cxnSp>
      <p:cxnSp>
        <p:nvCxnSpPr>
          <p:cNvPr id="44" name="Straight Connector 43"/>
          <p:cNvCxnSpPr/>
          <p:nvPr/>
        </p:nvCxnSpPr>
        <p:spPr bwMode="auto">
          <a:xfrm>
            <a:off x="447757" y="2752824"/>
            <a:ext cx="0" cy="0"/>
          </a:xfrm>
          <a:prstGeom prst="line">
            <a:avLst/>
          </a:prstGeom>
          <a:noFill/>
          <a:ln w="25400" algn="ctr">
            <a:solidFill>
              <a:srgbClr val="A7A8AA"/>
            </a:solidFill>
            <a:round/>
            <a:headEnd/>
            <a:tailEnd/>
          </a:ln>
        </p:spPr>
      </p:cxnSp>
      <p:cxnSp>
        <p:nvCxnSpPr>
          <p:cNvPr id="45" name="Straight Connector 44"/>
          <p:cNvCxnSpPr/>
          <p:nvPr/>
        </p:nvCxnSpPr>
        <p:spPr bwMode="auto">
          <a:xfrm>
            <a:off x="8672430" y="2752827"/>
            <a:ext cx="4049" cy="1370386"/>
          </a:xfrm>
          <a:prstGeom prst="line">
            <a:avLst/>
          </a:prstGeom>
          <a:noFill/>
          <a:ln w="25400" algn="ctr">
            <a:solidFill>
              <a:srgbClr val="A7A8AA"/>
            </a:solidFill>
            <a:round/>
            <a:headEnd/>
            <a:tailEnd/>
          </a:ln>
        </p:spPr>
      </p:cxnSp>
      <p:cxnSp>
        <p:nvCxnSpPr>
          <p:cNvPr id="46" name="Straight Connector 45"/>
          <p:cNvCxnSpPr/>
          <p:nvPr/>
        </p:nvCxnSpPr>
        <p:spPr bwMode="auto">
          <a:xfrm>
            <a:off x="452228" y="2752827"/>
            <a:ext cx="4049" cy="1370386"/>
          </a:xfrm>
          <a:prstGeom prst="line">
            <a:avLst/>
          </a:prstGeom>
          <a:noFill/>
          <a:ln w="25400" algn="ctr">
            <a:solidFill>
              <a:srgbClr val="A7A8AA"/>
            </a:solidFill>
            <a:round/>
            <a:headEnd/>
            <a:tailEnd/>
          </a:ln>
        </p:spPr>
      </p:cxnSp>
      <p:pic>
        <p:nvPicPr>
          <p:cNvPr id="7" name="Picture 6" descr="Icon_MapR_Ne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129" y="1638364"/>
            <a:ext cx="883998" cy="726559"/>
          </a:xfrm>
          <a:prstGeom prst="rect">
            <a:avLst/>
          </a:prstGeom>
        </p:spPr>
      </p:pic>
      <p:sp>
        <p:nvSpPr>
          <p:cNvPr id="47" name="Text Placeholder 2"/>
          <p:cNvSpPr txBox="1">
            <a:spLocks/>
          </p:cNvSpPr>
          <p:nvPr/>
        </p:nvSpPr>
        <p:spPr>
          <a:xfrm>
            <a:off x="593477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News</a:t>
            </a:r>
          </a:p>
        </p:txBody>
      </p:sp>
      <p:pic>
        <p:nvPicPr>
          <p:cNvPr id="8" name="Picture 7" descr="Icon_MapR_MultiT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681" y="1609728"/>
            <a:ext cx="676558" cy="785658"/>
          </a:xfrm>
          <a:prstGeom prst="rect">
            <a:avLst/>
          </a:prstGeom>
        </p:spPr>
      </p:pic>
      <p:sp>
        <p:nvSpPr>
          <p:cNvPr id="49" name="Text Placeholder 2"/>
          <p:cNvSpPr txBox="1">
            <a:spLocks/>
          </p:cNvSpPr>
          <p:nvPr/>
        </p:nvSpPr>
        <p:spPr>
          <a:xfrm>
            <a:off x="731414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 2</a:t>
            </a:r>
          </a:p>
        </p:txBody>
      </p:sp>
      <p:pic>
        <p:nvPicPr>
          <p:cNvPr id="11" name="Picture 10" descr="Icon_MapR_GetStart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18" y="2947321"/>
            <a:ext cx="633678" cy="861148"/>
          </a:xfrm>
          <a:prstGeom prst="rect">
            <a:avLst/>
          </a:prstGeom>
        </p:spPr>
      </p:pic>
      <p:sp>
        <p:nvSpPr>
          <p:cNvPr id="52" name="Text Placeholder 2"/>
          <p:cNvSpPr txBox="1">
            <a:spLocks/>
          </p:cNvSpPr>
          <p:nvPr/>
        </p:nvSpPr>
        <p:spPr>
          <a:xfrm>
            <a:off x="456272"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Get Started</a:t>
            </a:r>
          </a:p>
        </p:txBody>
      </p:sp>
      <p:pic>
        <p:nvPicPr>
          <p:cNvPr id="12" name="Picture 11" descr="Icon_MapR_Even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6242" y="2956810"/>
            <a:ext cx="831649" cy="827444"/>
          </a:xfrm>
          <a:prstGeom prst="rect">
            <a:avLst/>
          </a:prstGeom>
        </p:spPr>
      </p:pic>
      <p:sp>
        <p:nvSpPr>
          <p:cNvPr id="54" name="Text Placeholder 2"/>
          <p:cNvSpPr txBox="1">
            <a:spLocks/>
          </p:cNvSpPr>
          <p:nvPr/>
        </p:nvSpPr>
        <p:spPr>
          <a:xfrm>
            <a:off x="1822548"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Events</a:t>
            </a:r>
          </a:p>
        </p:txBody>
      </p:sp>
      <p:pic>
        <p:nvPicPr>
          <p:cNvPr id="13" name="Picture 12" descr="Icon_MapR_ConvergePartn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719" y="2956810"/>
            <a:ext cx="831777" cy="827444"/>
          </a:xfrm>
          <a:prstGeom prst="rect">
            <a:avLst/>
          </a:prstGeom>
        </p:spPr>
      </p:pic>
      <p:sp>
        <p:nvSpPr>
          <p:cNvPr id="56" name="Text Placeholder 2"/>
          <p:cNvSpPr txBox="1">
            <a:spLocks/>
          </p:cNvSpPr>
          <p:nvPr/>
        </p:nvSpPr>
        <p:spPr>
          <a:xfrm>
            <a:off x="318519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 </a:t>
            </a:r>
          </a:p>
        </p:txBody>
      </p:sp>
      <p:pic>
        <p:nvPicPr>
          <p:cNvPr id="15" name="Picture 14" descr="Icon_MapR_CaseStudies-0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6264" y="2956812"/>
            <a:ext cx="757212" cy="757015"/>
          </a:xfrm>
          <a:prstGeom prst="rect">
            <a:avLst/>
          </a:prstGeom>
        </p:spPr>
      </p:pic>
      <p:sp>
        <p:nvSpPr>
          <p:cNvPr id="59" name="Text Placeholder 2"/>
          <p:cNvSpPr txBox="1">
            <a:spLocks/>
          </p:cNvSpPr>
          <p:nvPr/>
        </p:nvSpPr>
        <p:spPr>
          <a:xfrm>
            <a:off x="4564261"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Case Studies</a:t>
            </a:r>
          </a:p>
        </p:txBody>
      </p:sp>
      <p:pic>
        <p:nvPicPr>
          <p:cNvPr id="16" name="Picture 15" descr="Icon_MapR_Blogs-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5683" y="3015130"/>
            <a:ext cx="737031" cy="736839"/>
          </a:xfrm>
          <a:prstGeom prst="rect">
            <a:avLst/>
          </a:prstGeom>
        </p:spPr>
      </p:pic>
      <p:sp>
        <p:nvSpPr>
          <p:cNvPr id="61" name="Text Placeholder 2"/>
          <p:cNvSpPr txBox="1">
            <a:spLocks/>
          </p:cNvSpPr>
          <p:nvPr/>
        </p:nvSpPr>
        <p:spPr>
          <a:xfrm>
            <a:off x="593527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Blogs</a:t>
            </a:r>
          </a:p>
        </p:txBody>
      </p:sp>
    </p:spTree>
    <p:extLst>
      <p:ext uri="{BB962C8B-B14F-4D97-AF65-F5344CB8AC3E}">
        <p14:creationId xmlns:p14="http://schemas.microsoft.com/office/powerpoint/2010/main" val="3851104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Tools for Offload</a:t>
            </a:r>
          </a:p>
        </p:txBody>
      </p:sp>
    </p:spTree>
    <p:extLst>
      <p:ext uri="{BB962C8B-B14F-4D97-AF65-F5344CB8AC3E}">
        <p14:creationId xmlns:p14="http://schemas.microsoft.com/office/powerpoint/2010/main" val="1258127856"/>
      </p:ext>
    </p:extLst>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cxnSp>
        <p:nvCxnSpPr>
          <p:cNvPr id="28" name="Straight Connector 27"/>
          <p:cNvCxnSpPr/>
          <p:nvPr/>
        </p:nvCxnSpPr>
        <p:spPr bwMode="auto">
          <a:xfrm>
            <a:off x="5939037" y="1382555"/>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64250" y="2752824"/>
            <a:ext cx="4112229" cy="0"/>
          </a:xfrm>
          <a:prstGeom prst="line">
            <a:avLst/>
          </a:prstGeom>
          <a:noFill/>
          <a:ln w="25400" algn="ctr">
            <a:solidFill>
              <a:srgbClr val="A7A8AA"/>
            </a:solidFill>
            <a:round/>
            <a:headEnd/>
            <a:tailEnd/>
          </a:ln>
        </p:spPr>
      </p:cxnSp>
      <p:cxnSp>
        <p:nvCxnSpPr>
          <p:cNvPr id="31" name="Straight Connector 30"/>
          <p:cNvCxnSpPr/>
          <p:nvPr/>
        </p:nvCxnSpPr>
        <p:spPr bwMode="auto">
          <a:xfrm>
            <a:off x="4559986" y="1382439"/>
            <a:ext cx="0" cy="1370386"/>
          </a:xfrm>
          <a:prstGeom prst="line">
            <a:avLst/>
          </a:prstGeom>
          <a:noFill/>
          <a:ln w="25400" algn="ctr">
            <a:solidFill>
              <a:srgbClr val="A7A8AA"/>
            </a:solidFill>
            <a:round/>
            <a:headEnd/>
            <a:tailEnd/>
          </a:ln>
        </p:spPr>
      </p:cxnSp>
      <p:cxnSp>
        <p:nvCxnSpPr>
          <p:cNvPr id="32" name="Straight Connector 31"/>
          <p:cNvCxnSpPr/>
          <p:nvPr/>
        </p:nvCxnSpPr>
        <p:spPr bwMode="auto">
          <a:xfrm>
            <a:off x="1809513" y="1382439"/>
            <a:ext cx="4049" cy="1370386"/>
          </a:xfrm>
          <a:prstGeom prst="line">
            <a:avLst/>
          </a:prstGeom>
          <a:noFill/>
          <a:ln w="25400" algn="ctr">
            <a:solidFill>
              <a:srgbClr val="A7A8AA"/>
            </a:solidFill>
            <a:round/>
            <a:headEnd/>
            <a:tailEnd/>
          </a:ln>
        </p:spPr>
      </p:cxnSp>
      <p:cxnSp>
        <p:nvCxnSpPr>
          <p:cNvPr id="33" name="Straight Connector 32"/>
          <p:cNvCxnSpPr/>
          <p:nvPr/>
        </p:nvCxnSpPr>
        <p:spPr bwMode="auto">
          <a:xfrm>
            <a:off x="3189534" y="1382439"/>
            <a:ext cx="8097" cy="1370386"/>
          </a:xfrm>
          <a:prstGeom prst="line">
            <a:avLst/>
          </a:prstGeom>
          <a:noFill/>
          <a:ln w="25400" algn="ctr">
            <a:solidFill>
              <a:srgbClr val="A7A8AA"/>
            </a:solidFill>
            <a:round/>
            <a:headEnd/>
            <a:tailEnd/>
          </a:ln>
        </p:spPr>
      </p:cxnSp>
      <p:cxnSp>
        <p:nvCxnSpPr>
          <p:cNvPr id="34" name="Straight Connector 33"/>
          <p:cNvCxnSpPr/>
          <p:nvPr/>
        </p:nvCxnSpPr>
        <p:spPr bwMode="auto">
          <a:xfrm>
            <a:off x="447762" y="2752824"/>
            <a:ext cx="8228717" cy="0"/>
          </a:xfrm>
          <a:prstGeom prst="line">
            <a:avLst/>
          </a:prstGeom>
          <a:noFill/>
          <a:ln w="25400" algn="ctr">
            <a:solidFill>
              <a:srgbClr val="A7A8AA"/>
            </a:solidFill>
            <a:round/>
            <a:headEnd/>
            <a:tailEnd/>
          </a:ln>
        </p:spPr>
      </p:cxnSp>
      <p:cxnSp>
        <p:nvCxnSpPr>
          <p:cNvPr id="36" name="Straight Connector 35"/>
          <p:cNvCxnSpPr/>
          <p:nvPr/>
        </p:nvCxnSpPr>
        <p:spPr bwMode="auto">
          <a:xfrm>
            <a:off x="447757" y="1382438"/>
            <a:ext cx="0" cy="0"/>
          </a:xfrm>
          <a:prstGeom prst="line">
            <a:avLst/>
          </a:prstGeom>
          <a:noFill/>
          <a:ln w="25400" algn="ctr">
            <a:solidFill>
              <a:srgbClr val="A7A8AA"/>
            </a:solidFill>
            <a:round/>
            <a:headEnd/>
            <a:tailEnd/>
          </a:ln>
        </p:spPr>
      </p:cxnSp>
      <p:sp>
        <p:nvSpPr>
          <p:cNvPr id="43"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Healthcare</a:t>
            </a:r>
          </a:p>
        </p:txBody>
      </p:sp>
      <p:sp>
        <p:nvSpPr>
          <p:cNvPr id="44"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Insurance</a:t>
            </a:r>
          </a:p>
        </p:txBody>
      </p:sp>
      <p:sp>
        <p:nvSpPr>
          <p:cNvPr id="45"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Energy</a:t>
            </a:r>
          </a:p>
        </p:txBody>
      </p:sp>
      <p:sp>
        <p:nvSpPr>
          <p:cNvPr id="46"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Database</a:t>
            </a:r>
          </a:p>
        </p:txBody>
      </p:sp>
      <p:sp>
        <p:nvSpPr>
          <p:cNvPr id="47"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Unified Security</a:t>
            </a:r>
          </a:p>
        </p:txBody>
      </p:sp>
      <p:sp>
        <p:nvSpPr>
          <p:cNvPr id="48"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Multi-tenancy</a:t>
            </a:r>
          </a:p>
        </p:txBody>
      </p:sp>
      <p:cxnSp>
        <p:nvCxnSpPr>
          <p:cNvPr id="50" name="Straight Connector 49"/>
          <p:cNvCxnSpPr/>
          <p:nvPr/>
        </p:nvCxnSpPr>
        <p:spPr bwMode="auto">
          <a:xfrm>
            <a:off x="5939037" y="2752940"/>
            <a:ext cx="4048" cy="1370270"/>
          </a:xfrm>
          <a:prstGeom prst="line">
            <a:avLst/>
          </a:prstGeom>
          <a:noFill/>
          <a:ln w="25400" algn="ctr">
            <a:solidFill>
              <a:srgbClr val="A7A8AA"/>
            </a:solidFill>
            <a:round/>
            <a:headEnd/>
            <a:tailEnd/>
          </a:ln>
        </p:spPr>
      </p:cxnSp>
      <p:cxnSp>
        <p:nvCxnSpPr>
          <p:cNvPr id="51" name="Straight Connector 50"/>
          <p:cNvCxnSpPr/>
          <p:nvPr/>
        </p:nvCxnSpPr>
        <p:spPr bwMode="auto">
          <a:xfrm>
            <a:off x="7310071" y="2752827"/>
            <a:ext cx="4049" cy="1370386"/>
          </a:xfrm>
          <a:prstGeom prst="line">
            <a:avLst/>
          </a:prstGeom>
          <a:noFill/>
          <a:ln w="25400" algn="ctr">
            <a:solidFill>
              <a:srgbClr val="A7A8AA"/>
            </a:solidFill>
            <a:round/>
            <a:headEnd/>
            <a:tailEnd/>
          </a:ln>
        </p:spPr>
      </p:cxnSp>
      <p:cxnSp>
        <p:nvCxnSpPr>
          <p:cNvPr id="52" name="Straight Connector 51"/>
          <p:cNvCxnSpPr/>
          <p:nvPr/>
        </p:nvCxnSpPr>
        <p:spPr bwMode="auto">
          <a:xfrm>
            <a:off x="4564250" y="4123210"/>
            <a:ext cx="4112229" cy="0"/>
          </a:xfrm>
          <a:prstGeom prst="line">
            <a:avLst/>
          </a:prstGeom>
          <a:noFill/>
          <a:ln w="25400" algn="ctr">
            <a:solidFill>
              <a:srgbClr val="A7A8AA"/>
            </a:solidFill>
            <a:round/>
            <a:headEnd/>
            <a:tailEnd/>
          </a:ln>
        </p:spPr>
      </p:cxnSp>
      <p:cxnSp>
        <p:nvCxnSpPr>
          <p:cNvPr id="53" name="Straight Connector 52"/>
          <p:cNvCxnSpPr/>
          <p:nvPr/>
        </p:nvCxnSpPr>
        <p:spPr bwMode="auto">
          <a:xfrm>
            <a:off x="4559986" y="2752827"/>
            <a:ext cx="0" cy="1370386"/>
          </a:xfrm>
          <a:prstGeom prst="line">
            <a:avLst/>
          </a:prstGeom>
          <a:noFill/>
          <a:ln w="25400" algn="ctr">
            <a:solidFill>
              <a:srgbClr val="A7A8AA"/>
            </a:solidFill>
            <a:round/>
            <a:headEnd/>
            <a:tailEnd/>
          </a:ln>
        </p:spPr>
      </p:cxnSp>
      <p:cxnSp>
        <p:nvCxnSpPr>
          <p:cNvPr id="54" name="Straight Connector 53"/>
          <p:cNvCxnSpPr/>
          <p:nvPr/>
        </p:nvCxnSpPr>
        <p:spPr bwMode="auto">
          <a:xfrm>
            <a:off x="1818505"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3189534" y="2752827"/>
            <a:ext cx="8097" cy="1370386"/>
          </a:xfrm>
          <a:prstGeom prst="line">
            <a:avLst/>
          </a:prstGeom>
          <a:noFill/>
          <a:ln w="25400" algn="ctr">
            <a:solidFill>
              <a:srgbClr val="A7A8AA"/>
            </a:solidFill>
            <a:round/>
            <a:headEnd/>
            <a:tailEnd/>
          </a:ln>
        </p:spPr>
      </p:cxnSp>
      <p:cxnSp>
        <p:nvCxnSpPr>
          <p:cNvPr id="56" name="Straight Connector 55"/>
          <p:cNvCxnSpPr/>
          <p:nvPr/>
        </p:nvCxnSpPr>
        <p:spPr bwMode="auto">
          <a:xfrm>
            <a:off x="447762" y="4123210"/>
            <a:ext cx="4112229" cy="0"/>
          </a:xfrm>
          <a:prstGeom prst="line">
            <a:avLst/>
          </a:prstGeom>
          <a:noFill/>
          <a:ln w="25400" algn="ctr">
            <a:noFill/>
            <a:round/>
            <a:headEnd/>
            <a:tailEnd/>
          </a:ln>
        </p:spPr>
      </p:cxnSp>
      <p:cxnSp>
        <p:nvCxnSpPr>
          <p:cNvPr id="58" name="Straight Connector 57"/>
          <p:cNvCxnSpPr/>
          <p:nvPr/>
        </p:nvCxnSpPr>
        <p:spPr bwMode="auto">
          <a:xfrm>
            <a:off x="447757" y="2752824"/>
            <a:ext cx="0" cy="0"/>
          </a:xfrm>
          <a:prstGeom prst="line">
            <a:avLst/>
          </a:prstGeom>
          <a:noFill/>
          <a:ln w="25400" algn="ctr">
            <a:solidFill>
              <a:srgbClr val="A7A8AA"/>
            </a:solidFill>
            <a:round/>
            <a:headEnd/>
            <a:tailEnd/>
          </a:ln>
        </p:spPr>
      </p:cxnSp>
      <p:sp>
        <p:nvSpPr>
          <p:cNvPr id="6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Search</a:t>
            </a:r>
          </a:p>
        </p:txBody>
      </p:sp>
      <p:sp>
        <p:nvSpPr>
          <p:cNvPr id="6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Pro Services</a:t>
            </a:r>
          </a:p>
        </p:txBody>
      </p:sp>
      <p:sp>
        <p:nvSpPr>
          <p:cNvPr id="6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Converged App</a:t>
            </a:r>
          </a:p>
        </p:txBody>
      </p:sp>
      <p:sp>
        <p:nvSpPr>
          <p:cNvPr id="6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Documentation</a:t>
            </a:r>
          </a:p>
        </p:txBody>
      </p:sp>
      <p:sp>
        <p:nvSpPr>
          <p:cNvPr id="64"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Training</a:t>
            </a:r>
          </a:p>
        </p:txBody>
      </p:sp>
      <p:sp>
        <p:nvSpPr>
          <p:cNvPr id="65"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TCO Calculator</a:t>
            </a:r>
          </a:p>
        </p:txBody>
      </p:sp>
      <p:pic>
        <p:nvPicPr>
          <p:cNvPr id="6" name="Picture 5" descr="Icon_MapR_Health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35" y="1610383"/>
            <a:ext cx="814804" cy="752699"/>
          </a:xfrm>
          <a:prstGeom prst="rect">
            <a:avLst/>
          </a:prstGeom>
        </p:spPr>
      </p:pic>
      <p:pic>
        <p:nvPicPr>
          <p:cNvPr id="7" name="Picture 6" descr="Icon_MapR_Insurance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5" y="1610382"/>
            <a:ext cx="930016" cy="819194"/>
          </a:xfrm>
          <a:prstGeom prst="rect">
            <a:avLst/>
          </a:prstGeom>
        </p:spPr>
      </p:pic>
      <p:pic>
        <p:nvPicPr>
          <p:cNvPr id="8" name="Picture 7" descr="Icon_MapR_Energy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73" y="1578971"/>
            <a:ext cx="446838" cy="850607"/>
          </a:xfrm>
          <a:prstGeom prst="rect">
            <a:avLst/>
          </a:prstGeom>
        </p:spPr>
      </p:pic>
      <p:pic>
        <p:nvPicPr>
          <p:cNvPr id="9" name="Picture 8" descr="Icon_MapR_Database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278" y="1610382"/>
            <a:ext cx="771086" cy="786380"/>
          </a:xfrm>
          <a:prstGeom prst="rect">
            <a:avLst/>
          </a:prstGeom>
        </p:spPr>
      </p:pic>
      <p:pic>
        <p:nvPicPr>
          <p:cNvPr id="10" name="Picture 9" descr="Icon_MapR_Security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472" y="1578968"/>
            <a:ext cx="637000" cy="804319"/>
          </a:xfrm>
          <a:prstGeom prst="rect">
            <a:avLst/>
          </a:prstGeom>
        </p:spPr>
      </p:pic>
      <p:pic>
        <p:nvPicPr>
          <p:cNvPr id="11" name="Picture 10" descr="Icon_MapR_MultiTen2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281" y="1592013"/>
            <a:ext cx="808940" cy="791275"/>
          </a:xfrm>
          <a:prstGeom prst="rect">
            <a:avLst/>
          </a:prstGeom>
        </p:spPr>
      </p:pic>
      <p:pic>
        <p:nvPicPr>
          <p:cNvPr id="12" name="Picture 11" descr="Icon_Find_A_Partner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42" y="2999717"/>
            <a:ext cx="755496" cy="753484"/>
          </a:xfrm>
          <a:prstGeom prst="rect">
            <a:avLst/>
          </a:prstGeom>
        </p:spPr>
      </p:pic>
      <p:pic>
        <p:nvPicPr>
          <p:cNvPr id="13" name="Picture 12" descr="Icon_MapR_Pro_Service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257" y="2972620"/>
            <a:ext cx="564944" cy="780583"/>
          </a:xfrm>
          <a:prstGeom prst="rect">
            <a:avLst/>
          </a:prstGeom>
        </p:spPr>
      </p:pic>
      <p:pic>
        <p:nvPicPr>
          <p:cNvPr id="14" name="Picture 13" descr="Icon_MapR_Converged_App_Blueprint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498" y="2972619"/>
            <a:ext cx="840380" cy="753526"/>
          </a:xfrm>
          <a:prstGeom prst="rect">
            <a:avLst/>
          </a:prstGeom>
        </p:spPr>
      </p:pic>
      <p:pic>
        <p:nvPicPr>
          <p:cNvPr id="15" name="Picture 14" descr="Icon_MapR_Doc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671" y="2999717"/>
            <a:ext cx="623549" cy="753484"/>
          </a:xfrm>
          <a:prstGeom prst="rect">
            <a:avLst/>
          </a:prstGeom>
        </p:spPr>
      </p:pic>
      <p:pic>
        <p:nvPicPr>
          <p:cNvPr id="16" name="Picture 15" descr="Icon_MapR_Training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767" y="2999719"/>
            <a:ext cx="650017" cy="782085"/>
          </a:xfrm>
          <a:prstGeom prst="rect">
            <a:avLst/>
          </a:prstGeom>
        </p:spPr>
      </p:pic>
      <p:pic>
        <p:nvPicPr>
          <p:cNvPr id="17" name="Picture 16" descr="Icon_MapR_Calculator_revers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8365" y="2999719"/>
            <a:ext cx="525264" cy="726427"/>
          </a:xfrm>
          <a:prstGeom prst="rect">
            <a:avLst/>
          </a:prstGeom>
        </p:spPr>
      </p:pic>
    </p:spTree>
    <p:extLst>
      <p:ext uri="{BB962C8B-B14F-4D97-AF65-F5344CB8AC3E}">
        <p14:creationId xmlns:p14="http://schemas.microsoft.com/office/powerpoint/2010/main" val="39169860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22" name="Straight Connector 21"/>
          <p:cNvCxnSpPr/>
          <p:nvPr/>
        </p:nvCxnSpPr>
        <p:spPr bwMode="auto">
          <a:xfrm>
            <a:off x="5939037" y="1382555"/>
            <a:ext cx="4048" cy="1370270"/>
          </a:xfrm>
          <a:prstGeom prst="line">
            <a:avLst/>
          </a:prstGeom>
          <a:noFill/>
          <a:ln w="25400" algn="ctr">
            <a:solidFill>
              <a:srgbClr val="A7A8AA"/>
            </a:solidFill>
            <a:round/>
            <a:headEnd/>
            <a:tailEnd/>
          </a:ln>
        </p:spPr>
      </p:cxnSp>
      <p:cxnSp>
        <p:nvCxnSpPr>
          <p:cNvPr id="23" name="Straight Connector 22"/>
          <p:cNvCxnSpPr/>
          <p:nvPr/>
        </p:nvCxnSpPr>
        <p:spPr bwMode="auto">
          <a:xfrm>
            <a:off x="7310071" y="1382439"/>
            <a:ext cx="4049" cy="1370386"/>
          </a:xfrm>
          <a:prstGeom prst="line">
            <a:avLst/>
          </a:prstGeom>
          <a:noFill/>
          <a:ln w="25400" algn="ctr">
            <a:solidFill>
              <a:srgbClr val="A7A8AA"/>
            </a:solidFill>
            <a:round/>
            <a:headEnd/>
            <a:tailEnd/>
          </a:ln>
        </p:spPr>
      </p:cxnSp>
      <p:cxnSp>
        <p:nvCxnSpPr>
          <p:cNvPr id="24" name="Straight Connector 23"/>
          <p:cNvCxnSpPr/>
          <p:nvPr/>
        </p:nvCxnSpPr>
        <p:spPr bwMode="auto">
          <a:xfrm>
            <a:off x="4559986" y="1382439"/>
            <a:ext cx="0" cy="1370386"/>
          </a:xfrm>
          <a:prstGeom prst="line">
            <a:avLst/>
          </a:prstGeom>
          <a:noFill/>
          <a:ln w="25400" algn="ctr">
            <a:solidFill>
              <a:srgbClr val="A7A8AA"/>
            </a:solidFill>
            <a:round/>
            <a:headEnd/>
            <a:tailEnd/>
          </a:ln>
        </p:spPr>
      </p:cxnSp>
      <p:cxnSp>
        <p:nvCxnSpPr>
          <p:cNvPr id="25" name="Straight Connector 24"/>
          <p:cNvCxnSpPr/>
          <p:nvPr/>
        </p:nvCxnSpPr>
        <p:spPr bwMode="auto">
          <a:xfrm>
            <a:off x="1809513"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3189534" y="1382439"/>
            <a:ext cx="8097" cy="1370386"/>
          </a:xfrm>
          <a:prstGeom prst="line">
            <a:avLst/>
          </a:prstGeom>
          <a:noFill/>
          <a:ln w="25400" algn="ctr">
            <a:solidFill>
              <a:srgbClr val="A7A8AA"/>
            </a:solidFill>
            <a:round/>
            <a:headEnd/>
            <a:tailEnd/>
          </a:ln>
        </p:spPr>
      </p:cxnSp>
      <p:sp>
        <p:nvSpPr>
          <p:cNvPr id="27"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Sandbox</a:t>
            </a:r>
          </a:p>
        </p:txBody>
      </p:sp>
      <p:cxnSp>
        <p:nvCxnSpPr>
          <p:cNvPr id="28" name="Straight Connector 27"/>
          <p:cNvCxnSpPr/>
          <p:nvPr/>
        </p:nvCxnSpPr>
        <p:spPr bwMode="auto">
          <a:xfrm>
            <a:off x="5939037" y="2752940"/>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2752827"/>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59986" y="2752827"/>
            <a:ext cx="0" cy="1370386"/>
          </a:xfrm>
          <a:prstGeom prst="line">
            <a:avLst/>
          </a:prstGeom>
          <a:noFill/>
          <a:ln w="25400" algn="ctr">
            <a:solidFill>
              <a:srgbClr val="A7A8AA"/>
            </a:solidFill>
            <a:round/>
            <a:headEnd/>
            <a:tailEnd/>
          </a:ln>
        </p:spPr>
      </p:cxnSp>
      <p:cxnSp>
        <p:nvCxnSpPr>
          <p:cNvPr id="31" name="Straight Connector 30"/>
          <p:cNvCxnSpPr/>
          <p:nvPr/>
        </p:nvCxnSpPr>
        <p:spPr bwMode="auto">
          <a:xfrm>
            <a:off x="1818505" y="2752827"/>
            <a:ext cx="4049" cy="1370386"/>
          </a:xfrm>
          <a:prstGeom prst="line">
            <a:avLst/>
          </a:prstGeom>
          <a:noFill/>
          <a:ln w="25400" algn="ctr">
            <a:solidFill>
              <a:srgbClr val="A7A8AA"/>
            </a:solidFill>
            <a:round/>
            <a:headEnd/>
            <a:tailEnd/>
          </a:ln>
        </p:spPr>
      </p:cxnSp>
      <p:cxnSp>
        <p:nvCxnSpPr>
          <p:cNvPr id="32" name="Straight Connector 31"/>
          <p:cNvCxnSpPr/>
          <p:nvPr/>
        </p:nvCxnSpPr>
        <p:spPr bwMode="auto">
          <a:xfrm>
            <a:off x="3197609" y="2752827"/>
            <a:ext cx="8097" cy="1370386"/>
          </a:xfrm>
          <a:prstGeom prst="line">
            <a:avLst/>
          </a:prstGeom>
          <a:noFill/>
          <a:ln w="25400" algn="ctr">
            <a:solidFill>
              <a:srgbClr val="A7A8AA"/>
            </a:solidFill>
            <a:round/>
            <a:headEnd/>
            <a:tailEnd/>
          </a:ln>
        </p:spPr>
      </p:cxn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sp>
        <p:nvSpPr>
          <p:cNvPr id="76"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Release Number</a:t>
            </a:r>
          </a:p>
        </p:txBody>
      </p:sp>
      <p:sp>
        <p:nvSpPr>
          <p:cNvPr id="79"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Tech Docs</a:t>
            </a:r>
          </a:p>
        </p:txBody>
      </p:sp>
      <p:sp>
        <p:nvSpPr>
          <p:cNvPr id="92" name="Text Placeholder 2"/>
          <p:cNvSpPr txBox="1">
            <a:spLocks/>
          </p:cNvSpPr>
          <p:nvPr/>
        </p:nvSpPr>
        <p:spPr>
          <a:xfrm>
            <a:off x="4593078"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FFFFFF"/>
                </a:solidFill>
                <a:latin typeface="Arial"/>
                <a:cs typeface="Arial"/>
              </a:rPr>
              <a:t>MCDP </a:t>
            </a:r>
            <a:r>
              <a:rPr lang="en-US" sz="1100" dirty="0">
                <a:solidFill>
                  <a:srgbClr val="FFFFFF"/>
                </a:solidFill>
                <a:latin typeface="Arial"/>
                <a:cs typeface="Arial"/>
              </a:rPr>
              <a:t>Reverse</a:t>
            </a:r>
          </a:p>
        </p:txBody>
      </p:sp>
      <p:cxnSp>
        <p:nvCxnSpPr>
          <p:cNvPr id="33" name="Straight Connector 32"/>
          <p:cNvCxnSpPr/>
          <p:nvPr/>
        </p:nvCxnSpPr>
        <p:spPr bwMode="auto">
          <a:xfrm>
            <a:off x="447762" y="2752824"/>
            <a:ext cx="8228717" cy="0"/>
          </a:xfrm>
          <a:prstGeom prst="line">
            <a:avLst/>
          </a:prstGeom>
          <a:noFill/>
          <a:ln w="25400" algn="ctr">
            <a:solidFill>
              <a:srgbClr val="A7A8AA"/>
            </a:solidFill>
            <a:round/>
            <a:headEnd/>
            <a:tailEnd/>
          </a:ln>
        </p:spPr>
      </p:cxnSp>
      <p:pic>
        <p:nvPicPr>
          <p:cNvPr id="3" name="Picture 2" descr="Icon_MapR_Release_Number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6" y="1619251"/>
            <a:ext cx="505368" cy="769885"/>
          </a:xfrm>
          <a:prstGeom prst="rect">
            <a:avLst/>
          </a:prstGeom>
        </p:spPr>
      </p:pic>
      <p:pic>
        <p:nvPicPr>
          <p:cNvPr id="4" name="Picture 3" descr="Icon_MapR_Sandbox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796" y="1692608"/>
            <a:ext cx="758970" cy="735061"/>
          </a:xfrm>
          <a:prstGeom prst="rect">
            <a:avLst/>
          </a:prstGeom>
        </p:spPr>
      </p:pic>
      <p:pic>
        <p:nvPicPr>
          <p:cNvPr id="5" name="Picture 4" descr="Icon_MapR_Tech_Docs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398" y="1612958"/>
            <a:ext cx="699036" cy="855068"/>
          </a:xfrm>
          <a:prstGeom prst="rect">
            <a:avLst/>
          </a:prstGeom>
        </p:spPr>
      </p:pic>
      <p:pic>
        <p:nvPicPr>
          <p:cNvPr id="6" name="Picture 5" descr="Icon_CDP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823" y="1612958"/>
            <a:ext cx="1032600" cy="812002"/>
          </a:xfrm>
          <a:prstGeom prst="rect">
            <a:avLst/>
          </a:prstGeom>
        </p:spPr>
      </p:pic>
      <p:sp>
        <p:nvSpPr>
          <p:cNvPr id="38"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News</a:t>
            </a:r>
          </a:p>
        </p:txBody>
      </p:sp>
      <p:pic>
        <p:nvPicPr>
          <p:cNvPr id="7" name="Picture 6" descr="Icon_MapR_News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740" y="1692609"/>
            <a:ext cx="835685" cy="686851"/>
          </a:xfrm>
          <a:prstGeom prst="rect">
            <a:avLst/>
          </a:prstGeom>
        </p:spPr>
      </p:pic>
      <p:sp>
        <p:nvSpPr>
          <p:cNvPr id="40" name="Text Placeholder 2"/>
          <p:cNvSpPr txBox="1">
            <a:spLocks/>
          </p:cNvSpPr>
          <p:nvPr/>
        </p:nvSpPr>
        <p:spPr>
          <a:xfrm>
            <a:off x="729763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Multi-tenancy 2</a:t>
            </a:r>
          </a:p>
        </p:txBody>
      </p:sp>
      <p:pic>
        <p:nvPicPr>
          <p:cNvPr id="8" name="Picture 7" descr="Icon_MapR_MultiTen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612" y="1566661"/>
            <a:ext cx="739113" cy="858301"/>
          </a:xfrm>
          <a:prstGeom prst="rect">
            <a:avLst/>
          </a:prstGeom>
        </p:spPr>
      </p:pic>
      <p:sp>
        <p:nvSpPr>
          <p:cNvPr id="43" name="Text Placeholder 2"/>
          <p:cNvSpPr txBox="1">
            <a:spLocks/>
          </p:cNvSpPr>
          <p:nvPr/>
        </p:nvSpPr>
        <p:spPr>
          <a:xfrm>
            <a:off x="456272"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Get Started</a:t>
            </a:r>
          </a:p>
        </p:txBody>
      </p:sp>
      <p:pic>
        <p:nvPicPr>
          <p:cNvPr id="10" name="Picture 9" descr="Icon_MapR_GetStarted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30" y="2909966"/>
            <a:ext cx="674765" cy="910809"/>
          </a:xfrm>
          <a:prstGeom prst="rect">
            <a:avLst/>
          </a:prstGeom>
        </p:spPr>
      </p:pic>
      <p:sp>
        <p:nvSpPr>
          <p:cNvPr id="46" name="Text Placeholder 2"/>
          <p:cNvSpPr txBox="1">
            <a:spLocks/>
          </p:cNvSpPr>
          <p:nvPr/>
        </p:nvSpPr>
        <p:spPr>
          <a:xfrm>
            <a:off x="18175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Events</a:t>
            </a:r>
          </a:p>
        </p:txBody>
      </p:sp>
      <p:sp>
        <p:nvSpPr>
          <p:cNvPr id="48" name="Text Placeholder 2"/>
          <p:cNvSpPr txBox="1">
            <a:spLocks/>
          </p:cNvSpPr>
          <p:nvPr/>
        </p:nvSpPr>
        <p:spPr>
          <a:xfrm>
            <a:off x="319762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Converge</a:t>
            </a:r>
          </a:p>
        </p:txBody>
      </p:sp>
      <p:sp>
        <p:nvSpPr>
          <p:cNvPr id="49" name="Text Placeholder 2"/>
          <p:cNvSpPr txBox="1">
            <a:spLocks/>
          </p:cNvSpPr>
          <p:nvPr/>
        </p:nvSpPr>
        <p:spPr>
          <a:xfrm>
            <a:off x="45599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Case Studies</a:t>
            </a:r>
          </a:p>
        </p:txBody>
      </p:sp>
      <p:sp>
        <p:nvSpPr>
          <p:cNvPr id="50" name="Text Placeholder 2"/>
          <p:cNvSpPr txBox="1">
            <a:spLocks/>
          </p:cNvSpPr>
          <p:nvPr/>
        </p:nvSpPr>
        <p:spPr>
          <a:xfrm>
            <a:off x="5934777"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Blogs</a:t>
            </a:r>
          </a:p>
        </p:txBody>
      </p:sp>
      <p:pic>
        <p:nvPicPr>
          <p:cNvPr id="13" name="Picture 12" descr="Icon__MapR_Event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796" y="3012359"/>
            <a:ext cx="758970" cy="755133"/>
          </a:xfrm>
          <a:prstGeom prst="rect">
            <a:avLst/>
          </a:prstGeom>
        </p:spPr>
      </p:pic>
      <p:pic>
        <p:nvPicPr>
          <p:cNvPr id="14" name="Picture 13" descr="Icon_MapR_ConvergePartners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0508" y="3010528"/>
            <a:ext cx="760926" cy="756962"/>
          </a:xfrm>
          <a:prstGeom prst="rect">
            <a:avLst/>
          </a:prstGeom>
        </p:spPr>
      </p:pic>
      <p:pic>
        <p:nvPicPr>
          <p:cNvPr id="15" name="Picture 14" descr="Icon_MapR_CaseStudie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0020" y="3010530"/>
            <a:ext cx="705285" cy="706797"/>
          </a:xfrm>
          <a:prstGeom prst="rect">
            <a:avLst/>
          </a:prstGeom>
        </p:spPr>
      </p:pic>
      <p:pic>
        <p:nvPicPr>
          <p:cNvPr id="16" name="Picture 15" descr="Icon_MapR_Blogs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3481" y="3084985"/>
            <a:ext cx="630991" cy="632343"/>
          </a:xfrm>
          <a:prstGeom prst="rect">
            <a:avLst/>
          </a:prstGeom>
        </p:spPr>
      </p:pic>
    </p:spTree>
    <p:extLst>
      <p:ext uri="{BB962C8B-B14F-4D97-AF65-F5344CB8AC3E}">
        <p14:creationId xmlns:p14="http://schemas.microsoft.com/office/powerpoint/2010/main" val="60070408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ICONS–FEATURES</a:t>
            </a:r>
            <a:endParaRPr lang="en-US" dirty="0"/>
          </a:p>
        </p:txBody>
      </p:sp>
      <p:sp>
        <p:nvSpPr>
          <p:cNvPr id="72" name="TextBox 71"/>
          <p:cNvSpPr txBox="1"/>
          <p:nvPr/>
        </p:nvSpPr>
        <p:spPr>
          <a:xfrm>
            <a:off x="4733510"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Backup Recovery</a:t>
            </a:r>
          </a:p>
        </p:txBody>
      </p:sp>
      <p:sp>
        <p:nvSpPr>
          <p:cNvPr id="73" name="TextBox 72"/>
          <p:cNvSpPr txBox="1"/>
          <p:nvPr/>
        </p:nvSpPr>
        <p:spPr>
          <a:xfrm>
            <a:off x="5564362"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Control System</a:t>
            </a:r>
          </a:p>
        </p:txBody>
      </p:sp>
      <p:sp>
        <p:nvSpPr>
          <p:cNvPr id="74" name="TextBox 73"/>
          <p:cNvSpPr txBox="1"/>
          <p:nvPr/>
        </p:nvSpPr>
        <p:spPr>
          <a:xfrm>
            <a:off x="6395215"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Cleansing</a:t>
            </a:r>
          </a:p>
        </p:txBody>
      </p:sp>
      <p:sp>
        <p:nvSpPr>
          <p:cNvPr id="75" name="TextBox 74"/>
          <p:cNvSpPr txBox="1"/>
          <p:nvPr/>
        </p:nvSpPr>
        <p:spPr>
          <a:xfrm>
            <a:off x="7226067"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Governance</a:t>
            </a:r>
          </a:p>
        </p:txBody>
      </p:sp>
      <p:sp>
        <p:nvSpPr>
          <p:cNvPr id="76" name="TextBox 75"/>
          <p:cNvSpPr txBox="1"/>
          <p:nvPr/>
        </p:nvSpPr>
        <p:spPr>
          <a:xfrm>
            <a:off x="8056918"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Integration</a:t>
            </a:r>
          </a:p>
        </p:txBody>
      </p:sp>
      <p:sp>
        <p:nvSpPr>
          <p:cNvPr id="67" name="TextBox 66"/>
          <p:cNvSpPr txBox="1"/>
          <p:nvPr/>
        </p:nvSpPr>
        <p:spPr>
          <a:xfrm>
            <a:off x="579242"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24x7 Apps</a:t>
            </a:r>
          </a:p>
        </p:txBody>
      </p:sp>
      <p:sp>
        <p:nvSpPr>
          <p:cNvPr id="68" name="TextBox 67"/>
          <p:cNvSpPr txBox="1"/>
          <p:nvPr/>
        </p:nvSpPr>
        <p:spPr>
          <a:xfrm>
            <a:off x="1284153" y="1626907"/>
            <a:ext cx="811925"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Administration</a:t>
            </a:r>
          </a:p>
        </p:txBody>
      </p:sp>
      <p:sp>
        <p:nvSpPr>
          <p:cNvPr id="69" name="TextBox 68"/>
          <p:cNvSpPr txBox="1"/>
          <p:nvPr/>
        </p:nvSpPr>
        <p:spPr>
          <a:xfrm>
            <a:off x="2240951"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Applications</a:t>
            </a:r>
          </a:p>
        </p:txBody>
      </p:sp>
      <p:sp>
        <p:nvSpPr>
          <p:cNvPr id="70" name="TextBox 69"/>
          <p:cNvSpPr txBox="1"/>
          <p:nvPr/>
        </p:nvSpPr>
        <p:spPr>
          <a:xfrm>
            <a:off x="3003073" y="1626907"/>
            <a:ext cx="754710"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Authentication</a:t>
            </a:r>
          </a:p>
        </p:txBody>
      </p:sp>
      <p:sp>
        <p:nvSpPr>
          <p:cNvPr id="71" name="TextBox 70"/>
          <p:cNvSpPr txBox="1"/>
          <p:nvPr/>
        </p:nvSpPr>
        <p:spPr>
          <a:xfrm>
            <a:off x="3902657"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Authorization</a:t>
            </a:r>
          </a:p>
        </p:txBody>
      </p:sp>
      <p:sp>
        <p:nvSpPr>
          <p:cNvPr id="82" name="TextBox 81"/>
          <p:cNvSpPr txBox="1"/>
          <p:nvPr/>
        </p:nvSpPr>
        <p:spPr>
          <a:xfrm>
            <a:off x="4733510"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Encryption</a:t>
            </a:r>
          </a:p>
        </p:txBody>
      </p:sp>
      <p:sp>
        <p:nvSpPr>
          <p:cNvPr id="83" name="TextBox 82"/>
          <p:cNvSpPr txBox="1"/>
          <p:nvPr/>
        </p:nvSpPr>
        <p:spPr>
          <a:xfrm>
            <a:off x="5564362"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Grade</a:t>
            </a:r>
          </a:p>
        </p:txBody>
      </p:sp>
      <p:sp>
        <p:nvSpPr>
          <p:cNvPr id="84" name="TextBox 83"/>
          <p:cNvSpPr txBox="1"/>
          <p:nvPr/>
        </p:nvSpPr>
        <p:spPr>
          <a:xfrm>
            <a:off x="6395215"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High Availability</a:t>
            </a:r>
          </a:p>
        </p:txBody>
      </p:sp>
      <p:sp>
        <p:nvSpPr>
          <p:cNvPr id="85" name="TextBox 84"/>
          <p:cNvSpPr txBox="1"/>
          <p:nvPr/>
        </p:nvSpPr>
        <p:spPr>
          <a:xfrm>
            <a:off x="7226067"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Integration</a:t>
            </a:r>
          </a:p>
        </p:txBody>
      </p:sp>
      <p:sp>
        <p:nvSpPr>
          <p:cNvPr id="86" name="TextBox 85"/>
          <p:cNvSpPr txBox="1"/>
          <p:nvPr/>
        </p:nvSpPr>
        <p:spPr>
          <a:xfrm>
            <a:off x="7995713" y="2610184"/>
            <a:ext cx="849481"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Interoperability</a:t>
            </a:r>
          </a:p>
        </p:txBody>
      </p:sp>
      <p:sp>
        <p:nvSpPr>
          <p:cNvPr id="77" name="TextBox 76"/>
          <p:cNvSpPr txBox="1"/>
          <p:nvPr/>
        </p:nvSpPr>
        <p:spPr>
          <a:xfrm>
            <a:off x="579242"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Lineage</a:t>
            </a:r>
          </a:p>
        </p:txBody>
      </p:sp>
      <p:sp>
        <p:nvSpPr>
          <p:cNvPr id="78" name="TextBox 77"/>
          <p:cNvSpPr txBox="1"/>
          <p:nvPr/>
        </p:nvSpPr>
        <p:spPr>
          <a:xfrm>
            <a:off x="1410099"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Protection</a:t>
            </a:r>
          </a:p>
        </p:txBody>
      </p:sp>
      <p:sp>
        <p:nvSpPr>
          <p:cNvPr id="79" name="TextBox 78"/>
          <p:cNvSpPr txBox="1"/>
          <p:nvPr/>
        </p:nvSpPr>
        <p:spPr>
          <a:xfrm>
            <a:off x="2240951"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Disaster Recovery</a:t>
            </a:r>
          </a:p>
        </p:txBody>
      </p:sp>
      <p:sp>
        <p:nvSpPr>
          <p:cNvPr id="80" name="TextBox 79"/>
          <p:cNvSpPr txBox="1"/>
          <p:nvPr/>
        </p:nvSpPr>
        <p:spPr>
          <a:xfrm>
            <a:off x="3071804"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Access</a:t>
            </a:r>
          </a:p>
        </p:txBody>
      </p:sp>
      <p:sp>
        <p:nvSpPr>
          <p:cNvPr id="81" name="TextBox 80"/>
          <p:cNvSpPr txBox="1"/>
          <p:nvPr/>
        </p:nvSpPr>
        <p:spPr>
          <a:xfrm>
            <a:off x="3902657"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Management</a:t>
            </a:r>
          </a:p>
        </p:txBody>
      </p:sp>
      <p:sp>
        <p:nvSpPr>
          <p:cNvPr id="92" name="TextBox 91"/>
          <p:cNvSpPr txBox="1"/>
          <p:nvPr/>
        </p:nvSpPr>
        <p:spPr>
          <a:xfrm>
            <a:off x="4651374" y="3581848"/>
            <a:ext cx="768116"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Performance</a:t>
            </a:r>
          </a:p>
        </p:txBody>
      </p:sp>
      <p:sp>
        <p:nvSpPr>
          <p:cNvPr id="93" name="TextBox 92"/>
          <p:cNvSpPr txBox="1"/>
          <p:nvPr/>
        </p:nvSpPr>
        <p:spPr>
          <a:xfrm>
            <a:off x="556436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Replication</a:t>
            </a:r>
          </a:p>
        </p:txBody>
      </p:sp>
      <p:sp>
        <p:nvSpPr>
          <p:cNvPr id="94" name="TextBox 93"/>
          <p:cNvSpPr txBox="1"/>
          <p:nvPr/>
        </p:nvSpPr>
        <p:spPr>
          <a:xfrm>
            <a:off x="6395215"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Rolling Upgrades</a:t>
            </a:r>
          </a:p>
        </p:txBody>
      </p:sp>
      <p:sp>
        <p:nvSpPr>
          <p:cNvPr id="95" name="TextBox 94"/>
          <p:cNvSpPr txBox="1"/>
          <p:nvPr/>
        </p:nvSpPr>
        <p:spPr>
          <a:xfrm>
            <a:off x="7226067"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Scalability</a:t>
            </a:r>
          </a:p>
        </p:txBody>
      </p:sp>
      <p:sp>
        <p:nvSpPr>
          <p:cNvPr id="96" name="TextBox 95"/>
          <p:cNvSpPr txBox="1"/>
          <p:nvPr/>
        </p:nvSpPr>
        <p:spPr>
          <a:xfrm>
            <a:off x="8056918"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Search</a:t>
            </a:r>
          </a:p>
        </p:txBody>
      </p:sp>
      <p:sp>
        <p:nvSpPr>
          <p:cNvPr id="87" name="TextBox 86"/>
          <p:cNvSpPr txBox="1"/>
          <p:nvPr/>
        </p:nvSpPr>
        <p:spPr>
          <a:xfrm>
            <a:off x="57924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 Tracker</a:t>
            </a:r>
          </a:p>
        </p:txBody>
      </p:sp>
      <p:sp>
        <p:nvSpPr>
          <p:cNvPr id="88" name="TextBox 87"/>
          <p:cNvSpPr txBox="1"/>
          <p:nvPr/>
        </p:nvSpPr>
        <p:spPr>
          <a:xfrm>
            <a:off x="1410099"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Jobs</a:t>
            </a:r>
          </a:p>
        </p:txBody>
      </p:sp>
      <p:sp>
        <p:nvSpPr>
          <p:cNvPr id="89" name="TextBox 88"/>
          <p:cNvSpPr txBox="1"/>
          <p:nvPr/>
        </p:nvSpPr>
        <p:spPr>
          <a:xfrm>
            <a:off x="2240951"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Lower Cost</a:t>
            </a:r>
          </a:p>
        </p:txBody>
      </p:sp>
      <p:sp>
        <p:nvSpPr>
          <p:cNvPr id="90" name="TextBox 89"/>
          <p:cNvSpPr txBox="1"/>
          <p:nvPr/>
        </p:nvSpPr>
        <p:spPr>
          <a:xfrm>
            <a:off x="3071804"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Mirroring</a:t>
            </a:r>
          </a:p>
        </p:txBody>
      </p:sp>
      <p:sp>
        <p:nvSpPr>
          <p:cNvPr id="91" name="TextBox 90"/>
          <p:cNvSpPr txBox="1"/>
          <p:nvPr/>
        </p:nvSpPr>
        <p:spPr>
          <a:xfrm>
            <a:off x="3902657"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Multi Tenancy</a:t>
            </a:r>
          </a:p>
        </p:txBody>
      </p:sp>
      <p:sp>
        <p:nvSpPr>
          <p:cNvPr id="97" name="TextBox 96"/>
          <p:cNvSpPr txBox="1"/>
          <p:nvPr/>
        </p:nvSpPr>
        <p:spPr>
          <a:xfrm>
            <a:off x="579242"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Security</a:t>
            </a:r>
          </a:p>
        </p:txBody>
      </p:sp>
      <p:sp>
        <p:nvSpPr>
          <p:cNvPr id="98" name="TextBox 97"/>
          <p:cNvSpPr txBox="1"/>
          <p:nvPr/>
        </p:nvSpPr>
        <p:spPr>
          <a:xfrm>
            <a:off x="1410099"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Self Healing</a:t>
            </a:r>
          </a:p>
        </p:txBody>
      </p:sp>
      <p:sp>
        <p:nvSpPr>
          <p:cNvPr id="99" name="TextBox 98"/>
          <p:cNvSpPr txBox="1"/>
          <p:nvPr/>
        </p:nvSpPr>
        <p:spPr>
          <a:xfrm>
            <a:off x="2240951" y="4482870"/>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Simplified Workflows</a:t>
            </a:r>
          </a:p>
        </p:txBody>
      </p:sp>
      <p:sp>
        <p:nvSpPr>
          <p:cNvPr id="100" name="TextBox 99"/>
          <p:cNvSpPr txBox="1"/>
          <p:nvPr/>
        </p:nvSpPr>
        <p:spPr>
          <a:xfrm>
            <a:off x="3071804"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Snapshots</a:t>
            </a:r>
          </a:p>
        </p:txBody>
      </p:sp>
      <p:sp>
        <p:nvSpPr>
          <p:cNvPr id="101" name="TextBox 100"/>
          <p:cNvSpPr txBox="1"/>
          <p:nvPr/>
        </p:nvSpPr>
        <p:spPr>
          <a:xfrm>
            <a:off x="3902657"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Streaming</a:t>
            </a:r>
          </a:p>
        </p:txBody>
      </p:sp>
      <p:pic>
        <p:nvPicPr>
          <p:cNvPr id="8" name="Picture 7" descr="Features_50k_24X7_App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115" y="863604"/>
            <a:ext cx="768111" cy="767911"/>
          </a:xfrm>
          <a:prstGeom prst="rect">
            <a:avLst/>
          </a:prstGeom>
        </p:spPr>
      </p:pic>
      <p:pic>
        <p:nvPicPr>
          <p:cNvPr id="9" name="Picture 8" descr="Features_50k_Admi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4153" y="877920"/>
            <a:ext cx="749183" cy="748987"/>
          </a:xfrm>
          <a:prstGeom prst="rect">
            <a:avLst/>
          </a:prstGeom>
        </p:spPr>
      </p:pic>
      <p:pic>
        <p:nvPicPr>
          <p:cNvPr id="10" name="Picture 9" descr="Features_50k_App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2552" y="868240"/>
            <a:ext cx="758864" cy="758667"/>
          </a:xfrm>
          <a:prstGeom prst="rect">
            <a:avLst/>
          </a:prstGeom>
        </p:spPr>
      </p:pic>
      <p:pic>
        <p:nvPicPr>
          <p:cNvPr id="11" name="Picture 10" descr="Features_50k_Authentic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0557" y="937946"/>
            <a:ext cx="655488" cy="655317"/>
          </a:xfrm>
          <a:prstGeom prst="rect">
            <a:avLst/>
          </a:prstGeom>
        </p:spPr>
      </p:pic>
      <p:pic>
        <p:nvPicPr>
          <p:cNvPr id="13" name="Picture 12" descr="Features_50k_Authoriz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02657" y="913201"/>
            <a:ext cx="623237" cy="623075"/>
          </a:xfrm>
          <a:prstGeom prst="rect">
            <a:avLst/>
          </a:prstGeom>
        </p:spPr>
      </p:pic>
      <p:pic>
        <p:nvPicPr>
          <p:cNvPr id="14" name="Picture 13" descr="Features_50k_Backup_Recover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373" y="892104"/>
            <a:ext cx="734994" cy="734803"/>
          </a:xfrm>
          <a:prstGeom prst="rect">
            <a:avLst/>
          </a:prstGeom>
        </p:spPr>
      </p:pic>
      <p:pic>
        <p:nvPicPr>
          <p:cNvPr id="15" name="Picture 14" descr="Features_50k_Control_System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54488" y="937944"/>
            <a:ext cx="662732" cy="662560"/>
          </a:xfrm>
          <a:prstGeom prst="rect">
            <a:avLst/>
          </a:prstGeom>
        </p:spPr>
      </p:pic>
      <p:pic>
        <p:nvPicPr>
          <p:cNvPr id="16" name="Picture 15" descr="Features_50k_DataCleans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57957" y="1016296"/>
            <a:ext cx="623237" cy="623075"/>
          </a:xfrm>
          <a:prstGeom prst="rect">
            <a:avLst/>
          </a:prstGeom>
        </p:spPr>
      </p:pic>
      <p:pic>
        <p:nvPicPr>
          <p:cNvPr id="17" name="Picture 16" descr="Features_50k_DataGovernen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59179" y="1016100"/>
            <a:ext cx="598486" cy="598330"/>
          </a:xfrm>
          <a:prstGeom prst="rect">
            <a:avLst/>
          </a:prstGeom>
        </p:spPr>
      </p:pic>
      <p:pic>
        <p:nvPicPr>
          <p:cNvPr id="18" name="Picture 17" descr="Features_50k_DataIntegr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97319" y="1016296"/>
            <a:ext cx="551360" cy="551217"/>
          </a:xfrm>
          <a:prstGeom prst="rect">
            <a:avLst/>
          </a:prstGeom>
        </p:spPr>
      </p:pic>
      <p:pic>
        <p:nvPicPr>
          <p:cNvPr id="19" name="Picture 18" descr="Features_50k_DataLine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7761" y="1963877"/>
            <a:ext cx="623237" cy="623075"/>
          </a:xfrm>
          <a:prstGeom prst="rect">
            <a:avLst/>
          </a:prstGeom>
        </p:spPr>
      </p:pic>
      <p:pic>
        <p:nvPicPr>
          <p:cNvPr id="20" name="Picture 19" descr="Features_50k_DataProtection.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43211" y="1987109"/>
            <a:ext cx="599996" cy="599839"/>
          </a:xfrm>
          <a:prstGeom prst="rect">
            <a:avLst/>
          </a:prstGeom>
        </p:spPr>
      </p:pic>
      <p:pic>
        <p:nvPicPr>
          <p:cNvPr id="21" name="Picture 20" descr="Features_50k_DisasterRecov.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87428" y="1987109"/>
            <a:ext cx="517827" cy="517692"/>
          </a:xfrm>
          <a:prstGeom prst="rect">
            <a:avLst/>
          </a:prstGeom>
        </p:spPr>
      </p:pic>
      <p:pic>
        <p:nvPicPr>
          <p:cNvPr id="22" name="Picture 21" descr="Features_50k_EasyAcces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17445" y="2021747"/>
            <a:ext cx="553729" cy="553585"/>
          </a:xfrm>
          <a:prstGeom prst="rect">
            <a:avLst/>
          </a:prstGeom>
        </p:spPr>
      </p:pic>
      <p:pic>
        <p:nvPicPr>
          <p:cNvPr id="23" name="Picture 22" descr="Features_50k_EasyManagemen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10474" y="2003836"/>
            <a:ext cx="621807" cy="621645"/>
          </a:xfrm>
          <a:prstGeom prst="rect">
            <a:avLst/>
          </a:prstGeom>
        </p:spPr>
      </p:pic>
      <p:pic>
        <p:nvPicPr>
          <p:cNvPr id="24" name="Picture 23" descr="Features_50k_Encryprion.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693736" y="2003834"/>
            <a:ext cx="693262" cy="693082"/>
          </a:xfrm>
          <a:prstGeom prst="rect">
            <a:avLst/>
          </a:prstGeom>
        </p:spPr>
      </p:pic>
      <p:pic>
        <p:nvPicPr>
          <p:cNvPr id="25" name="Picture 24" descr="Features_50k_EnterpriseGrad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643325" y="1979501"/>
            <a:ext cx="549505" cy="549363"/>
          </a:xfrm>
          <a:prstGeom prst="rect">
            <a:avLst/>
          </a:prstGeom>
        </p:spPr>
      </p:pic>
      <p:pic>
        <p:nvPicPr>
          <p:cNvPr id="26" name="Picture 25" descr="Features_50k_HighAvailability.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464969" y="2075871"/>
            <a:ext cx="537258" cy="537118"/>
          </a:xfrm>
          <a:prstGeom prst="rect">
            <a:avLst/>
          </a:prstGeom>
        </p:spPr>
      </p:pic>
      <p:pic>
        <p:nvPicPr>
          <p:cNvPr id="27" name="Picture 26" descr="Features_50k_Integration.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28269" y="2122341"/>
            <a:ext cx="429043" cy="428931"/>
          </a:xfrm>
          <a:prstGeom prst="rect">
            <a:avLst/>
          </a:prstGeom>
        </p:spPr>
      </p:pic>
      <p:pic>
        <p:nvPicPr>
          <p:cNvPr id="28" name="Picture 27" descr="Features_50k_Interoperability.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97325" y="2073696"/>
            <a:ext cx="536627" cy="536488"/>
          </a:xfrm>
          <a:prstGeom prst="rect">
            <a:avLst/>
          </a:prstGeom>
        </p:spPr>
      </p:pic>
      <p:pic>
        <p:nvPicPr>
          <p:cNvPr id="30" name="Picture 29" descr="Features_50k_Job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446667" y="2985456"/>
            <a:ext cx="596545" cy="596390"/>
          </a:xfrm>
          <a:prstGeom prst="rect">
            <a:avLst/>
          </a:prstGeom>
        </p:spPr>
      </p:pic>
      <p:pic>
        <p:nvPicPr>
          <p:cNvPr id="31" name="Picture 30" descr="Features_50k_JobTrack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3350" y="3018291"/>
            <a:ext cx="525089" cy="524953"/>
          </a:xfrm>
          <a:prstGeom prst="rect">
            <a:avLst/>
          </a:prstGeom>
        </p:spPr>
      </p:pic>
      <p:pic>
        <p:nvPicPr>
          <p:cNvPr id="64" name="Picture 63" descr="Features_50k_LowerCost.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287428" y="3030404"/>
            <a:ext cx="621807" cy="621645"/>
          </a:xfrm>
          <a:prstGeom prst="rect">
            <a:avLst/>
          </a:prstGeom>
        </p:spPr>
      </p:pic>
      <p:pic>
        <p:nvPicPr>
          <p:cNvPr id="65" name="Picture 64" descr="Features_50k_Mirroring.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7440" y="3030405"/>
            <a:ext cx="557930" cy="557785"/>
          </a:xfrm>
          <a:prstGeom prst="rect">
            <a:avLst/>
          </a:prstGeom>
        </p:spPr>
      </p:pic>
      <p:pic>
        <p:nvPicPr>
          <p:cNvPr id="66" name="Picture 65" descr="Features_50k_MultiTenancy.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5649" y="3023295"/>
            <a:ext cx="520082" cy="519946"/>
          </a:xfrm>
          <a:prstGeom prst="rect">
            <a:avLst/>
          </a:prstGeom>
        </p:spPr>
      </p:pic>
      <p:pic>
        <p:nvPicPr>
          <p:cNvPr id="137" name="Picture 136" descr="Features_50k_Performanc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65996" y="3055993"/>
            <a:ext cx="558265" cy="558120"/>
          </a:xfrm>
          <a:prstGeom prst="rect">
            <a:avLst/>
          </a:prstGeom>
        </p:spPr>
      </p:pic>
      <p:pic>
        <p:nvPicPr>
          <p:cNvPr id="138" name="Picture 137" descr="Features_50k_Replication.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564357" y="2993603"/>
            <a:ext cx="620668" cy="620507"/>
          </a:xfrm>
          <a:prstGeom prst="rect">
            <a:avLst/>
          </a:prstGeom>
        </p:spPr>
      </p:pic>
      <p:pic>
        <p:nvPicPr>
          <p:cNvPr id="139" name="Picture 138" descr="Features_50k_Rolling Upgrades.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55441" y="2967492"/>
            <a:ext cx="646786" cy="646618"/>
          </a:xfrm>
          <a:prstGeom prst="rect">
            <a:avLst/>
          </a:prstGeom>
        </p:spPr>
      </p:pic>
      <p:pic>
        <p:nvPicPr>
          <p:cNvPr id="140" name="Picture 139" descr="Features_50k_Scalability.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272539" y="3040741"/>
            <a:ext cx="502634" cy="502503"/>
          </a:xfrm>
          <a:prstGeom prst="rect">
            <a:avLst/>
          </a:prstGeom>
        </p:spPr>
      </p:pic>
      <p:pic>
        <p:nvPicPr>
          <p:cNvPr id="141" name="Picture 140" descr="Features_50k_Search.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056918" y="3069962"/>
            <a:ext cx="489565" cy="489438"/>
          </a:xfrm>
          <a:prstGeom prst="rect">
            <a:avLst/>
          </a:prstGeom>
        </p:spPr>
      </p:pic>
      <p:pic>
        <p:nvPicPr>
          <p:cNvPr id="142" name="Picture 141" descr="Features_50k_Security.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66516" y="3911194"/>
            <a:ext cx="497689" cy="497559"/>
          </a:xfrm>
          <a:prstGeom prst="rect">
            <a:avLst/>
          </a:prstGeom>
        </p:spPr>
      </p:pic>
      <p:pic>
        <p:nvPicPr>
          <p:cNvPr id="147" name="Picture 146" descr="Features_50k_SelfHealing.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26849" y="3898947"/>
            <a:ext cx="641340" cy="641173"/>
          </a:xfrm>
          <a:prstGeom prst="rect">
            <a:avLst/>
          </a:prstGeom>
        </p:spPr>
      </p:pic>
      <p:pic>
        <p:nvPicPr>
          <p:cNvPr id="148" name="Picture 147" descr="Features_50k_SimplifiedWorkflows.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2310434" y="3988181"/>
            <a:ext cx="494816" cy="494688"/>
          </a:xfrm>
          <a:prstGeom prst="rect">
            <a:avLst/>
          </a:prstGeom>
        </p:spPr>
      </p:pic>
      <p:pic>
        <p:nvPicPr>
          <p:cNvPr id="149" name="Picture 148" descr="Features_50k_Snapshots.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117440" y="3981075"/>
            <a:ext cx="494816" cy="494688"/>
          </a:xfrm>
          <a:prstGeom prst="rect">
            <a:avLst/>
          </a:prstGeom>
        </p:spPr>
      </p:pic>
      <p:pic>
        <p:nvPicPr>
          <p:cNvPr id="151" name="Picture 150" descr="Features_50k_Streaming.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960792" y="4023701"/>
            <a:ext cx="521900" cy="521764"/>
          </a:xfrm>
          <a:prstGeom prst="rect">
            <a:avLst/>
          </a:prstGeom>
        </p:spPr>
      </p:pic>
    </p:spTree>
    <p:extLst>
      <p:ext uri="{BB962C8B-B14F-4D97-AF65-F5344CB8AC3E}">
        <p14:creationId xmlns:p14="http://schemas.microsoft.com/office/powerpoint/2010/main" val="110707291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ICONS–BIG DATA</a:t>
            </a:r>
            <a:endParaRPr lang="en-US" dirty="0"/>
          </a:p>
        </p:txBody>
      </p:sp>
      <p:sp>
        <p:nvSpPr>
          <p:cNvPr id="70" name="TextBox 69"/>
          <p:cNvSpPr txBox="1"/>
          <p:nvPr/>
        </p:nvSpPr>
        <p:spPr>
          <a:xfrm>
            <a:off x="2231282"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Architecture</a:t>
            </a:r>
          </a:p>
        </p:txBody>
      </p:sp>
      <p:sp>
        <p:nvSpPr>
          <p:cNvPr id="71" name="TextBox 70"/>
          <p:cNvSpPr txBox="1"/>
          <p:nvPr/>
        </p:nvSpPr>
        <p:spPr>
          <a:xfrm>
            <a:off x="305961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Batch</a:t>
            </a:r>
          </a:p>
        </p:txBody>
      </p:sp>
      <p:sp>
        <p:nvSpPr>
          <p:cNvPr id="72" name="TextBox 71"/>
          <p:cNvSpPr txBox="1"/>
          <p:nvPr/>
        </p:nvSpPr>
        <p:spPr>
          <a:xfrm>
            <a:off x="388794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Big Data</a:t>
            </a:r>
          </a:p>
        </p:txBody>
      </p:sp>
      <p:sp>
        <p:nvSpPr>
          <p:cNvPr id="73" name="TextBox 72"/>
          <p:cNvSpPr txBox="1"/>
          <p:nvPr/>
        </p:nvSpPr>
        <p:spPr>
          <a:xfrm>
            <a:off x="4716271"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Intelligence</a:t>
            </a:r>
          </a:p>
        </p:txBody>
      </p:sp>
      <p:sp>
        <p:nvSpPr>
          <p:cNvPr id="74" name="TextBox 73"/>
          <p:cNvSpPr txBox="1"/>
          <p:nvPr/>
        </p:nvSpPr>
        <p:spPr>
          <a:xfrm>
            <a:off x="554460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Cloud</a:t>
            </a:r>
          </a:p>
        </p:txBody>
      </p:sp>
      <p:sp>
        <p:nvSpPr>
          <p:cNvPr id="75" name="TextBox 74"/>
          <p:cNvSpPr txBox="1"/>
          <p:nvPr/>
        </p:nvSpPr>
        <p:spPr>
          <a:xfrm>
            <a:off x="637293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Center</a:t>
            </a:r>
          </a:p>
        </p:txBody>
      </p:sp>
      <p:sp>
        <p:nvSpPr>
          <p:cNvPr id="76" name="TextBox 75"/>
          <p:cNvSpPr txBox="1"/>
          <p:nvPr/>
        </p:nvSpPr>
        <p:spPr>
          <a:xfrm>
            <a:off x="720126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Mart</a:t>
            </a:r>
          </a:p>
        </p:txBody>
      </p:sp>
      <p:sp>
        <p:nvSpPr>
          <p:cNvPr id="77" name="TextBox 76"/>
          <p:cNvSpPr txBox="1"/>
          <p:nvPr/>
        </p:nvSpPr>
        <p:spPr>
          <a:xfrm>
            <a:off x="8029592"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Warehouse</a:t>
            </a:r>
          </a:p>
        </p:txBody>
      </p:sp>
      <p:sp>
        <p:nvSpPr>
          <p:cNvPr id="68" name="TextBox 67"/>
          <p:cNvSpPr txBox="1"/>
          <p:nvPr/>
        </p:nvSpPr>
        <p:spPr>
          <a:xfrm>
            <a:off x="574624"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Access</a:t>
            </a:r>
          </a:p>
        </p:txBody>
      </p:sp>
      <p:sp>
        <p:nvSpPr>
          <p:cNvPr id="69" name="TextBox 68"/>
          <p:cNvSpPr txBox="1"/>
          <p:nvPr/>
        </p:nvSpPr>
        <p:spPr>
          <a:xfrm>
            <a:off x="140295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80" name="TextBox 79"/>
          <p:cNvSpPr txBox="1"/>
          <p:nvPr/>
        </p:nvSpPr>
        <p:spPr>
          <a:xfrm>
            <a:off x="2231282"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ELT</a:t>
            </a:r>
          </a:p>
        </p:txBody>
      </p:sp>
      <p:sp>
        <p:nvSpPr>
          <p:cNvPr id="81" name="TextBox 80"/>
          <p:cNvSpPr txBox="1"/>
          <p:nvPr/>
        </p:nvSpPr>
        <p:spPr>
          <a:xfrm>
            <a:off x="3059617" y="254873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Data Hub</a:t>
            </a:r>
          </a:p>
        </p:txBody>
      </p:sp>
      <p:sp>
        <p:nvSpPr>
          <p:cNvPr id="82" name="TextBox 81"/>
          <p:cNvSpPr txBox="1"/>
          <p:nvPr/>
        </p:nvSpPr>
        <p:spPr>
          <a:xfrm>
            <a:off x="388794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ETL</a:t>
            </a:r>
          </a:p>
        </p:txBody>
      </p:sp>
      <p:sp>
        <p:nvSpPr>
          <p:cNvPr id="83" name="TextBox 82"/>
          <p:cNvSpPr txBox="1"/>
          <p:nvPr/>
        </p:nvSpPr>
        <p:spPr>
          <a:xfrm>
            <a:off x="4716271"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File System</a:t>
            </a:r>
          </a:p>
        </p:txBody>
      </p:sp>
      <p:sp>
        <p:nvSpPr>
          <p:cNvPr id="84" name="TextBox 83"/>
          <p:cNvSpPr txBox="1"/>
          <p:nvPr/>
        </p:nvSpPr>
        <p:spPr>
          <a:xfrm>
            <a:off x="554460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Ingest</a:t>
            </a:r>
          </a:p>
        </p:txBody>
      </p:sp>
      <p:sp>
        <p:nvSpPr>
          <p:cNvPr id="85" name="TextBox 84"/>
          <p:cNvSpPr txBox="1"/>
          <p:nvPr/>
        </p:nvSpPr>
        <p:spPr>
          <a:xfrm>
            <a:off x="6372935"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MapReduce</a:t>
            </a:r>
            <a:endParaRPr lang="en-US" sz="900" dirty="0">
              <a:solidFill>
                <a:srgbClr val="000000"/>
              </a:solidFill>
              <a:latin typeface="Arial"/>
              <a:cs typeface="Arial"/>
            </a:endParaRPr>
          </a:p>
        </p:txBody>
      </p:sp>
      <p:sp>
        <p:nvSpPr>
          <p:cNvPr id="86" name="TextBox 85"/>
          <p:cNvSpPr txBox="1"/>
          <p:nvPr/>
        </p:nvSpPr>
        <p:spPr>
          <a:xfrm>
            <a:off x="7201265"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a:t>
            </a:r>
          </a:p>
        </p:txBody>
      </p:sp>
      <p:sp>
        <p:nvSpPr>
          <p:cNvPr id="87" name="TextBox 86"/>
          <p:cNvSpPr txBox="1"/>
          <p:nvPr/>
        </p:nvSpPr>
        <p:spPr>
          <a:xfrm>
            <a:off x="8029592"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NoSQL</a:t>
            </a:r>
            <a:endParaRPr lang="en-US" sz="900" dirty="0">
              <a:solidFill>
                <a:srgbClr val="000000"/>
              </a:solidFill>
              <a:latin typeface="Arial"/>
              <a:cs typeface="Arial"/>
            </a:endParaRPr>
          </a:p>
        </p:txBody>
      </p:sp>
      <p:sp>
        <p:nvSpPr>
          <p:cNvPr id="78" name="TextBox 77"/>
          <p:cNvSpPr txBox="1"/>
          <p:nvPr/>
        </p:nvSpPr>
        <p:spPr>
          <a:xfrm>
            <a:off x="574624"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Database</a:t>
            </a:r>
          </a:p>
        </p:txBody>
      </p:sp>
      <p:sp>
        <p:nvSpPr>
          <p:cNvPr id="79" name="TextBox 78"/>
          <p:cNvSpPr txBox="1"/>
          <p:nvPr/>
        </p:nvSpPr>
        <p:spPr>
          <a:xfrm>
            <a:off x="1402957"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Disk</a:t>
            </a:r>
          </a:p>
        </p:txBody>
      </p:sp>
      <p:sp>
        <p:nvSpPr>
          <p:cNvPr id="90" name="TextBox 89"/>
          <p:cNvSpPr txBox="1"/>
          <p:nvPr/>
        </p:nvSpPr>
        <p:spPr>
          <a:xfrm>
            <a:off x="2231282"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Open Source</a:t>
            </a:r>
          </a:p>
        </p:txBody>
      </p:sp>
      <p:sp>
        <p:nvSpPr>
          <p:cNvPr id="91" name="TextBox 90"/>
          <p:cNvSpPr txBox="1"/>
          <p:nvPr/>
        </p:nvSpPr>
        <p:spPr>
          <a:xfrm>
            <a:off x="305961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Operational Analytics</a:t>
            </a:r>
          </a:p>
        </p:txBody>
      </p:sp>
      <p:sp>
        <p:nvSpPr>
          <p:cNvPr id="92" name="TextBox 91"/>
          <p:cNvSpPr txBox="1"/>
          <p:nvPr/>
        </p:nvSpPr>
        <p:spPr>
          <a:xfrm>
            <a:off x="3887946"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Production Success</a:t>
            </a:r>
          </a:p>
        </p:txBody>
      </p:sp>
      <p:sp>
        <p:nvSpPr>
          <p:cNvPr id="93" name="TextBox 92"/>
          <p:cNvSpPr txBox="1"/>
          <p:nvPr/>
        </p:nvSpPr>
        <p:spPr>
          <a:xfrm>
            <a:off x="4716271"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Rack</a:t>
            </a:r>
          </a:p>
        </p:txBody>
      </p:sp>
      <p:sp>
        <p:nvSpPr>
          <p:cNvPr id="94" name="TextBox 93"/>
          <p:cNvSpPr txBox="1"/>
          <p:nvPr/>
        </p:nvSpPr>
        <p:spPr>
          <a:xfrm>
            <a:off x="5544606"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Real Time</a:t>
            </a:r>
          </a:p>
        </p:txBody>
      </p:sp>
      <p:sp>
        <p:nvSpPr>
          <p:cNvPr id="95" name="TextBox 94"/>
          <p:cNvSpPr txBox="1"/>
          <p:nvPr/>
        </p:nvSpPr>
        <p:spPr>
          <a:xfrm>
            <a:off x="637293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Servers</a:t>
            </a:r>
          </a:p>
        </p:txBody>
      </p:sp>
      <p:sp>
        <p:nvSpPr>
          <p:cNvPr id="96" name="TextBox 95"/>
          <p:cNvSpPr txBox="1"/>
          <p:nvPr/>
        </p:nvSpPr>
        <p:spPr>
          <a:xfrm>
            <a:off x="720126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SQL</a:t>
            </a:r>
          </a:p>
        </p:txBody>
      </p:sp>
      <p:sp>
        <p:nvSpPr>
          <p:cNvPr id="97" name="TextBox 96"/>
          <p:cNvSpPr txBox="1"/>
          <p:nvPr/>
        </p:nvSpPr>
        <p:spPr>
          <a:xfrm>
            <a:off x="8029592"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Storage</a:t>
            </a:r>
          </a:p>
        </p:txBody>
      </p:sp>
      <p:sp>
        <p:nvSpPr>
          <p:cNvPr id="88" name="TextBox 87"/>
          <p:cNvSpPr txBox="1"/>
          <p:nvPr/>
        </p:nvSpPr>
        <p:spPr>
          <a:xfrm>
            <a:off x="574624"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Offload</a:t>
            </a:r>
          </a:p>
        </p:txBody>
      </p:sp>
      <p:sp>
        <p:nvSpPr>
          <p:cNvPr id="89" name="TextBox 88"/>
          <p:cNvSpPr txBox="1"/>
          <p:nvPr/>
        </p:nvSpPr>
        <p:spPr>
          <a:xfrm>
            <a:off x="140295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On Premises</a:t>
            </a:r>
          </a:p>
        </p:txBody>
      </p:sp>
      <p:grpSp>
        <p:nvGrpSpPr>
          <p:cNvPr id="144" name="Group 143"/>
          <p:cNvGrpSpPr/>
          <p:nvPr/>
        </p:nvGrpSpPr>
        <p:grpSpPr>
          <a:xfrm>
            <a:off x="574623" y="4421616"/>
            <a:ext cx="1514308" cy="276999"/>
            <a:chOff x="765964" y="6126180"/>
            <a:chExt cx="2018552" cy="369331"/>
          </a:xfrm>
        </p:grpSpPr>
        <p:sp>
          <p:nvSpPr>
            <p:cNvPr id="98" name="TextBox 97"/>
            <p:cNvSpPr txBox="1"/>
            <p:nvPr/>
          </p:nvSpPr>
          <p:spPr>
            <a:xfrm>
              <a:off x="765964" y="6126180"/>
              <a:ext cx="914399" cy="369331"/>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Storage Layer</a:t>
              </a:r>
            </a:p>
          </p:txBody>
        </p:sp>
        <p:sp>
          <p:nvSpPr>
            <p:cNvPr id="99" name="TextBox 98"/>
            <p:cNvSpPr txBox="1"/>
            <p:nvPr/>
          </p:nvSpPr>
          <p:spPr>
            <a:xfrm>
              <a:off x="1870117" y="6126180"/>
              <a:ext cx="914399" cy="184665"/>
            </a:xfrm>
            <a:prstGeom prst="rect">
              <a:avLst/>
            </a:prstGeom>
            <a:noFill/>
          </p:spPr>
          <p:txBody>
            <a:bodyPr wrap="square" lIns="0" tIns="0" rIns="0" bIns="0" rtlCol="0">
              <a:spAutoFit/>
            </a:bodyPr>
            <a:lstStyle/>
            <a:p>
              <a:pPr algn="ctr"/>
              <a:r>
                <a:rPr lang="en-US" sz="900" dirty="0">
                  <a:solidFill>
                    <a:srgbClr val="000000"/>
                  </a:solidFill>
                  <a:latin typeface="Arial"/>
                  <a:cs typeface="Arial"/>
                </a:rPr>
                <a:t>Virtualization</a:t>
              </a:r>
            </a:p>
          </p:txBody>
        </p:sp>
      </p:grpSp>
      <p:pic>
        <p:nvPicPr>
          <p:cNvPr id="3" name="Picture 2" descr="Icon_BigData_50k_Acces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918" y="1016045"/>
            <a:ext cx="541062" cy="540921"/>
          </a:xfrm>
          <a:prstGeom prst="rect">
            <a:avLst/>
          </a:prstGeom>
        </p:spPr>
      </p:pic>
      <p:pic>
        <p:nvPicPr>
          <p:cNvPr id="4" name="Picture 3" descr="Icon_BigData_50k_Analytic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2392" y="1016045"/>
            <a:ext cx="541062" cy="540921"/>
          </a:xfrm>
          <a:prstGeom prst="rect">
            <a:avLst/>
          </a:prstGeom>
        </p:spPr>
      </p:pic>
      <p:pic>
        <p:nvPicPr>
          <p:cNvPr id="5" name="Picture 4" descr="Icon_BigData_50k_Architectur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7766" y="1025831"/>
            <a:ext cx="508867" cy="508735"/>
          </a:xfrm>
          <a:prstGeom prst="rect">
            <a:avLst/>
          </a:prstGeom>
        </p:spPr>
      </p:pic>
      <p:pic>
        <p:nvPicPr>
          <p:cNvPr id="6" name="Picture 5" descr="Icon_BigData_50k_Batch.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1233" y="1050566"/>
            <a:ext cx="484124" cy="483998"/>
          </a:xfrm>
          <a:prstGeom prst="rect">
            <a:avLst/>
          </a:prstGeom>
        </p:spPr>
      </p:pic>
      <p:pic>
        <p:nvPicPr>
          <p:cNvPr id="7" name="Picture 6" descr="Icon_BigData_50k_BigData.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198" y="1083865"/>
            <a:ext cx="450816" cy="450698"/>
          </a:xfrm>
          <a:prstGeom prst="rect">
            <a:avLst/>
          </a:prstGeom>
        </p:spPr>
      </p:pic>
      <p:pic>
        <p:nvPicPr>
          <p:cNvPr id="9" name="Picture 8" descr="Icon_BigData_50k_B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57893" y="1025830"/>
            <a:ext cx="573938" cy="573789"/>
          </a:xfrm>
          <a:prstGeom prst="rect">
            <a:avLst/>
          </a:prstGeom>
        </p:spPr>
      </p:pic>
      <p:pic>
        <p:nvPicPr>
          <p:cNvPr id="10" name="Picture 9" descr="Icon_BigData_50k_Clou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6228" y="993639"/>
            <a:ext cx="611049" cy="610890"/>
          </a:xfrm>
          <a:prstGeom prst="rect">
            <a:avLst/>
          </a:prstGeom>
        </p:spPr>
      </p:pic>
      <p:pic>
        <p:nvPicPr>
          <p:cNvPr id="11" name="Picture 10" descr="Icon_BigData_50k_DataCen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798" y="1050568"/>
            <a:ext cx="440543" cy="440429"/>
          </a:xfrm>
          <a:prstGeom prst="rect">
            <a:avLst/>
          </a:prstGeom>
        </p:spPr>
      </p:pic>
      <p:pic>
        <p:nvPicPr>
          <p:cNvPr id="12" name="Picture 11" descr="Icon_BigData_50k_DataMar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80700" y="993642"/>
            <a:ext cx="569428" cy="569280"/>
          </a:xfrm>
          <a:prstGeom prst="rect">
            <a:avLst/>
          </a:prstGeom>
        </p:spPr>
      </p:pic>
      <p:pic>
        <p:nvPicPr>
          <p:cNvPr id="13" name="Picture 12" descr="Icon_BigData_50k_DataWarehous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6515" y="1016042"/>
            <a:ext cx="537721" cy="537581"/>
          </a:xfrm>
          <a:prstGeom prst="rect">
            <a:avLst/>
          </a:prstGeom>
        </p:spPr>
      </p:pic>
      <p:pic>
        <p:nvPicPr>
          <p:cNvPr id="14" name="Picture 13" descr="Icon_BigData_50k_Databas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76" y="1877757"/>
            <a:ext cx="671150" cy="670975"/>
          </a:xfrm>
          <a:prstGeom prst="rect">
            <a:avLst/>
          </a:prstGeom>
        </p:spPr>
      </p:pic>
      <p:pic>
        <p:nvPicPr>
          <p:cNvPr id="15" name="Picture 14" descr="Icon_BigData_50k_Dis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40068" y="1877759"/>
            <a:ext cx="611049" cy="610890"/>
          </a:xfrm>
          <a:prstGeom prst="rect">
            <a:avLst/>
          </a:prstGeom>
        </p:spPr>
      </p:pic>
      <p:pic>
        <p:nvPicPr>
          <p:cNvPr id="16" name="Picture 15" descr="Icon_BigData_50k_EL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98678" y="1831553"/>
            <a:ext cx="728154" cy="727964"/>
          </a:xfrm>
          <a:prstGeom prst="rect">
            <a:avLst/>
          </a:prstGeom>
        </p:spPr>
      </p:pic>
      <p:pic>
        <p:nvPicPr>
          <p:cNvPr id="17" name="Picture 16" descr="Icon_BigData_50k_EnterpriseDataHu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069" y="1930474"/>
            <a:ext cx="573938" cy="573789"/>
          </a:xfrm>
          <a:prstGeom prst="rect">
            <a:avLst/>
          </a:prstGeom>
        </p:spPr>
      </p:pic>
      <p:pic>
        <p:nvPicPr>
          <p:cNvPr id="19" name="Picture 18" descr="Icon_BigData_50k_ETL.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857356" y="1877756"/>
            <a:ext cx="693326" cy="693146"/>
          </a:xfrm>
          <a:prstGeom prst="rect">
            <a:avLst/>
          </a:prstGeom>
        </p:spPr>
      </p:pic>
      <p:pic>
        <p:nvPicPr>
          <p:cNvPr id="20" name="Picture 19" descr="Icon_BigData_50k_FIleSystem.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53382" y="1946941"/>
            <a:ext cx="557466" cy="557321"/>
          </a:xfrm>
          <a:prstGeom prst="rect">
            <a:avLst/>
          </a:prstGeom>
        </p:spPr>
      </p:pic>
      <p:pic>
        <p:nvPicPr>
          <p:cNvPr id="21" name="Picture 20" descr="Icon_BigData_50k_Ingest.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81717" y="1926849"/>
            <a:ext cx="577563" cy="577412"/>
          </a:xfrm>
          <a:prstGeom prst="rect">
            <a:avLst/>
          </a:prstGeom>
        </p:spPr>
      </p:pic>
      <p:pic>
        <p:nvPicPr>
          <p:cNvPr id="22" name="Picture 21" descr="Icon_BigData_50k_MapReduc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76227" y="1963342"/>
            <a:ext cx="525444" cy="525307"/>
          </a:xfrm>
          <a:prstGeom prst="rect">
            <a:avLst/>
          </a:prstGeom>
        </p:spPr>
      </p:pic>
      <p:pic>
        <p:nvPicPr>
          <p:cNvPr id="23" name="Picture 22" descr="Icon_BigData_50k_Network.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05203" y="2052061"/>
            <a:ext cx="452318" cy="452200"/>
          </a:xfrm>
          <a:prstGeom prst="rect">
            <a:avLst/>
          </a:prstGeom>
        </p:spPr>
      </p:pic>
      <p:pic>
        <p:nvPicPr>
          <p:cNvPr id="24" name="Picture 23" descr="Icon_BigData_50k_NoSQL.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42587" y="2042734"/>
            <a:ext cx="461649" cy="461529"/>
          </a:xfrm>
          <a:prstGeom prst="rect">
            <a:avLst/>
          </a:prstGeom>
        </p:spPr>
      </p:pic>
      <p:pic>
        <p:nvPicPr>
          <p:cNvPr id="25" name="Picture 24" descr="Icon_BigData_50k_Offload.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2429" y="2934618"/>
            <a:ext cx="541062" cy="540921"/>
          </a:xfrm>
          <a:prstGeom prst="rect">
            <a:avLst/>
          </a:prstGeom>
        </p:spPr>
      </p:pic>
      <p:pic>
        <p:nvPicPr>
          <p:cNvPr id="26" name="Picture 25" descr="Icon_BigData_50k_OnPrem.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513012" y="2981089"/>
            <a:ext cx="541062" cy="540921"/>
          </a:xfrm>
          <a:prstGeom prst="rect">
            <a:avLst/>
          </a:prstGeom>
        </p:spPr>
      </p:pic>
      <p:pic>
        <p:nvPicPr>
          <p:cNvPr id="27" name="Picture 26" descr="Icon_BigData_50k_OpenSource.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268398" y="3014008"/>
            <a:ext cx="461649" cy="461529"/>
          </a:xfrm>
          <a:prstGeom prst="rect">
            <a:avLst/>
          </a:prstGeom>
        </p:spPr>
      </p:pic>
      <p:pic>
        <p:nvPicPr>
          <p:cNvPr id="28" name="Picture 27" descr="Icon_BigData_50k_OpAnalytic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23713" y="3060480"/>
            <a:ext cx="461649" cy="461529"/>
          </a:xfrm>
          <a:prstGeom prst="rect">
            <a:avLst/>
          </a:prstGeom>
        </p:spPr>
      </p:pic>
      <p:pic>
        <p:nvPicPr>
          <p:cNvPr id="29" name="Picture 28" descr="Icon_BigData_50k_ProductionSucces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970203" y="3060480"/>
            <a:ext cx="461649" cy="461529"/>
          </a:xfrm>
          <a:prstGeom prst="rect">
            <a:avLst/>
          </a:prstGeom>
        </p:spPr>
      </p:pic>
      <p:pic>
        <p:nvPicPr>
          <p:cNvPr id="30" name="Picture 29" descr="Icon_BigData_50k_Rack.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809228" y="3073895"/>
            <a:ext cx="427639" cy="427528"/>
          </a:xfrm>
          <a:prstGeom prst="rect">
            <a:avLst/>
          </a:prstGeom>
        </p:spPr>
      </p:pic>
      <p:pic>
        <p:nvPicPr>
          <p:cNvPr id="31" name="Picture 30" descr="Icon_BigData_50k_RealTim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09466" y="3037243"/>
            <a:ext cx="461649" cy="461529"/>
          </a:xfrm>
          <a:prstGeom prst="rect">
            <a:avLst/>
          </a:prstGeom>
        </p:spPr>
      </p:pic>
      <p:pic>
        <p:nvPicPr>
          <p:cNvPr id="64" name="Picture 63" descr="Icon_BigData_50k_Servers.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0041" y="3014008"/>
            <a:ext cx="524040" cy="523904"/>
          </a:xfrm>
          <a:prstGeom prst="rect">
            <a:avLst/>
          </a:prstGeom>
        </p:spPr>
      </p:pic>
      <p:pic>
        <p:nvPicPr>
          <p:cNvPr id="65" name="Picture 64" descr="Icon_BigData_50k_SQL.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05208" y="3089374"/>
            <a:ext cx="477225" cy="477101"/>
          </a:xfrm>
          <a:prstGeom prst="rect">
            <a:avLst/>
          </a:prstGeom>
        </p:spPr>
      </p:pic>
      <p:pic>
        <p:nvPicPr>
          <p:cNvPr id="66" name="Picture 65" descr="Icon_BigData_50k_Storage.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42582" y="3089377"/>
            <a:ext cx="420028" cy="419919"/>
          </a:xfrm>
          <a:prstGeom prst="rect">
            <a:avLst/>
          </a:prstGeom>
        </p:spPr>
      </p:pic>
      <p:pic>
        <p:nvPicPr>
          <p:cNvPr id="157" name="Picture 156" descr="Icon_BigData_50k_StorageLaye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3079" y="3861590"/>
            <a:ext cx="734948" cy="734756"/>
          </a:xfrm>
          <a:prstGeom prst="rect">
            <a:avLst/>
          </a:prstGeom>
        </p:spPr>
      </p:pic>
      <p:pic>
        <p:nvPicPr>
          <p:cNvPr id="158" name="Picture 157" descr="Icon_BigData_50k_Virtualization.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549400" y="3949656"/>
            <a:ext cx="450816" cy="450698"/>
          </a:xfrm>
          <a:prstGeom prst="rect">
            <a:avLst/>
          </a:prstGeom>
        </p:spPr>
      </p:pic>
    </p:spTree>
    <p:extLst>
      <p:ext uri="{BB962C8B-B14F-4D97-AF65-F5344CB8AC3E}">
        <p14:creationId xmlns:p14="http://schemas.microsoft.com/office/powerpoint/2010/main" val="41306405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ICONS–DATA SOURCES</a:t>
            </a:r>
            <a:endParaRPr lang="en-US" dirty="0"/>
          </a:p>
        </p:txBody>
      </p:sp>
      <p:sp>
        <p:nvSpPr>
          <p:cNvPr id="137" name="TextBox 136"/>
          <p:cNvSpPr txBox="1"/>
          <p:nvPr/>
        </p:nvSpPr>
        <p:spPr>
          <a:xfrm>
            <a:off x="540295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Documents</a:t>
            </a:r>
          </a:p>
        </p:txBody>
      </p:sp>
      <p:sp>
        <p:nvSpPr>
          <p:cNvPr id="147" name="TextBox 146"/>
          <p:cNvSpPr txBox="1"/>
          <p:nvPr/>
        </p:nvSpPr>
        <p:spPr>
          <a:xfrm>
            <a:off x="540295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PDF</a:t>
            </a:r>
          </a:p>
        </p:txBody>
      </p:sp>
      <p:sp>
        <p:nvSpPr>
          <p:cNvPr id="138" name="TextBox 137"/>
          <p:cNvSpPr txBox="1"/>
          <p:nvPr/>
        </p:nvSpPr>
        <p:spPr>
          <a:xfrm>
            <a:off x="6233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Emails</a:t>
            </a:r>
          </a:p>
        </p:txBody>
      </p:sp>
      <p:sp>
        <p:nvSpPr>
          <p:cNvPr id="148" name="TextBox 147"/>
          <p:cNvSpPr txBox="1"/>
          <p:nvPr/>
        </p:nvSpPr>
        <p:spPr>
          <a:xfrm>
            <a:off x="62335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Product Catalog</a:t>
            </a:r>
          </a:p>
        </p:txBody>
      </p:sp>
      <p:sp>
        <p:nvSpPr>
          <p:cNvPr id="139" name="TextBox 138"/>
          <p:cNvSpPr txBox="1"/>
          <p:nvPr/>
        </p:nvSpPr>
        <p:spPr>
          <a:xfrm>
            <a:off x="70640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Information</a:t>
            </a:r>
          </a:p>
        </p:txBody>
      </p:sp>
      <p:sp>
        <p:nvSpPr>
          <p:cNvPr id="149" name="TextBox 148"/>
          <p:cNvSpPr txBox="1"/>
          <p:nvPr/>
        </p:nvSpPr>
        <p:spPr>
          <a:xfrm>
            <a:off x="7064067"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Sensor Data</a:t>
            </a:r>
          </a:p>
        </p:txBody>
      </p:sp>
      <p:sp>
        <p:nvSpPr>
          <p:cNvPr id="140" name="TextBox 139"/>
          <p:cNvSpPr txBox="1"/>
          <p:nvPr/>
        </p:nvSpPr>
        <p:spPr>
          <a:xfrm>
            <a:off x="789462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JSON</a:t>
            </a:r>
          </a:p>
        </p:txBody>
      </p:sp>
      <p:sp>
        <p:nvSpPr>
          <p:cNvPr id="150" name="TextBox 149"/>
          <p:cNvSpPr txBox="1"/>
          <p:nvPr/>
        </p:nvSpPr>
        <p:spPr>
          <a:xfrm>
            <a:off x="789462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Server Logs</a:t>
            </a:r>
          </a:p>
        </p:txBody>
      </p:sp>
      <p:sp>
        <p:nvSpPr>
          <p:cNvPr id="131" name="TextBox 130"/>
          <p:cNvSpPr txBox="1"/>
          <p:nvPr/>
        </p:nvSpPr>
        <p:spPr>
          <a:xfrm>
            <a:off x="4196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Audio</a:t>
            </a:r>
          </a:p>
        </p:txBody>
      </p:sp>
      <p:sp>
        <p:nvSpPr>
          <p:cNvPr id="141" name="TextBox 140"/>
          <p:cNvSpPr txBox="1"/>
          <p:nvPr/>
        </p:nvSpPr>
        <p:spPr>
          <a:xfrm>
            <a:off x="4196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Medical Records</a:t>
            </a:r>
          </a:p>
        </p:txBody>
      </p:sp>
      <p:sp>
        <p:nvSpPr>
          <p:cNvPr id="151" name="TextBox 150"/>
          <p:cNvSpPr txBox="1"/>
          <p:nvPr/>
        </p:nvSpPr>
        <p:spPr>
          <a:xfrm>
            <a:off x="419610"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Set Top Box</a:t>
            </a:r>
          </a:p>
        </p:txBody>
      </p:sp>
      <p:sp>
        <p:nvSpPr>
          <p:cNvPr id="132" name="TextBox 131"/>
          <p:cNvSpPr txBox="1"/>
          <p:nvPr/>
        </p:nvSpPr>
        <p:spPr>
          <a:xfrm>
            <a:off x="12501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Billing Data</a:t>
            </a:r>
          </a:p>
        </p:txBody>
      </p:sp>
      <p:sp>
        <p:nvSpPr>
          <p:cNvPr id="142" name="TextBox 141"/>
          <p:cNvSpPr txBox="1"/>
          <p:nvPr/>
        </p:nvSpPr>
        <p:spPr>
          <a:xfrm>
            <a:off x="125016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Merchant Listings</a:t>
            </a:r>
          </a:p>
        </p:txBody>
      </p:sp>
      <p:sp>
        <p:nvSpPr>
          <p:cNvPr id="152" name="TextBox 151"/>
          <p:cNvSpPr txBox="1"/>
          <p:nvPr/>
        </p:nvSpPr>
        <p:spPr>
          <a:xfrm>
            <a:off x="1250167"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Social Media</a:t>
            </a:r>
          </a:p>
        </p:txBody>
      </p:sp>
      <p:sp>
        <p:nvSpPr>
          <p:cNvPr id="133" name="TextBox 132"/>
          <p:cNvSpPr txBox="1"/>
          <p:nvPr/>
        </p:nvSpPr>
        <p:spPr>
          <a:xfrm>
            <a:off x="2080725"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Call Detail Records</a:t>
            </a:r>
          </a:p>
        </p:txBody>
      </p:sp>
      <p:sp>
        <p:nvSpPr>
          <p:cNvPr id="143" name="TextBox 142"/>
          <p:cNvSpPr txBox="1"/>
          <p:nvPr/>
        </p:nvSpPr>
        <p:spPr>
          <a:xfrm>
            <a:off x="208072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Meta Data</a:t>
            </a:r>
          </a:p>
        </p:txBody>
      </p:sp>
      <p:sp>
        <p:nvSpPr>
          <p:cNvPr id="153" name="TextBox 152"/>
          <p:cNvSpPr txBox="1"/>
          <p:nvPr/>
        </p:nvSpPr>
        <p:spPr>
          <a:xfrm>
            <a:off x="2080725"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Files</a:t>
            </a:r>
          </a:p>
        </p:txBody>
      </p:sp>
      <p:sp>
        <p:nvSpPr>
          <p:cNvPr id="134" name="TextBox 133"/>
          <p:cNvSpPr txBox="1"/>
          <p:nvPr/>
        </p:nvSpPr>
        <p:spPr>
          <a:xfrm>
            <a:off x="2911282"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Clickstream</a:t>
            </a:r>
          </a:p>
        </p:txBody>
      </p:sp>
      <p:sp>
        <p:nvSpPr>
          <p:cNvPr id="144" name="TextBox 143"/>
          <p:cNvSpPr txBox="1"/>
          <p:nvPr/>
        </p:nvSpPr>
        <p:spPr>
          <a:xfrm>
            <a:off x="2911282"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Microsoft Office</a:t>
            </a:r>
          </a:p>
        </p:txBody>
      </p:sp>
      <p:sp>
        <p:nvSpPr>
          <p:cNvPr id="154" name="TextBox 153"/>
          <p:cNvSpPr txBox="1"/>
          <p:nvPr/>
        </p:nvSpPr>
        <p:spPr>
          <a:xfrm>
            <a:off x="291128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Messages</a:t>
            </a:r>
          </a:p>
        </p:txBody>
      </p:sp>
      <p:sp>
        <p:nvSpPr>
          <p:cNvPr id="135" name="TextBox 134"/>
          <p:cNvSpPr txBox="1"/>
          <p:nvPr/>
        </p:nvSpPr>
        <p:spPr>
          <a:xfrm>
            <a:off x="374183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CSV</a:t>
            </a:r>
          </a:p>
        </p:txBody>
      </p:sp>
      <p:sp>
        <p:nvSpPr>
          <p:cNvPr id="145" name="TextBox 144"/>
          <p:cNvSpPr txBox="1"/>
          <p:nvPr/>
        </p:nvSpPr>
        <p:spPr>
          <a:xfrm>
            <a:off x="3741839"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Mobile Data</a:t>
            </a:r>
          </a:p>
        </p:txBody>
      </p:sp>
      <p:sp>
        <p:nvSpPr>
          <p:cNvPr id="155" name="TextBox 154"/>
          <p:cNvSpPr txBox="1"/>
          <p:nvPr/>
        </p:nvSpPr>
        <p:spPr>
          <a:xfrm>
            <a:off x="3741839"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Video</a:t>
            </a:r>
          </a:p>
        </p:txBody>
      </p:sp>
      <p:sp>
        <p:nvSpPr>
          <p:cNvPr id="136" name="TextBox 135"/>
          <p:cNvSpPr txBox="1"/>
          <p:nvPr/>
        </p:nvSpPr>
        <p:spPr>
          <a:xfrm>
            <a:off x="4572396"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a:t>
            </a:r>
          </a:p>
        </p:txBody>
      </p:sp>
      <p:sp>
        <p:nvSpPr>
          <p:cNvPr id="146" name="TextBox 145"/>
          <p:cNvSpPr txBox="1"/>
          <p:nvPr/>
        </p:nvSpPr>
        <p:spPr>
          <a:xfrm>
            <a:off x="4572396"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 Data</a:t>
            </a:r>
          </a:p>
        </p:txBody>
      </p:sp>
      <p:sp>
        <p:nvSpPr>
          <p:cNvPr id="156" name="TextBox 155"/>
          <p:cNvSpPr txBox="1"/>
          <p:nvPr/>
        </p:nvSpPr>
        <p:spPr>
          <a:xfrm>
            <a:off x="4572396"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XML</a:t>
            </a:r>
          </a:p>
        </p:txBody>
      </p:sp>
      <p:pic>
        <p:nvPicPr>
          <p:cNvPr id="31" name="Picture 30" descr="DataSources_50k_Audi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670" y="1143000"/>
            <a:ext cx="537009" cy="536870"/>
          </a:xfrm>
          <a:prstGeom prst="rect">
            <a:avLst/>
          </a:prstGeom>
        </p:spPr>
      </p:pic>
      <p:pic>
        <p:nvPicPr>
          <p:cNvPr id="128" name="Picture 127" descr="DataSources_50k_Billing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798" y="1150802"/>
            <a:ext cx="512600" cy="512467"/>
          </a:xfrm>
          <a:prstGeom prst="rect">
            <a:avLst/>
          </a:prstGeom>
        </p:spPr>
      </p:pic>
      <p:pic>
        <p:nvPicPr>
          <p:cNvPr id="129" name="Picture 128" descr="DataSources_50k_CallDetailRecord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9833" y="1150804"/>
            <a:ext cx="471011" cy="470888"/>
          </a:xfrm>
          <a:prstGeom prst="rect">
            <a:avLst/>
          </a:prstGeom>
        </p:spPr>
      </p:pic>
      <p:pic>
        <p:nvPicPr>
          <p:cNvPr id="130" name="Picture 129" descr="DataSources_50k_Clickstre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911" y="1139812"/>
            <a:ext cx="576222" cy="576072"/>
          </a:xfrm>
          <a:prstGeom prst="rect">
            <a:avLst/>
          </a:prstGeom>
        </p:spPr>
      </p:pic>
      <p:pic>
        <p:nvPicPr>
          <p:cNvPr id="183" name="Picture 182" descr="DataSources_50k_CS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726" y="1061925"/>
            <a:ext cx="537009" cy="536870"/>
          </a:xfrm>
          <a:prstGeom prst="rect">
            <a:avLst/>
          </a:prstGeom>
        </p:spPr>
      </p:pic>
      <p:pic>
        <p:nvPicPr>
          <p:cNvPr id="184" name="Picture 183" descr="DataSources_50k_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8689" y="1061925"/>
            <a:ext cx="537009" cy="536870"/>
          </a:xfrm>
          <a:prstGeom prst="rect">
            <a:avLst/>
          </a:prstGeom>
        </p:spPr>
      </p:pic>
      <p:pic>
        <p:nvPicPr>
          <p:cNvPr id="185" name="Picture 184" descr="DataSources_50k_Doc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5079" y="982639"/>
            <a:ext cx="551235" cy="551092"/>
          </a:xfrm>
          <a:prstGeom prst="rect">
            <a:avLst/>
          </a:prstGeom>
        </p:spPr>
      </p:pic>
      <p:pic>
        <p:nvPicPr>
          <p:cNvPr id="186" name="Picture 185" descr="DataSources_50k_eEmail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9773" y="1021512"/>
            <a:ext cx="576222" cy="576072"/>
          </a:xfrm>
          <a:prstGeom prst="rect">
            <a:avLst/>
          </a:prstGeom>
        </p:spPr>
      </p:pic>
      <p:pic>
        <p:nvPicPr>
          <p:cNvPr id="187" name="Picture 186" descr="DataSources_50k_Info.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4432" y="1061925"/>
            <a:ext cx="471928" cy="471805"/>
          </a:xfrm>
          <a:prstGeom prst="rect">
            <a:avLst/>
          </a:prstGeom>
        </p:spPr>
      </p:pic>
      <p:pic>
        <p:nvPicPr>
          <p:cNvPr id="188" name="Picture 187" descr="DataSources_50k_JSO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8652" y="1045917"/>
            <a:ext cx="535799" cy="535659"/>
          </a:xfrm>
          <a:prstGeom prst="rect">
            <a:avLst/>
          </a:prstGeom>
        </p:spPr>
      </p:pic>
      <p:pic>
        <p:nvPicPr>
          <p:cNvPr id="189" name="Picture 188" descr="DataSources_50k_MedicalRecord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6" y="2071690"/>
            <a:ext cx="542455" cy="542314"/>
          </a:xfrm>
          <a:prstGeom prst="rect">
            <a:avLst/>
          </a:prstGeom>
        </p:spPr>
      </p:pic>
      <p:pic>
        <p:nvPicPr>
          <p:cNvPr id="190" name="Picture 189" descr="DataSources_50k_MerchantListing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167" y="2050623"/>
            <a:ext cx="613339" cy="613180"/>
          </a:xfrm>
          <a:prstGeom prst="rect">
            <a:avLst/>
          </a:prstGeom>
        </p:spPr>
      </p:pic>
      <p:pic>
        <p:nvPicPr>
          <p:cNvPr id="191" name="Picture 190" descr="DataSources_50k_MetaData.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4911" y="2030387"/>
            <a:ext cx="605636" cy="605479"/>
          </a:xfrm>
          <a:prstGeom prst="rect">
            <a:avLst/>
          </a:prstGeom>
        </p:spPr>
      </p:pic>
      <p:pic>
        <p:nvPicPr>
          <p:cNvPr id="192" name="Picture 191" descr="DataSources_50k_MicrosoftOffice.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946134" y="2017803"/>
            <a:ext cx="601324" cy="601168"/>
          </a:xfrm>
          <a:prstGeom prst="rect">
            <a:avLst/>
          </a:prstGeom>
        </p:spPr>
      </p:pic>
      <p:pic>
        <p:nvPicPr>
          <p:cNvPr id="193" name="Picture 192" descr="DataSources_50k_MobileData.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96477" y="2006785"/>
            <a:ext cx="560254" cy="560109"/>
          </a:xfrm>
          <a:prstGeom prst="rect">
            <a:avLst/>
          </a:prstGeom>
        </p:spPr>
      </p:pic>
      <p:pic>
        <p:nvPicPr>
          <p:cNvPr id="195" name="Picture 194" descr="DataSources_50k_NetworkData.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68684" y="1989704"/>
            <a:ext cx="535582" cy="535442"/>
          </a:xfrm>
          <a:prstGeom prst="rect">
            <a:avLst/>
          </a:prstGeom>
        </p:spPr>
      </p:pic>
      <p:pic>
        <p:nvPicPr>
          <p:cNvPr id="196" name="Picture 195" descr="DataSources_50k_PD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32281" y="1989704"/>
            <a:ext cx="577338" cy="577188"/>
          </a:xfrm>
          <a:prstGeom prst="rect">
            <a:avLst/>
          </a:prstGeom>
        </p:spPr>
      </p:pic>
      <p:pic>
        <p:nvPicPr>
          <p:cNvPr id="197" name="Picture 196" descr="DataSources_50k_ProductCatalo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50652" y="1988820"/>
            <a:ext cx="625344" cy="625181"/>
          </a:xfrm>
          <a:prstGeom prst="rect">
            <a:avLst/>
          </a:prstGeom>
        </p:spPr>
      </p:pic>
      <p:pic>
        <p:nvPicPr>
          <p:cNvPr id="198" name="Picture 197" descr="DataSources_50k_Report.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402953" y="3048808"/>
            <a:ext cx="595071" cy="594916"/>
          </a:xfrm>
          <a:prstGeom prst="rect">
            <a:avLst/>
          </a:prstGeom>
        </p:spPr>
      </p:pic>
      <p:sp>
        <p:nvSpPr>
          <p:cNvPr id="103" name="TextBox 102"/>
          <p:cNvSpPr txBox="1"/>
          <p:nvPr/>
        </p:nvSpPr>
        <p:spPr>
          <a:xfrm>
            <a:off x="5402953"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Report</a:t>
            </a:r>
          </a:p>
        </p:txBody>
      </p:sp>
      <p:pic>
        <p:nvPicPr>
          <p:cNvPr id="199" name="Picture 198" descr="DataSources_50k_SensorData.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132973" y="2030390"/>
            <a:ext cx="514539" cy="514405"/>
          </a:xfrm>
          <a:prstGeom prst="rect">
            <a:avLst/>
          </a:prstGeom>
        </p:spPr>
      </p:pic>
      <p:pic>
        <p:nvPicPr>
          <p:cNvPr id="200" name="Picture 199" descr="DataSources_50k_SeverLogs.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18366" y="1989706"/>
            <a:ext cx="616085" cy="615925"/>
          </a:xfrm>
          <a:prstGeom prst="rect">
            <a:avLst/>
          </a:prstGeom>
        </p:spPr>
      </p:pic>
      <p:pic>
        <p:nvPicPr>
          <p:cNvPr id="202" name="Picture 201" descr="DataSources_50k_SetTopBox.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9606" y="3038543"/>
            <a:ext cx="610788" cy="610629"/>
          </a:xfrm>
          <a:prstGeom prst="rect">
            <a:avLst/>
          </a:prstGeom>
        </p:spPr>
      </p:pic>
      <p:pic>
        <p:nvPicPr>
          <p:cNvPr id="203" name="Picture 202" descr="DataSources_50k_SocialMedia.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322820" y="3128799"/>
            <a:ext cx="523821" cy="523685"/>
          </a:xfrm>
          <a:prstGeom prst="rect">
            <a:avLst/>
          </a:prstGeom>
        </p:spPr>
      </p:pic>
      <p:pic>
        <p:nvPicPr>
          <p:cNvPr id="204" name="Picture 203" descr="DataSources_50k_TextFile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98691" y="3048808"/>
            <a:ext cx="595071" cy="594916"/>
          </a:xfrm>
          <a:prstGeom prst="rect">
            <a:avLst/>
          </a:prstGeom>
        </p:spPr>
      </p:pic>
      <p:pic>
        <p:nvPicPr>
          <p:cNvPr id="205" name="Picture 204" descr="DataSources_50k_TextMessage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911456" y="3048809"/>
            <a:ext cx="655560" cy="655389"/>
          </a:xfrm>
          <a:prstGeom prst="rect">
            <a:avLst/>
          </a:prstGeom>
        </p:spPr>
      </p:pic>
      <p:pic>
        <p:nvPicPr>
          <p:cNvPr id="206" name="Picture 205" descr="DataSources_50k_Video.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19726" y="3128800"/>
            <a:ext cx="478815" cy="478690"/>
          </a:xfrm>
          <a:prstGeom prst="rect">
            <a:avLst/>
          </a:prstGeom>
        </p:spPr>
      </p:pic>
      <p:pic>
        <p:nvPicPr>
          <p:cNvPr id="207" name="Picture 206" descr="DataSources_50k_XM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72397" y="3024997"/>
            <a:ext cx="633301" cy="633137"/>
          </a:xfrm>
          <a:prstGeom prst="rect">
            <a:avLst/>
          </a:prstGeom>
        </p:spPr>
      </p:pic>
      <p:pic>
        <p:nvPicPr>
          <p:cNvPr id="208" name="Picture 207" descr="DataSources_50k_Table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022166" y="3018544"/>
            <a:ext cx="625344" cy="625181"/>
          </a:xfrm>
          <a:prstGeom prst="rect">
            <a:avLst/>
          </a:prstGeom>
        </p:spPr>
      </p:pic>
      <p:pic>
        <p:nvPicPr>
          <p:cNvPr id="114" name="Picture 113" descr="DataSources_50k_Tablet.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41864" y="3128800"/>
            <a:ext cx="354185" cy="514924"/>
          </a:xfrm>
          <a:prstGeom prst="rect">
            <a:avLst/>
          </a:prstGeom>
        </p:spPr>
      </p:pic>
      <p:pic>
        <p:nvPicPr>
          <p:cNvPr id="209" name="Picture 208" descr="DataSources_50k_Monitor.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47805" y="2989821"/>
            <a:ext cx="732797" cy="732606"/>
          </a:xfrm>
          <a:prstGeom prst="rect">
            <a:avLst/>
          </a:prstGeom>
        </p:spPr>
      </p:pic>
      <p:sp>
        <p:nvSpPr>
          <p:cNvPr id="116" name="TextBox 115"/>
          <p:cNvSpPr txBox="1"/>
          <p:nvPr/>
        </p:nvSpPr>
        <p:spPr>
          <a:xfrm>
            <a:off x="619002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Smart Phone</a:t>
            </a:r>
          </a:p>
        </p:txBody>
      </p:sp>
      <p:sp>
        <p:nvSpPr>
          <p:cNvPr id="117" name="TextBox 116"/>
          <p:cNvSpPr txBox="1"/>
          <p:nvPr/>
        </p:nvSpPr>
        <p:spPr>
          <a:xfrm>
            <a:off x="7041802"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Tablet</a:t>
            </a:r>
          </a:p>
        </p:txBody>
      </p:sp>
      <p:sp>
        <p:nvSpPr>
          <p:cNvPr id="118" name="TextBox 117"/>
          <p:cNvSpPr txBox="1"/>
          <p:nvPr/>
        </p:nvSpPr>
        <p:spPr>
          <a:xfrm>
            <a:off x="7894623" y="3643724"/>
            <a:ext cx="685979" cy="174514"/>
          </a:xfrm>
          <a:prstGeom prst="rect">
            <a:avLst/>
          </a:prstGeom>
          <a:noFill/>
        </p:spPr>
        <p:txBody>
          <a:bodyPr wrap="square" lIns="0" tIns="35666" rIns="71332" bIns="0" rtlCol="0">
            <a:spAutoFit/>
          </a:bodyPr>
          <a:lstStyle/>
          <a:p>
            <a:pPr algn="ctr"/>
            <a:r>
              <a:rPr lang="en-US" sz="900" dirty="0" smtClean="0">
                <a:solidFill>
                  <a:srgbClr val="000000"/>
                </a:solidFill>
                <a:latin typeface="Arial"/>
                <a:cs typeface="Arial"/>
              </a:rPr>
              <a:t>Monitor</a:t>
            </a:r>
            <a:endParaRPr lang="en-US" sz="900" dirty="0">
              <a:solidFill>
                <a:srgbClr val="000000"/>
              </a:solidFill>
              <a:latin typeface="Arial"/>
              <a:cs typeface="Arial"/>
            </a:endParaRPr>
          </a:p>
        </p:txBody>
      </p:sp>
    </p:spTree>
    <p:extLst>
      <p:ext uri="{BB962C8B-B14F-4D97-AF65-F5344CB8AC3E}">
        <p14:creationId xmlns:p14="http://schemas.microsoft.com/office/powerpoint/2010/main" val="9818224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ICONS–INDUSTRY</a:t>
            </a:r>
            <a:endParaRPr lang="en-US" dirty="0"/>
          </a:p>
        </p:txBody>
      </p:sp>
      <p:sp>
        <p:nvSpPr>
          <p:cNvPr id="56" name="TextBox 55"/>
          <p:cNvSpPr txBox="1"/>
          <p:nvPr/>
        </p:nvSpPr>
        <p:spPr>
          <a:xfrm>
            <a:off x="1287133"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Education</a:t>
            </a:r>
          </a:p>
        </p:txBody>
      </p:sp>
      <p:sp>
        <p:nvSpPr>
          <p:cNvPr id="66" name="TextBox 65"/>
          <p:cNvSpPr txBox="1"/>
          <p:nvPr/>
        </p:nvSpPr>
        <p:spPr>
          <a:xfrm>
            <a:off x="1287133"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Internet</a:t>
            </a:r>
          </a:p>
        </p:txBody>
      </p:sp>
      <p:sp>
        <p:nvSpPr>
          <p:cNvPr id="57" name="TextBox 56"/>
          <p:cNvSpPr txBox="1"/>
          <p:nvPr/>
        </p:nvSpPr>
        <p:spPr>
          <a:xfrm>
            <a:off x="206971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Financial Services</a:t>
            </a:r>
          </a:p>
        </p:txBody>
      </p:sp>
      <p:sp>
        <p:nvSpPr>
          <p:cNvPr id="67" name="TextBox 66"/>
          <p:cNvSpPr txBox="1"/>
          <p:nvPr/>
        </p:nvSpPr>
        <p:spPr>
          <a:xfrm>
            <a:off x="2064606" y="2665074"/>
            <a:ext cx="745626"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Manufacturing</a:t>
            </a:r>
          </a:p>
        </p:txBody>
      </p:sp>
      <p:sp>
        <p:nvSpPr>
          <p:cNvPr id="58" name="TextBox 57"/>
          <p:cNvSpPr txBox="1"/>
          <p:nvPr/>
        </p:nvSpPr>
        <p:spPr>
          <a:xfrm>
            <a:off x="2852304"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a:t>
            </a:r>
          </a:p>
        </p:txBody>
      </p:sp>
      <p:sp>
        <p:nvSpPr>
          <p:cNvPr id="68" name="TextBox 67"/>
          <p:cNvSpPr txBox="1"/>
          <p:nvPr/>
        </p:nvSpPr>
        <p:spPr>
          <a:xfrm>
            <a:off x="2852304"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Media</a:t>
            </a:r>
          </a:p>
        </p:txBody>
      </p:sp>
      <p:sp>
        <p:nvSpPr>
          <p:cNvPr id="59" name="TextBox 58"/>
          <p:cNvSpPr txBox="1"/>
          <p:nvPr/>
        </p:nvSpPr>
        <p:spPr>
          <a:xfrm>
            <a:off x="3634890"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Civilian</a:t>
            </a:r>
          </a:p>
        </p:txBody>
      </p:sp>
      <p:sp>
        <p:nvSpPr>
          <p:cNvPr id="69" name="TextBox 68"/>
          <p:cNvSpPr txBox="1"/>
          <p:nvPr/>
        </p:nvSpPr>
        <p:spPr>
          <a:xfrm>
            <a:off x="3634890" y="2665072"/>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Natural Resources</a:t>
            </a:r>
          </a:p>
        </p:txBody>
      </p:sp>
      <p:sp>
        <p:nvSpPr>
          <p:cNvPr id="60" name="TextBox 59"/>
          <p:cNvSpPr txBox="1"/>
          <p:nvPr/>
        </p:nvSpPr>
        <p:spPr>
          <a:xfrm>
            <a:off x="4474302"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Defense</a:t>
            </a:r>
          </a:p>
        </p:txBody>
      </p:sp>
      <p:sp>
        <p:nvSpPr>
          <p:cNvPr id="70" name="TextBox 69"/>
          <p:cNvSpPr txBox="1"/>
          <p:nvPr/>
        </p:nvSpPr>
        <p:spPr>
          <a:xfrm>
            <a:off x="4417471" y="2665074"/>
            <a:ext cx="926688"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Pharmaceuticals</a:t>
            </a:r>
          </a:p>
        </p:txBody>
      </p:sp>
      <p:sp>
        <p:nvSpPr>
          <p:cNvPr id="61" name="TextBox 60"/>
          <p:cNvSpPr txBox="1"/>
          <p:nvPr/>
        </p:nvSpPr>
        <p:spPr>
          <a:xfrm>
            <a:off x="5313715"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Intelligence</a:t>
            </a:r>
          </a:p>
        </p:txBody>
      </p:sp>
      <p:sp>
        <p:nvSpPr>
          <p:cNvPr id="71" name="TextBox 70"/>
          <p:cNvSpPr txBox="1"/>
          <p:nvPr/>
        </p:nvSpPr>
        <p:spPr>
          <a:xfrm>
            <a:off x="5313715"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Retail</a:t>
            </a:r>
          </a:p>
        </p:txBody>
      </p:sp>
      <p:sp>
        <p:nvSpPr>
          <p:cNvPr id="62" name="TextBox 61"/>
          <p:cNvSpPr txBox="1"/>
          <p:nvPr/>
        </p:nvSpPr>
        <p:spPr>
          <a:xfrm>
            <a:off x="6245341"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State/ Local</a:t>
            </a:r>
          </a:p>
        </p:txBody>
      </p:sp>
      <p:sp>
        <p:nvSpPr>
          <p:cNvPr id="72" name="TextBox 71"/>
          <p:cNvSpPr txBox="1"/>
          <p:nvPr/>
        </p:nvSpPr>
        <p:spPr>
          <a:xfrm>
            <a:off x="6006600" y="2665074"/>
            <a:ext cx="1080667"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Telecommunications</a:t>
            </a:r>
          </a:p>
        </p:txBody>
      </p:sp>
      <p:sp>
        <p:nvSpPr>
          <p:cNvPr id="63" name="TextBox 62"/>
          <p:cNvSpPr txBox="1"/>
          <p:nvPr/>
        </p:nvSpPr>
        <p:spPr>
          <a:xfrm>
            <a:off x="7176968"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Healthcare</a:t>
            </a:r>
          </a:p>
        </p:txBody>
      </p:sp>
      <p:sp>
        <p:nvSpPr>
          <p:cNvPr id="73" name="TextBox 72"/>
          <p:cNvSpPr txBox="1"/>
          <p:nvPr/>
        </p:nvSpPr>
        <p:spPr>
          <a:xfrm>
            <a:off x="7176968" y="2665071"/>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Finance</a:t>
            </a:r>
          </a:p>
        </p:txBody>
      </p:sp>
      <p:sp>
        <p:nvSpPr>
          <p:cNvPr id="64" name="TextBox 63"/>
          <p:cNvSpPr txBox="1"/>
          <p:nvPr/>
        </p:nvSpPr>
        <p:spPr>
          <a:xfrm>
            <a:off x="795955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Information Technology</a:t>
            </a:r>
          </a:p>
        </p:txBody>
      </p:sp>
      <p:sp>
        <p:nvSpPr>
          <p:cNvPr id="74" name="TextBox 73"/>
          <p:cNvSpPr txBox="1"/>
          <p:nvPr/>
        </p:nvSpPr>
        <p:spPr>
          <a:xfrm>
            <a:off x="7959553" y="2665074"/>
            <a:ext cx="81403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Transportation</a:t>
            </a:r>
          </a:p>
        </p:txBody>
      </p:sp>
      <p:sp>
        <p:nvSpPr>
          <p:cNvPr id="55" name="TextBox 54"/>
          <p:cNvSpPr txBox="1"/>
          <p:nvPr/>
        </p:nvSpPr>
        <p:spPr>
          <a:xfrm>
            <a:off x="504542"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Advertising</a:t>
            </a:r>
          </a:p>
        </p:txBody>
      </p:sp>
      <p:sp>
        <p:nvSpPr>
          <p:cNvPr id="65" name="TextBox 64"/>
          <p:cNvSpPr txBox="1"/>
          <p:nvPr/>
        </p:nvSpPr>
        <p:spPr>
          <a:xfrm>
            <a:off x="504542"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Insurance</a:t>
            </a:r>
          </a:p>
        </p:txBody>
      </p:sp>
      <p:sp>
        <p:nvSpPr>
          <p:cNvPr id="75" name="TextBox 74"/>
          <p:cNvSpPr txBox="1"/>
          <p:nvPr/>
        </p:nvSpPr>
        <p:spPr>
          <a:xfrm>
            <a:off x="504542" y="3625229"/>
            <a:ext cx="685979" cy="174514"/>
          </a:xfrm>
          <a:prstGeom prst="rect">
            <a:avLst/>
          </a:prstGeom>
          <a:noFill/>
        </p:spPr>
        <p:txBody>
          <a:bodyPr wrap="square" lIns="0" tIns="35666" rIns="71332" bIns="0" rtlCol="0">
            <a:spAutoFit/>
          </a:bodyPr>
          <a:lstStyle/>
          <a:p>
            <a:pPr algn="ctr"/>
            <a:r>
              <a:rPr lang="en-US" sz="900" dirty="0">
                <a:solidFill>
                  <a:schemeClr val="tx2"/>
                </a:solidFill>
                <a:latin typeface="Arial"/>
                <a:cs typeface="Arial"/>
              </a:rPr>
              <a:t>Utilities</a:t>
            </a:r>
          </a:p>
        </p:txBody>
      </p:sp>
      <p:pic>
        <p:nvPicPr>
          <p:cNvPr id="3" name="Picture 2" descr="Industry_50K_Advertis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725" y="1026828"/>
            <a:ext cx="515812" cy="515678"/>
          </a:xfrm>
          <a:prstGeom prst="rect">
            <a:avLst/>
          </a:prstGeom>
        </p:spPr>
      </p:pic>
      <p:pic>
        <p:nvPicPr>
          <p:cNvPr id="4" name="Picture 3" descr="Industry_50K_Edu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0309" y="1016045"/>
            <a:ext cx="642803" cy="642635"/>
          </a:xfrm>
          <a:prstGeom prst="rect">
            <a:avLst/>
          </a:prstGeom>
        </p:spPr>
      </p:pic>
      <p:pic>
        <p:nvPicPr>
          <p:cNvPr id="5" name="Picture 4" descr="Industry_50K_FinancialService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4216" y="1115250"/>
            <a:ext cx="432050" cy="431938"/>
          </a:xfrm>
          <a:prstGeom prst="rect">
            <a:avLst/>
          </a:prstGeom>
        </p:spPr>
      </p:pic>
      <p:pic>
        <p:nvPicPr>
          <p:cNvPr id="6" name="Picture 5" descr="Industry_50K_Go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35412" y="1026830"/>
            <a:ext cx="551882" cy="551739"/>
          </a:xfrm>
          <a:prstGeom prst="rect">
            <a:avLst/>
          </a:prstGeom>
        </p:spPr>
      </p:pic>
      <p:pic>
        <p:nvPicPr>
          <p:cNvPr id="7" name="Picture 6" descr="Industry_50K_Gov_Civi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6854" y="1074823"/>
            <a:ext cx="584010" cy="583858"/>
          </a:xfrm>
          <a:prstGeom prst="rect">
            <a:avLst/>
          </a:prstGeom>
        </p:spPr>
      </p:pic>
      <p:pic>
        <p:nvPicPr>
          <p:cNvPr id="8" name="Picture 7" descr="Industry_50K_Gov_Defens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4302" y="1062891"/>
            <a:ext cx="634995" cy="634830"/>
          </a:xfrm>
          <a:prstGeom prst="rect">
            <a:avLst/>
          </a:prstGeom>
        </p:spPr>
      </p:pic>
      <p:pic>
        <p:nvPicPr>
          <p:cNvPr id="9" name="Picture 8" descr="Industry_50K_Gov_Inte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64694" y="1070305"/>
            <a:ext cx="584010" cy="583858"/>
          </a:xfrm>
          <a:prstGeom prst="rect">
            <a:avLst/>
          </a:prstGeom>
        </p:spPr>
      </p:pic>
      <p:pic>
        <p:nvPicPr>
          <p:cNvPr id="10" name="Picture 9" descr="Industry_50K_Gov_Loca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457" y="1074820"/>
            <a:ext cx="602867" cy="602710"/>
          </a:xfrm>
          <a:prstGeom prst="rect">
            <a:avLst/>
          </a:prstGeom>
        </p:spPr>
      </p:pic>
      <p:pic>
        <p:nvPicPr>
          <p:cNvPr id="11" name="Picture 10" descr="Industry_50K_Healthcar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42725" y="2974536"/>
            <a:ext cx="602867" cy="602710"/>
          </a:xfrm>
          <a:prstGeom prst="rect">
            <a:avLst/>
          </a:prstGeom>
        </p:spPr>
      </p:pic>
      <p:pic>
        <p:nvPicPr>
          <p:cNvPr id="12" name="Picture 11" descr="Industry_50K_InformationTech.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39680" y="1083545"/>
            <a:ext cx="554862" cy="554718"/>
          </a:xfrm>
          <a:prstGeom prst="rect">
            <a:avLst/>
          </a:prstGeom>
        </p:spPr>
      </p:pic>
      <p:pic>
        <p:nvPicPr>
          <p:cNvPr id="13" name="Picture 12" descr="Industry_50K_Insuranc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2413" y="2058104"/>
            <a:ext cx="607124" cy="606966"/>
          </a:xfrm>
          <a:prstGeom prst="rect">
            <a:avLst/>
          </a:prstGeom>
        </p:spPr>
      </p:pic>
      <p:pic>
        <p:nvPicPr>
          <p:cNvPr id="14" name="Picture 13" descr="Industry_50K_Interne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330309" y="2058107"/>
            <a:ext cx="527537" cy="527399"/>
          </a:xfrm>
          <a:prstGeom prst="rect">
            <a:avLst/>
          </a:prstGeom>
        </p:spPr>
      </p:pic>
      <p:pic>
        <p:nvPicPr>
          <p:cNvPr id="15" name="Picture 14" descr="Industry_50K_IoT-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3593" y="3022520"/>
            <a:ext cx="602867" cy="602710"/>
          </a:xfrm>
          <a:prstGeom prst="rect">
            <a:avLst/>
          </a:prstGeom>
        </p:spPr>
      </p:pic>
      <p:pic>
        <p:nvPicPr>
          <p:cNvPr id="16" name="Picture 15" descr="Industry_50K_IoT-3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99689" y="2974536"/>
            <a:ext cx="644812" cy="644644"/>
          </a:xfrm>
          <a:prstGeom prst="rect">
            <a:avLst/>
          </a:prstGeom>
        </p:spPr>
      </p:pic>
      <p:pic>
        <p:nvPicPr>
          <p:cNvPr id="17" name="Picture 16" descr="Industry_50K_Manufacturin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35085" y="2974538"/>
            <a:ext cx="653851" cy="653681"/>
          </a:xfrm>
          <a:prstGeom prst="rect">
            <a:avLst/>
          </a:prstGeom>
        </p:spPr>
      </p:pic>
      <p:pic>
        <p:nvPicPr>
          <p:cNvPr id="18" name="Picture 17" descr="Industry_50K_Media.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7005" y="2110355"/>
            <a:ext cx="554862" cy="554718"/>
          </a:xfrm>
          <a:prstGeom prst="rect">
            <a:avLst/>
          </a:prstGeom>
        </p:spPr>
      </p:pic>
      <p:pic>
        <p:nvPicPr>
          <p:cNvPr id="19" name="Picture 18" descr="Industry_50K_NaturalResouces.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flipH="1">
            <a:off x="3752248" y="2105842"/>
            <a:ext cx="514684" cy="514550"/>
          </a:xfrm>
          <a:prstGeom prst="rect">
            <a:avLst/>
          </a:prstGeom>
        </p:spPr>
      </p:pic>
      <p:pic>
        <p:nvPicPr>
          <p:cNvPr id="20" name="Picture 19" descr="Industry_50K_Oil.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343333" y="2974536"/>
            <a:ext cx="666733" cy="666560"/>
          </a:xfrm>
          <a:prstGeom prst="rect">
            <a:avLst/>
          </a:prstGeom>
        </p:spPr>
      </p:pic>
      <p:pic>
        <p:nvPicPr>
          <p:cNvPr id="21" name="Picture 20" descr="Industry_50K_Pharmanceuticals.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29779" y="2187194"/>
            <a:ext cx="433310" cy="433197"/>
          </a:xfrm>
          <a:prstGeom prst="rect">
            <a:avLst/>
          </a:prstGeom>
        </p:spPr>
      </p:pic>
      <p:pic>
        <p:nvPicPr>
          <p:cNvPr id="22" name="Picture 21" descr="Industry_50K_Retail.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344159" y="2169884"/>
            <a:ext cx="511911" cy="511778"/>
          </a:xfrm>
          <a:prstGeom prst="rect">
            <a:avLst/>
          </a:prstGeom>
        </p:spPr>
      </p:pic>
      <p:pic>
        <p:nvPicPr>
          <p:cNvPr id="24" name="Picture 23" descr="Industry_50K_Telecomm-26.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5457" y="2042193"/>
            <a:ext cx="702113" cy="701931"/>
          </a:xfrm>
          <a:prstGeom prst="rect">
            <a:avLst/>
          </a:prstGeom>
        </p:spPr>
      </p:pic>
      <p:pic>
        <p:nvPicPr>
          <p:cNvPr id="25" name="Picture 24" descr="Industry_50K_Utilitie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3938" y="3172704"/>
            <a:ext cx="551882" cy="551739"/>
          </a:xfrm>
          <a:prstGeom prst="rect">
            <a:avLst/>
          </a:prstGeom>
        </p:spPr>
      </p:pic>
      <p:pic>
        <p:nvPicPr>
          <p:cNvPr id="26" name="Picture 25" descr="Industry_50K-31.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925569" y="2934055"/>
            <a:ext cx="790590" cy="790385"/>
          </a:xfrm>
          <a:prstGeom prst="rect">
            <a:avLst/>
          </a:prstGeom>
        </p:spPr>
      </p:pic>
      <p:pic>
        <p:nvPicPr>
          <p:cNvPr id="27" name="Picture 26" descr="Industry_50K-32.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868318" y="2959145"/>
            <a:ext cx="669246" cy="669072"/>
          </a:xfrm>
          <a:prstGeom prst="rect">
            <a:avLst/>
          </a:prstGeom>
        </p:spPr>
      </p:pic>
      <p:sp>
        <p:nvSpPr>
          <p:cNvPr id="97" name="TextBox 96"/>
          <p:cNvSpPr txBox="1"/>
          <p:nvPr/>
        </p:nvSpPr>
        <p:spPr>
          <a:xfrm>
            <a:off x="1287133"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oil</a:t>
            </a:r>
          </a:p>
        </p:txBody>
      </p:sp>
      <p:sp>
        <p:nvSpPr>
          <p:cNvPr id="98" name="TextBox 97"/>
          <p:cNvSpPr txBox="1"/>
          <p:nvPr/>
        </p:nvSpPr>
        <p:spPr>
          <a:xfrm>
            <a:off x="2080175" y="3625231"/>
            <a:ext cx="885492"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Manufacturing</a:t>
            </a:r>
          </a:p>
        </p:txBody>
      </p:sp>
      <p:sp>
        <p:nvSpPr>
          <p:cNvPr id="99" name="TextBox 98"/>
          <p:cNvSpPr txBox="1"/>
          <p:nvPr/>
        </p:nvSpPr>
        <p:spPr>
          <a:xfrm>
            <a:off x="3109950"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Internet</a:t>
            </a:r>
          </a:p>
        </p:txBody>
      </p:sp>
      <p:sp>
        <p:nvSpPr>
          <p:cNvPr id="100" name="TextBox 99"/>
          <p:cNvSpPr txBox="1"/>
          <p:nvPr/>
        </p:nvSpPr>
        <p:spPr>
          <a:xfrm>
            <a:off x="4030185"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Shipping</a:t>
            </a:r>
          </a:p>
        </p:txBody>
      </p:sp>
      <p:sp>
        <p:nvSpPr>
          <p:cNvPr id="101" name="TextBox 100"/>
          <p:cNvSpPr txBox="1"/>
          <p:nvPr/>
        </p:nvSpPr>
        <p:spPr>
          <a:xfrm>
            <a:off x="5001169"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Healthcare</a:t>
            </a:r>
          </a:p>
        </p:txBody>
      </p:sp>
      <p:sp>
        <p:nvSpPr>
          <p:cNvPr id="102" name="TextBox 101"/>
          <p:cNvSpPr txBox="1"/>
          <p:nvPr/>
        </p:nvSpPr>
        <p:spPr>
          <a:xfrm>
            <a:off x="5985841" y="3625229"/>
            <a:ext cx="685979" cy="174514"/>
          </a:xfrm>
          <a:prstGeom prst="rect">
            <a:avLst/>
          </a:prstGeom>
          <a:noFill/>
        </p:spPr>
        <p:txBody>
          <a:bodyPr wrap="square" lIns="0" tIns="35666" rIns="71332" bIns="0" rtlCol="0">
            <a:spAutoFit/>
          </a:bodyPr>
          <a:lstStyle/>
          <a:p>
            <a:pPr algn="ctr"/>
            <a:r>
              <a:rPr lang="en-US" sz="900" dirty="0" err="1">
                <a:solidFill>
                  <a:srgbClr val="000000"/>
                </a:solidFill>
                <a:latin typeface="Arial"/>
                <a:cs typeface="Arial"/>
              </a:rPr>
              <a:t>IoT</a:t>
            </a:r>
            <a:endParaRPr lang="en-US" sz="900" dirty="0">
              <a:solidFill>
                <a:srgbClr val="000000"/>
              </a:solidFill>
              <a:latin typeface="Arial"/>
              <a:cs typeface="Arial"/>
            </a:endParaRPr>
          </a:p>
        </p:txBody>
      </p:sp>
      <p:sp>
        <p:nvSpPr>
          <p:cNvPr id="103" name="TextBox 102"/>
          <p:cNvSpPr txBox="1"/>
          <p:nvPr/>
        </p:nvSpPr>
        <p:spPr>
          <a:xfrm>
            <a:off x="6855967"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Compute</a:t>
            </a:r>
          </a:p>
        </p:txBody>
      </p:sp>
      <p:pic>
        <p:nvPicPr>
          <p:cNvPr id="28" name="Picture 27" descr="Industry_50K_Automotive.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016396" y="2105843"/>
            <a:ext cx="574778" cy="574628"/>
          </a:xfrm>
          <a:prstGeom prst="rect">
            <a:avLst/>
          </a:prstGeom>
        </p:spPr>
      </p:pic>
      <p:pic>
        <p:nvPicPr>
          <p:cNvPr id="29" name="Picture 28" descr="Industry_50K_Chemica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680439" y="3019167"/>
            <a:ext cx="558227" cy="558082"/>
          </a:xfrm>
          <a:prstGeom prst="rect">
            <a:avLst/>
          </a:prstGeom>
        </p:spPr>
      </p:pic>
      <p:pic>
        <p:nvPicPr>
          <p:cNvPr id="30" name="Picture 29" descr="Industry_50K_Fianance.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176969" y="2071789"/>
            <a:ext cx="570711" cy="570562"/>
          </a:xfrm>
          <a:prstGeom prst="rect">
            <a:avLst/>
          </a:prstGeom>
        </p:spPr>
      </p:pic>
      <p:pic>
        <p:nvPicPr>
          <p:cNvPr id="31" name="Picture 30" descr="Industry_50K_Healthcare_2.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261623" y="1083544"/>
            <a:ext cx="551882" cy="551739"/>
          </a:xfrm>
          <a:prstGeom prst="rect">
            <a:avLst/>
          </a:prstGeom>
        </p:spPr>
      </p:pic>
      <p:pic>
        <p:nvPicPr>
          <p:cNvPr id="32" name="Picture 31" descr="Industry_50K_Manufacturing.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122801" y="2073999"/>
            <a:ext cx="511640" cy="511507"/>
          </a:xfrm>
          <a:prstGeom prst="rect">
            <a:avLst/>
          </a:prstGeom>
        </p:spPr>
      </p:pic>
    </p:spTree>
    <p:extLst>
      <p:ext uri="{BB962C8B-B14F-4D97-AF65-F5344CB8AC3E}">
        <p14:creationId xmlns:p14="http://schemas.microsoft.com/office/powerpoint/2010/main" val="416024727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ICONS–USE CASES</a:t>
            </a:r>
            <a:endParaRPr lang="en-US" dirty="0"/>
          </a:p>
        </p:txBody>
      </p:sp>
      <p:sp>
        <p:nvSpPr>
          <p:cNvPr id="50" name="TextBox 49"/>
          <p:cNvSpPr txBox="1"/>
          <p:nvPr/>
        </p:nvSpPr>
        <p:spPr>
          <a:xfrm>
            <a:off x="4686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Hub</a:t>
            </a:r>
          </a:p>
        </p:txBody>
      </p:sp>
      <p:sp>
        <p:nvSpPr>
          <p:cNvPr id="51" name="TextBox 50"/>
          <p:cNvSpPr txBox="1"/>
          <p:nvPr/>
        </p:nvSpPr>
        <p:spPr>
          <a:xfrm>
            <a:off x="549313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Mining</a:t>
            </a:r>
          </a:p>
        </p:txBody>
      </p:sp>
      <p:sp>
        <p:nvSpPr>
          <p:cNvPr id="52" name="TextBox 51"/>
          <p:cNvSpPr txBox="1"/>
          <p:nvPr/>
        </p:nvSpPr>
        <p:spPr>
          <a:xfrm>
            <a:off x="6299749"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Fraud Detection</a:t>
            </a:r>
          </a:p>
        </p:txBody>
      </p:sp>
      <p:sp>
        <p:nvSpPr>
          <p:cNvPr id="53" name="TextBox 52"/>
          <p:cNvSpPr txBox="1"/>
          <p:nvPr/>
        </p:nvSpPr>
        <p:spPr>
          <a:xfrm>
            <a:off x="7106371"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Interactive Marker</a:t>
            </a:r>
          </a:p>
        </p:txBody>
      </p:sp>
      <p:sp>
        <p:nvSpPr>
          <p:cNvPr id="54" name="TextBox 53"/>
          <p:cNvSpPr txBox="1"/>
          <p:nvPr/>
        </p:nvSpPr>
        <p:spPr>
          <a:xfrm>
            <a:off x="7912988"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Marketing</a:t>
            </a:r>
          </a:p>
        </p:txBody>
      </p:sp>
      <p:sp>
        <p:nvSpPr>
          <p:cNvPr id="45" name="TextBox 44"/>
          <p:cNvSpPr txBox="1"/>
          <p:nvPr/>
        </p:nvSpPr>
        <p:spPr>
          <a:xfrm>
            <a:off x="494920"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Graph Analysis</a:t>
            </a:r>
          </a:p>
        </p:txBody>
      </p:sp>
      <p:sp>
        <p:nvSpPr>
          <p:cNvPr id="97" name="TextBox 96"/>
          <p:cNvSpPr txBox="1"/>
          <p:nvPr/>
        </p:nvSpPr>
        <p:spPr>
          <a:xfrm>
            <a:off x="49492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Personalized Offers</a:t>
            </a:r>
          </a:p>
        </p:txBody>
      </p:sp>
      <p:sp>
        <p:nvSpPr>
          <p:cNvPr id="46" name="TextBox 45"/>
          <p:cNvSpPr txBox="1"/>
          <p:nvPr/>
        </p:nvSpPr>
        <p:spPr>
          <a:xfrm>
            <a:off x="138078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98" name="TextBox 97"/>
          <p:cNvSpPr txBox="1"/>
          <p:nvPr/>
        </p:nvSpPr>
        <p:spPr>
          <a:xfrm>
            <a:off x="1268340" y="2628086"/>
            <a:ext cx="965117"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Recommendation Engine</a:t>
            </a:r>
          </a:p>
        </p:txBody>
      </p:sp>
      <p:sp>
        <p:nvSpPr>
          <p:cNvPr id="47" name="TextBox 46"/>
          <p:cNvSpPr txBox="1"/>
          <p:nvPr/>
        </p:nvSpPr>
        <p:spPr>
          <a:xfrm>
            <a:off x="2266657"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Anomaly Detection</a:t>
            </a:r>
          </a:p>
        </p:txBody>
      </p:sp>
      <p:sp>
        <p:nvSpPr>
          <p:cNvPr id="99" name="TextBox 98"/>
          <p:cNvSpPr txBox="1"/>
          <p:nvPr/>
        </p:nvSpPr>
        <p:spPr>
          <a:xfrm>
            <a:off x="226665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Risk Management</a:t>
            </a:r>
          </a:p>
        </p:txBody>
      </p:sp>
      <p:sp>
        <p:nvSpPr>
          <p:cNvPr id="48" name="TextBox 47"/>
          <p:cNvSpPr txBox="1"/>
          <p:nvPr/>
        </p:nvSpPr>
        <p:spPr>
          <a:xfrm>
            <a:off x="3073274"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Classification Clustering</a:t>
            </a:r>
          </a:p>
        </p:txBody>
      </p:sp>
      <p:sp>
        <p:nvSpPr>
          <p:cNvPr id="100" name="TextBox 99"/>
          <p:cNvSpPr txBox="1"/>
          <p:nvPr/>
        </p:nvSpPr>
        <p:spPr>
          <a:xfrm>
            <a:off x="3073274"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Search</a:t>
            </a:r>
          </a:p>
        </p:txBody>
      </p:sp>
      <p:sp>
        <p:nvSpPr>
          <p:cNvPr id="49" name="TextBox 48"/>
          <p:cNvSpPr txBox="1"/>
          <p:nvPr/>
        </p:nvSpPr>
        <p:spPr>
          <a:xfrm>
            <a:off x="3879895" y="162169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Customer 360</a:t>
            </a:r>
          </a:p>
        </p:txBody>
      </p:sp>
      <p:sp>
        <p:nvSpPr>
          <p:cNvPr id="101" name="TextBox 100"/>
          <p:cNvSpPr txBox="1"/>
          <p:nvPr/>
        </p:nvSpPr>
        <p:spPr>
          <a:xfrm>
            <a:off x="384669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Telemetry</a:t>
            </a:r>
          </a:p>
        </p:txBody>
      </p:sp>
      <p:pic>
        <p:nvPicPr>
          <p:cNvPr id="3" name="Picture 2" descr="UseCases_50k_Anaytic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91789" y="1092626"/>
            <a:ext cx="436954" cy="436840"/>
          </a:xfrm>
          <a:prstGeom prst="rect">
            <a:avLst/>
          </a:prstGeom>
        </p:spPr>
      </p:pic>
      <p:pic>
        <p:nvPicPr>
          <p:cNvPr id="4" name="Picture 3" descr="UseCases_50k_AnomolyDetec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7827" y="1065957"/>
            <a:ext cx="463630" cy="463509"/>
          </a:xfrm>
          <a:prstGeom prst="rect">
            <a:avLst/>
          </a:prstGeom>
        </p:spPr>
      </p:pic>
      <p:pic>
        <p:nvPicPr>
          <p:cNvPr id="5" name="Picture 4" descr="UseCases_50k_Class_Clus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566" y="1092625"/>
            <a:ext cx="492613" cy="492485"/>
          </a:xfrm>
          <a:prstGeom prst="rect">
            <a:avLst/>
          </a:prstGeom>
        </p:spPr>
      </p:pic>
      <p:pic>
        <p:nvPicPr>
          <p:cNvPr id="6" name="Picture 5" descr="UseCases_50k_Cust_360.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441" y="1080719"/>
            <a:ext cx="540254" cy="540113"/>
          </a:xfrm>
          <a:prstGeom prst="rect">
            <a:avLst/>
          </a:prstGeom>
        </p:spPr>
      </p:pic>
      <p:pic>
        <p:nvPicPr>
          <p:cNvPr id="7" name="Picture 6" descr="UseCases_50k_DataHu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6889" y="1098007"/>
            <a:ext cx="476184" cy="476060"/>
          </a:xfrm>
          <a:prstGeom prst="rect">
            <a:avLst/>
          </a:prstGeom>
        </p:spPr>
      </p:pic>
      <p:pic>
        <p:nvPicPr>
          <p:cNvPr id="8" name="Picture 7" descr="UseCases_50k_DataMinin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1425" y="1098006"/>
            <a:ext cx="431572" cy="431460"/>
          </a:xfrm>
          <a:prstGeom prst="rect">
            <a:avLst/>
          </a:prstGeom>
        </p:spPr>
      </p:pic>
      <p:pic>
        <p:nvPicPr>
          <p:cNvPr id="9" name="Picture 8" descr="UseCases_50k_FraudDetec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09686" y="1122383"/>
            <a:ext cx="429227" cy="429115"/>
          </a:xfrm>
          <a:prstGeom prst="rect">
            <a:avLst/>
          </a:prstGeom>
        </p:spPr>
      </p:pic>
      <p:pic>
        <p:nvPicPr>
          <p:cNvPr id="10" name="Picture 9" descr="UseCases_50k_InteractiveMarke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02332" y="1033955"/>
            <a:ext cx="495643" cy="495514"/>
          </a:xfrm>
          <a:prstGeom prst="rect">
            <a:avLst/>
          </a:prstGeom>
        </p:spPr>
      </p:pic>
      <p:pic>
        <p:nvPicPr>
          <p:cNvPr id="11" name="Picture 10" descr="UseCases_50k_Market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12988" y="1001577"/>
            <a:ext cx="631329" cy="631165"/>
          </a:xfrm>
          <a:prstGeom prst="rect">
            <a:avLst/>
          </a:prstGeom>
        </p:spPr>
      </p:pic>
      <p:pic>
        <p:nvPicPr>
          <p:cNvPr id="13" name="Picture 12" descr="UseCases_50k_GraphAnalysi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565" y="1033954"/>
            <a:ext cx="540254" cy="540113"/>
          </a:xfrm>
          <a:prstGeom prst="rect">
            <a:avLst/>
          </a:prstGeom>
        </p:spPr>
      </p:pic>
      <p:pic>
        <p:nvPicPr>
          <p:cNvPr id="14" name="Picture 13" descr="UseCases_50k_PersonlizedOffer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0178" y="2059491"/>
            <a:ext cx="493076" cy="492948"/>
          </a:xfrm>
          <a:prstGeom prst="rect">
            <a:avLst/>
          </a:prstGeom>
        </p:spPr>
      </p:pic>
      <p:pic>
        <p:nvPicPr>
          <p:cNvPr id="15" name="Picture 14" descr="UseCases_50k_Recommend_Engin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6059" y="2107116"/>
            <a:ext cx="541090" cy="540950"/>
          </a:xfrm>
          <a:prstGeom prst="rect">
            <a:avLst/>
          </a:prstGeom>
        </p:spPr>
      </p:pic>
      <p:pic>
        <p:nvPicPr>
          <p:cNvPr id="16" name="Picture 15" descr="UseCases_50k_Risk_Mngm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21307" y="2097875"/>
            <a:ext cx="520155" cy="520020"/>
          </a:xfrm>
          <a:prstGeom prst="rect">
            <a:avLst/>
          </a:prstGeom>
        </p:spPr>
      </p:pic>
      <p:pic>
        <p:nvPicPr>
          <p:cNvPr id="17" name="Picture 16" descr="UseCases_50k_Search.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55579" y="2135606"/>
            <a:ext cx="512596" cy="512463"/>
          </a:xfrm>
          <a:prstGeom prst="rect">
            <a:avLst/>
          </a:prstGeom>
        </p:spPr>
      </p:pic>
      <p:pic>
        <p:nvPicPr>
          <p:cNvPr id="18" name="Picture 17" descr="UseCases_50k_Telemetr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34540" y="2066961"/>
            <a:ext cx="485604" cy="485478"/>
          </a:xfrm>
          <a:prstGeom prst="rect">
            <a:avLst/>
          </a:prstGeom>
        </p:spPr>
      </p:pic>
    </p:spTree>
    <p:extLst>
      <p:ext uri="{BB962C8B-B14F-4D97-AF65-F5344CB8AC3E}">
        <p14:creationId xmlns:p14="http://schemas.microsoft.com/office/powerpoint/2010/main" val="14813862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ICONS–END USERS</a:t>
            </a:r>
            <a:endParaRPr lang="en-US" dirty="0"/>
          </a:p>
        </p:txBody>
      </p:sp>
      <p:sp>
        <p:nvSpPr>
          <p:cNvPr id="33" name="TextBox 32"/>
          <p:cNvSpPr txBox="1"/>
          <p:nvPr/>
        </p:nvSpPr>
        <p:spPr>
          <a:xfrm>
            <a:off x="45173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Analyst</a:t>
            </a:r>
          </a:p>
        </p:txBody>
      </p:sp>
      <p:sp>
        <p:nvSpPr>
          <p:cNvPr id="34" name="TextBox 33"/>
          <p:cNvSpPr txBox="1"/>
          <p:nvPr/>
        </p:nvSpPr>
        <p:spPr>
          <a:xfrm>
            <a:off x="1319238"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Scientist</a:t>
            </a:r>
          </a:p>
        </p:txBody>
      </p:sp>
      <p:sp>
        <p:nvSpPr>
          <p:cNvPr id="35" name="TextBox 34"/>
          <p:cNvSpPr txBox="1"/>
          <p:nvPr/>
        </p:nvSpPr>
        <p:spPr>
          <a:xfrm>
            <a:off x="2208776"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Developer</a:t>
            </a:r>
          </a:p>
        </p:txBody>
      </p:sp>
      <p:sp>
        <p:nvSpPr>
          <p:cNvPr id="36" name="TextBox 35"/>
          <p:cNvSpPr txBox="1"/>
          <p:nvPr/>
        </p:nvSpPr>
        <p:spPr>
          <a:xfrm>
            <a:off x="3102935"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Executive</a:t>
            </a:r>
          </a:p>
        </p:txBody>
      </p:sp>
      <p:sp>
        <p:nvSpPr>
          <p:cNvPr id="37" name="TextBox 36"/>
          <p:cNvSpPr txBox="1"/>
          <p:nvPr/>
        </p:nvSpPr>
        <p:spPr>
          <a:xfrm>
            <a:off x="394938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IT Administrator</a:t>
            </a:r>
          </a:p>
        </p:txBody>
      </p:sp>
      <p:pic>
        <p:nvPicPr>
          <p:cNvPr id="8" name="Picture 7" descr="UseCases_EndUsers_40k_Biz_Analys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658" y="898628"/>
            <a:ext cx="600231" cy="600075"/>
          </a:xfrm>
          <a:prstGeom prst="rect">
            <a:avLst/>
          </a:prstGeom>
        </p:spPr>
      </p:pic>
      <p:pic>
        <p:nvPicPr>
          <p:cNvPr id="9" name="Picture 8" descr="UseCases_EndUsers_40k_DataScientis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4948" y="910534"/>
            <a:ext cx="570269" cy="570121"/>
          </a:xfrm>
          <a:prstGeom prst="rect">
            <a:avLst/>
          </a:prstGeom>
        </p:spPr>
      </p:pic>
      <p:pic>
        <p:nvPicPr>
          <p:cNvPr id="10" name="Picture 9"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4891" y="887064"/>
            <a:ext cx="593746" cy="593591"/>
          </a:xfrm>
          <a:prstGeom prst="rect">
            <a:avLst/>
          </a:prstGeom>
        </p:spPr>
      </p:pic>
      <p:pic>
        <p:nvPicPr>
          <p:cNvPr id="11" name="Picture 10" descr="UseCases_EndUsers_40k_Exe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9048" y="887064"/>
            <a:ext cx="593746" cy="593591"/>
          </a:xfrm>
          <a:prstGeom prst="rect">
            <a:avLst/>
          </a:prstGeom>
        </p:spPr>
      </p:pic>
      <p:pic>
        <p:nvPicPr>
          <p:cNvPr id="12" name="Picture 11" descr="UseCases_EndUsers_40k_IT_Admi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0317" y="910532"/>
            <a:ext cx="588323" cy="588170"/>
          </a:xfrm>
          <a:prstGeom prst="rect">
            <a:avLst/>
          </a:prstGeom>
        </p:spPr>
      </p:pic>
    </p:spTree>
    <p:extLst>
      <p:ext uri="{BB962C8B-B14F-4D97-AF65-F5344CB8AC3E}">
        <p14:creationId xmlns:p14="http://schemas.microsoft.com/office/powerpoint/2010/main" val="13474901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a:solidFill>
                  <a:srgbClr val="FFFFFF"/>
                </a:solidFill>
              </a:rPr>
              <a:t>dalekim@mapr.com</a:t>
            </a: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4261053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Tools for Offload</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026738"/>
            <a:ext cx="2159000" cy="2159000"/>
          </a:xfrm>
          <a:prstGeom prst="rect">
            <a:avLst/>
          </a:prstGeom>
        </p:spPr>
      </p:pic>
      <p:pic>
        <p:nvPicPr>
          <p:cNvPr id="5" name="Picture 4"/>
          <p:cNvPicPr>
            <a:picLocks noChangeAspect="1"/>
          </p:cNvPicPr>
          <p:nvPr/>
        </p:nvPicPr>
        <p:blipFill>
          <a:blip r:embed="rId4"/>
          <a:stretch>
            <a:fillRect/>
          </a:stretch>
        </p:blipFill>
        <p:spPr>
          <a:xfrm>
            <a:off x="4669097" y="813796"/>
            <a:ext cx="3693506" cy="1317136"/>
          </a:xfrm>
          <a:prstGeom prst="rect">
            <a:avLst/>
          </a:prstGeom>
        </p:spPr>
      </p:pic>
      <p:pic>
        <p:nvPicPr>
          <p:cNvPr id="7" name="Picture 6"/>
          <p:cNvPicPr>
            <a:picLocks noChangeAspect="1"/>
          </p:cNvPicPr>
          <p:nvPr/>
        </p:nvPicPr>
        <p:blipFill>
          <a:blip r:embed="rId5"/>
          <a:stretch>
            <a:fillRect/>
          </a:stretch>
        </p:blipFill>
        <p:spPr>
          <a:xfrm>
            <a:off x="346473" y="3624349"/>
            <a:ext cx="3494152" cy="844508"/>
          </a:xfrm>
          <a:prstGeom prst="rect">
            <a:avLst/>
          </a:prstGeom>
        </p:spPr>
      </p:pic>
      <p:pic>
        <p:nvPicPr>
          <p:cNvPr id="8" name="Picture 7"/>
          <p:cNvPicPr>
            <a:picLocks noChangeAspect="1"/>
          </p:cNvPicPr>
          <p:nvPr/>
        </p:nvPicPr>
        <p:blipFill>
          <a:blip r:embed="rId6"/>
          <a:stretch>
            <a:fillRect/>
          </a:stretch>
        </p:blipFill>
        <p:spPr>
          <a:xfrm>
            <a:off x="4019110" y="1947949"/>
            <a:ext cx="4191000" cy="1676400"/>
          </a:xfrm>
          <a:prstGeom prst="rect">
            <a:avLst/>
          </a:prstGeom>
        </p:spPr>
      </p:pic>
      <p:pic>
        <p:nvPicPr>
          <p:cNvPr id="9" name="Picture 8"/>
          <p:cNvPicPr>
            <a:picLocks noChangeAspect="1"/>
          </p:cNvPicPr>
          <p:nvPr/>
        </p:nvPicPr>
        <p:blipFill>
          <a:blip r:embed="rId7"/>
          <a:stretch>
            <a:fillRect/>
          </a:stretch>
        </p:blipFill>
        <p:spPr>
          <a:xfrm>
            <a:off x="6032377" y="3173908"/>
            <a:ext cx="2177733" cy="1541541"/>
          </a:xfrm>
          <a:prstGeom prst="rect">
            <a:avLst/>
          </a:prstGeom>
        </p:spPr>
      </p:pic>
    </p:spTree>
    <p:extLst>
      <p:ext uri="{BB962C8B-B14F-4D97-AF65-F5344CB8AC3E}">
        <p14:creationId xmlns:p14="http://schemas.microsoft.com/office/powerpoint/2010/main" val="1425333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Components for Analysis</a:t>
            </a:r>
          </a:p>
        </p:txBody>
      </p:sp>
    </p:spTree>
    <p:extLst>
      <p:ext uri="{BB962C8B-B14F-4D97-AF65-F5344CB8AC3E}">
        <p14:creationId xmlns:p14="http://schemas.microsoft.com/office/powerpoint/2010/main" val="4308283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182880" y="1011720"/>
            <a:ext cx="5562978" cy="3485271"/>
          </a:xfrm>
          <a:prstGeom prst="roundRect">
            <a:avLst/>
          </a:prstGeom>
          <a:noFill/>
          <a:ln w="28575" algn="ctr">
            <a:solidFill>
              <a:schemeClr val="accent1">
                <a:lumMod val="75000"/>
              </a:schemeClr>
            </a:solidFill>
            <a:round/>
            <a:headEnd/>
            <a:tailEnd/>
          </a:ln>
        </p:spPr>
        <p:txBody>
          <a:bodyPr rtlCol="0" anchor="ctr"/>
          <a:lstStyle/>
          <a:p>
            <a:pPr algn="ctr" eaLnBrk="0" hangingPunct="0"/>
            <a:endParaRPr lang="en-US" dirty="0" smtClean="0">
              <a:solidFill>
                <a:srgbClr val="FFFFFF"/>
              </a:solidFill>
            </a:endParaRPr>
          </a:p>
        </p:txBody>
      </p:sp>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Components for Analysis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46474" y="1274243"/>
            <a:ext cx="2440716" cy="1288307"/>
          </a:xfrm>
          <a:prstGeom prst="rect">
            <a:avLst/>
          </a:prstGeom>
        </p:spPr>
      </p:pic>
      <p:pic>
        <p:nvPicPr>
          <p:cNvPr id="3" name="Picture 2"/>
          <p:cNvPicPr>
            <a:picLocks noChangeAspect="1"/>
          </p:cNvPicPr>
          <p:nvPr/>
        </p:nvPicPr>
        <p:blipFill>
          <a:blip r:embed="rId4"/>
          <a:stretch>
            <a:fillRect/>
          </a:stretch>
        </p:blipFill>
        <p:spPr>
          <a:xfrm>
            <a:off x="3102313" y="1328759"/>
            <a:ext cx="1835448" cy="976302"/>
          </a:xfrm>
          <a:prstGeom prst="rect">
            <a:avLst/>
          </a:prstGeom>
        </p:spPr>
      </p:pic>
      <p:pic>
        <p:nvPicPr>
          <p:cNvPr id="4" name="Picture 3"/>
          <p:cNvPicPr>
            <a:picLocks noChangeAspect="1"/>
          </p:cNvPicPr>
          <p:nvPr/>
        </p:nvPicPr>
        <p:blipFill>
          <a:blip r:embed="rId5"/>
          <a:stretch>
            <a:fillRect/>
          </a:stretch>
        </p:blipFill>
        <p:spPr>
          <a:xfrm>
            <a:off x="457201" y="2959331"/>
            <a:ext cx="1520149" cy="1366210"/>
          </a:xfrm>
          <a:prstGeom prst="rect">
            <a:avLst/>
          </a:prstGeom>
        </p:spPr>
      </p:pic>
      <p:pic>
        <p:nvPicPr>
          <p:cNvPr id="5" name="Picture 4"/>
          <p:cNvPicPr>
            <a:picLocks noChangeAspect="1"/>
          </p:cNvPicPr>
          <p:nvPr/>
        </p:nvPicPr>
        <p:blipFill>
          <a:blip r:embed="rId6"/>
          <a:stretch>
            <a:fillRect/>
          </a:stretch>
        </p:blipFill>
        <p:spPr>
          <a:xfrm>
            <a:off x="2201143" y="2825073"/>
            <a:ext cx="2948593" cy="1104898"/>
          </a:xfrm>
          <a:prstGeom prst="rect">
            <a:avLst/>
          </a:prstGeom>
        </p:spPr>
      </p:pic>
      <p:pic>
        <p:nvPicPr>
          <p:cNvPr id="7" name="Picture 6"/>
          <p:cNvPicPr>
            <a:picLocks noChangeAspect="1"/>
          </p:cNvPicPr>
          <p:nvPr/>
        </p:nvPicPr>
        <p:blipFill>
          <a:blip r:embed="rId7"/>
          <a:stretch>
            <a:fillRect/>
          </a:stretch>
        </p:blipFill>
        <p:spPr>
          <a:xfrm>
            <a:off x="6060981" y="1406132"/>
            <a:ext cx="2844389" cy="1156418"/>
          </a:xfrm>
          <a:prstGeom prst="rect">
            <a:avLst/>
          </a:prstGeom>
        </p:spPr>
      </p:pic>
      <p:pic>
        <p:nvPicPr>
          <p:cNvPr id="8" name="Picture 7"/>
          <p:cNvPicPr>
            <a:picLocks noChangeAspect="1"/>
          </p:cNvPicPr>
          <p:nvPr/>
        </p:nvPicPr>
        <p:blipFill>
          <a:blip r:embed="rId8"/>
          <a:stretch>
            <a:fillRect/>
          </a:stretch>
        </p:blipFill>
        <p:spPr>
          <a:xfrm>
            <a:off x="6314247" y="3047520"/>
            <a:ext cx="2435511" cy="753849"/>
          </a:xfrm>
          <a:prstGeom prst="rect">
            <a:avLst/>
          </a:prstGeom>
        </p:spPr>
      </p:pic>
      <p:cxnSp>
        <p:nvCxnSpPr>
          <p:cNvPr id="12" name="Straight Arrow Connector 11"/>
          <p:cNvCxnSpPr>
            <a:stCxn id="7" idx="1"/>
          </p:cNvCxnSpPr>
          <p:nvPr/>
        </p:nvCxnSpPr>
        <p:spPr bwMode="auto">
          <a:xfrm flipH="1">
            <a:off x="5220393" y="1984341"/>
            <a:ext cx="840588" cy="0"/>
          </a:xfrm>
          <a:prstGeom prst="straightConnector1">
            <a:avLst/>
          </a:prstGeom>
          <a:noFill/>
          <a:ln w="69850" algn="ctr">
            <a:solidFill>
              <a:srgbClr val="E1949E"/>
            </a:solidFill>
            <a:round/>
            <a:headEnd/>
            <a:tailEnd type="triangle"/>
          </a:ln>
        </p:spPr>
      </p:cxnSp>
      <p:cxnSp>
        <p:nvCxnSpPr>
          <p:cNvPr id="16" name="Straight Arrow Connector 15"/>
          <p:cNvCxnSpPr/>
          <p:nvPr/>
        </p:nvCxnSpPr>
        <p:spPr bwMode="auto">
          <a:xfrm flipH="1">
            <a:off x="5249866" y="3424444"/>
            <a:ext cx="840588" cy="0"/>
          </a:xfrm>
          <a:prstGeom prst="straightConnector1">
            <a:avLst/>
          </a:prstGeom>
          <a:noFill/>
          <a:ln w="69850" algn="ctr">
            <a:solidFill>
              <a:srgbClr val="E1949E"/>
            </a:solidFill>
            <a:round/>
            <a:headEnd/>
            <a:tailEnd type="triangle"/>
          </a:ln>
        </p:spPr>
      </p:cxnSp>
    </p:spTree>
    <p:extLst>
      <p:ext uri="{BB962C8B-B14F-4D97-AF65-F5344CB8AC3E}">
        <p14:creationId xmlns:p14="http://schemas.microsoft.com/office/powerpoint/2010/main" val="59598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Data Formats</a:t>
            </a:r>
          </a:p>
        </p:txBody>
      </p:sp>
    </p:spTree>
    <p:extLst>
      <p:ext uri="{BB962C8B-B14F-4D97-AF65-F5344CB8AC3E}">
        <p14:creationId xmlns:p14="http://schemas.microsoft.com/office/powerpoint/2010/main" val="167893486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Data Formats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formats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CSV / TSV</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JSON</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Sequence files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Avro</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Parquet</a:t>
            </a:r>
          </a:p>
          <a:p>
            <a:pPr indent="-258366">
              <a:spcBef>
                <a:spcPct val="0"/>
              </a:spcBef>
              <a:buClr>
                <a:srgbClr val="4D4F53"/>
              </a:buClr>
              <a:buFontTx/>
              <a:buChar char="•"/>
            </a:pPr>
            <a:r>
              <a:rPr lang="en-US" sz="1650" dirty="0" smtClean="0">
                <a:solidFill>
                  <a:srgbClr val="4D4F53"/>
                </a:solidFill>
                <a:latin typeface="Arial" charset="0"/>
                <a:cs typeface="Arial" charset="0"/>
                <a:sym typeface="Arial" charset="0"/>
              </a:rPr>
              <a:t>Databases</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binary</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JSON</a:t>
            </a:r>
          </a:p>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963770" y="1193180"/>
            <a:ext cx="3794072" cy="2133445"/>
          </a:xfrm>
          <a:prstGeom prst="rect">
            <a:avLst/>
          </a:prstGeom>
        </p:spPr>
      </p:pic>
    </p:spTree>
    <p:extLst>
      <p:ext uri="{BB962C8B-B14F-4D97-AF65-F5344CB8AC3E}">
        <p14:creationId xmlns:p14="http://schemas.microsoft.com/office/powerpoint/2010/main" val="591338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Use Cases</a:t>
            </a:r>
            <a:endParaRPr lang="en-US" b="1" dirty="0"/>
          </a:p>
        </p:txBody>
      </p:sp>
      <p:sp>
        <p:nvSpPr>
          <p:cNvPr id="3" name="Content Placeholder 2"/>
          <p:cNvSpPr>
            <a:spLocks noGrp="1"/>
          </p:cNvSpPr>
          <p:nvPr>
            <p:ph idx="4294967295"/>
          </p:nvPr>
        </p:nvSpPr>
        <p:spPr>
          <a:xfrm>
            <a:off x="449869" y="898525"/>
            <a:ext cx="7327900" cy="3695700"/>
          </a:xfrm>
        </p:spPr>
        <p:txBody>
          <a:bodyPr/>
          <a:lstStyle/>
          <a:p>
            <a:r>
              <a:rPr lang="en-US" dirty="0"/>
              <a:t>BI / ETL </a:t>
            </a:r>
            <a:r>
              <a:rPr lang="en-US" dirty="0" smtClean="0"/>
              <a:t>offload</a:t>
            </a:r>
          </a:p>
          <a:p>
            <a:r>
              <a:rPr lang="en-US" dirty="0" err="1" smtClean="0"/>
              <a:t>MapR</a:t>
            </a:r>
            <a:r>
              <a:rPr lang="en-US" dirty="0" smtClean="0"/>
              <a:t> </a:t>
            </a:r>
            <a:r>
              <a:rPr lang="en-US" dirty="0"/>
              <a:t>Converged </a:t>
            </a:r>
            <a:r>
              <a:rPr lang="en-US" dirty="0" smtClean="0"/>
              <a:t>Data Platform </a:t>
            </a:r>
            <a:r>
              <a:rPr lang="en-US" dirty="0"/>
              <a:t>for Docker</a:t>
            </a:r>
          </a:p>
          <a:p>
            <a:r>
              <a:rPr lang="en-US" dirty="0" err="1" smtClean="0"/>
              <a:t>MapR</a:t>
            </a:r>
            <a:r>
              <a:rPr lang="en-US" dirty="0" smtClean="0"/>
              <a:t>-Streams to scale OPC connections</a:t>
            </a:r>
          </a:p>
          <a:p>
            <a:r>
              <a:rPr lang="en-US" dirty="0" err="1"/>
              <a:t>MapR</a:t>
            </a:r>
            <a:r>
              <a:rPr lang="en-US" dirty="0"/>
              <a:t> Edge </a:t>
            </a:r>
            <a:r>
              <a:rPr lang="en-US" dirty="0" smtClean="0"/>
              <a:t>for IT architectures</a:t>
            </a:r>
          </a:p>
        </p:txBody>
      </p:sp>
    </p:spTree>
    <p:extLst>
      <p:ext uri="{BB962C8B-B14F-4D97-AF65-F5344CB8AC3E}">
        <p14:creationId xmlns:p14="http://schemas.microsoft.com/office/powerpoint/2010/main" val="1116844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379912"/>
            <a:ext cx="3914700" cy="2017222"/>
          </a:xfrm>
          <a:prstGeom prst="rect">
            <a:avLst/>
          </a:prstGeom>
        </p:spPr>
      </p:pic>
      <p:pic>
        <p:nvPicPr>
          <p:cNvPr id="7" name="Picture 6"/>
          <p:cNvPicPr>
            <a:picLocks noChangeAspect="1"/>
          </p:cNvPicPr>
          <p:nvPr/>
        </p:nvPicPr>
        <p:blipFill>
          <a:blip r:embed="rId3"/>
          <a:stretch>
            <a:fillRect/>
          </a:stretch>
        </p:blipFill>
        <p:spPr>
          <a:xfrm>
            <a:off x="4837520" y="1379912"/>
            <a:ext cx="3914700" cy="2017222"/>
          </a:xfrm>
          <a:prstGeom prst="rect">
            <a:avLst/>
          </a:prstGeom>
        </p:spPr>
      </p:pic>
      <p:sp>
        <p:nvSpPr>
          <p:cNvPr id="5" name="Rectangle 4"/>
          <p:cNvSpPr/>
          <p:nvPr/>
        </p:nvSpPr>
        <p:spPr bwMode="auto">
          <a:xfrm>
            <a:off x="6794870" y="1379912"/>
            <a:ext cx="1138243" cy="2017222"/>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
        <p:nvSpPr>
          <p:cNvPr id="9" name="Rectangle 8"/>
          <p:cNvSpPr/>
          <p:nvPr/>
        </p:nvSpPr>
        <p:spPr bwMode="auto">
          <a:xfrm>
            <a:off x="346473" y="2261061"/>
            <a:ext cx="3914700" cy="365760"/>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Tree>
    <p:extLst>
      <p:ext uri="{BB962C8B-B14F-4D97-AF65-F5344CB8AC3E}">
        <p14:creationId xmlns:p14="http://schemas.microsoft.com/office/powerpoint/2010/main" val="274415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Dataset “row” is always read completely.</a:t>
                      </a:r>
                    </a:p>
                    <a:p>
                      <a:pPr marL="342900" indent="-342900">
                        <a:buFont typeface="Arial" charset="0"/>
                        <a:buChar char="•"/>
                      </a:pPr>
                      <a:r>
                        <a:rPr lang="en-US" dirty="0" smtClean="0"/>
                        <a:t>No join</a:t>
                      </a:r>
                      <a:r>
                        <a:rPr lang="en-US" baseline="0" dirty="0" smtClean="0"/>
                        <a:t> required, but unnecessary data can be read</a:t>
                      </a:r>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r>
                        <a:rPr lang="en-US" baseline="0" dirty="0" smtClean="0"/>
                        <a:t>Choose when there are just a few columns available or all columns are always queried.</a:t>
                      </a:r>
                    </a:p>
                  </a:txBody>
                  <a:tcPr/>
                </a:tc>
                <a:tc>
                  <a:txBody>
                    <a:bodyPr/>
                    <a:lstStyle/>
                    <a:p>
                      <a:pPr marL="342900" indent="-342900">
                        <a:buFont typeface="Arial" charset="0"/>
                        <a:buChar char="•"/>
                      </a:pPr>
                      <a:r>
                        <a:rPr lang="en-US" dirty="0" smtClean="0"/>
                        <a:t>Only</a:t>
                      </a:r>
                      <a:r>
                        <a:rPr lang="en-US" baseline="0" dirty="0" smtClean="0"/>
                        <a:t> columns are read, which are part of query.</a:t>
                      </a:r>
                    </a:p>
                    <a:p>
                      <a:pPr marL="342900" indent="-342900">
                        <a:buFont typeface="Arial" charset="0"/>
                        <a:buChar char="•"/>
                      </a:pPr>
                      <a:r>
                        <a:rPr lang="en-US" baseline="0" dirty="0" smtClean="0"/>
                        <a:t>Values of same row needs to be joined.</a:t>
                      </a:r>
                    </a:p>
                    <a:p>
                      <a:pPr marL="342900" indent="-342900">
                        <a:buFont typeface="Arial" charset="0"/>
                        <a:buChar char="•"/>
                      </a:pPr>
                      <a:r>
                        <a:rPr lang="en-US" baseline="0" dirty="0" smtClean="0"/>
                        <a:t>Good compression ratio, because of high chance of repeating values.</a:t>
                      </a:r>
                    </a:p>
                    <a:p>
                      <a:pPr marL="342900" indent="-342900">
                        <a:buFont typeface="Arial" charset="0"/>
                        <a:buChar char="•"/>
                      </a:pPr>
                      <a:r>
                        <a:rPr lang="en-US" baseline="0" dirty="0" smtClean="0"/>
                        <a:t>Choose when many columns are available and only small subset is queried.</a:t>
                      </a:r>
                      <a:endParaRPr lang="en-US" dirty="0"/>
                    </a:p>
                  </a:txBody>
                  <a:tcPr/>
                </a:tc>
              </a:tr>
            </a:tbl>
          </a:graphicData>
        </a:graphic>
      </p:graphicFrame>
    </p:spTree>
    <p:extLst>
      <p:ext uri="{BB962C8B-B14F-4D97-AF65-F5344CB8AC3E}">
        <p14:creationId xmlns:p14="http://schemas.microsoft.com/office/powerpoint/2010/main" val="168784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CSV / TSV</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dirty="0" smtClean="0">
                <a:solidFill>
                  <a:srgbClr val="4D4F53"/>
                </a:solidFill>
                <a:latin typeface="Arial" charset="0"/>
                <a:cs typeface="Arial" charset="0"/>
                <a:sym typeface="Arial" charset="0"/>
              </a:rPr>
              <a:t>Text separated by characters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Convenient and simple format to use to exchange with other applications or scripts that produce or read delimited files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Human readable and </a:t>
            </a:r>
            <a:r>
              <a:rPr lang="en-US" dirty="0" err="1" smtClean="0">
                <a:solidFill>
                  <a:srgbClr val="4D4F53"/>
                </a:solidFill>
                <a:latin typeface="Arial" charset="0"/>
                <a:cs typeface="Arial" charset="0"/>
                <a:sym typeface="Arial" charset="0"/>
              </a:rPr>
              <a:t>parsable</a:t>
            </a:r>
            <a:endParaRPr lang="en-US"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Data format is bulky and not that efficient to query</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No built-in block compression</a:t>
            </a:r>
          </a:p>
        </p:txBody>
      </p:sp>
      <p:pic>
        <p:nvPicPr>
          <p:cNvPr id="2" name="Picture 1"/>
          <p:cNvPicPr>
            <a:picLocks noChangeAspect="1"/>
          </p:cNvPicPr>
          <p:nvPr/>
        </p:nvPicPr>
        <p:blipFill>
          <a:blip r:embed="rId3"/>
          <a:stretch>
            <a:fillRect/>
          </a:stretch>
        </p:blipFill>
        <p:spPr>
          <a:xfrm>
            <a:off x="4570810" y="2696766"/>
            <a:ext cx="3435520" cy="2181199"/>
          </a:xfrm>
          <a:prstGeom prst="rect">
            <a:avLst/>
          </a:prstGeom>
        </p:spPr>
      </p:pic>
    </p:spTree>
    <p:extLst>
      <p:ext uri="{BB962C8B-B14F-4D97-AF65-F5344CB8AC3E}">
        <p14:creationId xmlns:p14="http://schemas.microsoft.com/office/powerpoint/2010/main" val="1918375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2000" dirty="0">
                <a:solidFill>
                  <a:srgbClr val="4D4F53"/>
                </a:solidFill>
                <a:latin typeface="Arial" charset="0"/>
                <a:cs typeface="Arial" charset="0"/>
                <a:sym typeface="Arial" charset="0"/>
              </a:rPr>
              <a:t>Text </a:t>
            </a:r>
            <a:r>
              <a:rPr lang="en-US" sz="2000" dirty="0" smtClean="0">
                <a:solidFill>
                  <a:srgbClr val="4D4F53"/>
                </a:solidFill>
                <a:latin typeface="Arial" charset="0"/>
                <a:cs typeface="Arial" charset="0"/>
                <a:sym typeface="Arial" charset="0"/>
              </a:rPr>
              <a:t>as a document</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Human </a:t>
            </a:r>
            <a:r>
              <a:rPr lang="en-US" sz="2000" dirty="0">
                <a:solidFill>
                  <a:srgbClr val="4D4F53"/>
                </a:solidFill>
                <a:latin typeface="Arial" charset="0"/>
                <a:cs typeface="Arial" charset="0"/>
                <a:sym typeface="Arial" charset="0"/>
              </a:rPr>
              <a:t>readable and </a:t>
            </a:r>
            <a:r>
              <a:rPr lang="en-US" sz="2000" dirty="0" err="1">
                <a:solidFill>
                  <a:srgbClr val="4D4F53"/>
                </a:solidFill>
                <a:latin typeface="Arial" charset="0"/>
                <a:cs typeface="Arial" charset="0"/>
                <a:sym typeface="Arial" charset="0"/>
              </a:rPr>
              <a:t>parsable</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No built-in block compression</a:t>
            </a: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Embedded, “sub documents” are possible</a:t>
            </a:r>
            <a:endParaRPr lang="en-US" sz="200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582913" y="2194560"/>
            <a:ext cx="5340361" cy="2302431"/>
          </a:xfrm>
          <a:prstGeom prst="rect">
            <a:avLst/>
          </a:prstGeom>
        </p:spPr>
      </p:pic>
    </p:spTree>
    <p:extLst>
      <p:ext uri="{BB962C8B-B14F-4D97-AF65-F5344CB8AC3E}">
        <p14:creationId xmlns:p14="http://schemas.microsoft.com/office/powerpoint/2010/main" val="17110485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Avro</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1680404"/>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Widely used as a serialization platform</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Row-based, offers compact and fast binary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Schema is encoded on the file so the data can be untagged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support block compression and are </a:t>
            </a:r>
            <a:r>
              <a:rPr lang="en-US" sz="1950" dirty="0" err="1" smtClean="0">
                <a:solidFill>
                  <a:srgbClr val="4D4F53"/>
                </a:solidFill>
                <a:latin typeface="Arial" charset="0"/>
                <a:cs typeface="Arial" charset="0"/>
                <a:sym typeface="Arial" charset="0"/>
              </a:rPr>
              <a:t>splittable</a:t>
            </a: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schema evaluation</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075709" y="2237218"/>
            <a:ext cx="5885411" cy="2765527"/>
          </a:xfrm>
          <a:prstGeom prst="rect">
            <a:avLst/>
          </a:prstGeom>
        </p:spPr>
      </p:pic>
    </p:spTree>
    <p:extLst>
      <p:ext uri="{BB962C8B-B14F-4D97-AF65-F5344CB8AC3E}">
        <p14:creationId xmlns:p14="http://schemas.microsoft.com/office/powerpoint/2010/main" val="2136336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Parquet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Column-oriented binary file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Uses the record shredding and assembly algorithm </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Each data file contains the values for a set of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Very efficient in terms of disk I/O when specific columns need to be queried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Block compression embedded</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892828" y="2954135"/>
            <a:ext cx="5370022" cy="1342506"/>
          </a:xfrm>
          <a:prstGeom prst="rect">
            <a:avLst/>
          </a:prstGeom>
        </p:spPr>
      </p:pic>
    </p:spTree>
    <p:extLst>
      <p:ext uri="{BB962C8B-B14F-4D97-AF65-F5344CB8AC3E}">
        <p14:creationId xmlns:p14="http://schemas.microsoft.com/office/powerpoint/2010/main" val="16615890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binary</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HBase compliant API</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in column families, columns and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scans and random access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No major </a:t>
            </a:r>
            <a:r>
              <a:rPr lang="en-US" sz="1950" dirty="0">
                <a:solidFill>
                  <a:srgbClr val="4D4F53"/>
                </a:solidFill>
                <a:latin typeface="Arial" charset="0"/>
                <a:cs typeface="Arial" charset="0"/>
                <a:sym typeface="Arial" charset="0"/>
              </a:rPr>
              <a:t>compactions required </a:t>
            </a:r>
            <a:r>
              <a:rPr lang="en-US" sz="1950" dirty="0" smtClean="0">
                <a:solidFill>
                  <a:srgbClr val="4D4F53"/>
                </a:solidFill>
                <a:latin typeface="Arial" charset="0"/>
                <a:cs typeface="Arial" charset="0"/>
                <a:sym typeface="Arial" charset="0"/>
              </a:rPr>
              <a:t>as </a:t>
            </a:r>
            <a:r>
              <a:rPr lang="en-US" sz="1950" dirty="0">
                <a:solidFill>
                  <a:srgbClr val="4D4F53"/>
                </a:solidFill>
                <a:latin typeface="Arial" charset="0"/>
                <a:cs typeface="Arial" charset="0"/>
                <a:sym typeface="Arial" charset="0"/>
              </a:rPr>
              <a:t>in </a:t>
            </a:r>
            <a:r>
              <a:rPr lang="en-US" sz="1950" dirty="0" smtClean="0">
                <a:solidFill>
                  <a:srgbClr val="4D4F53"/>
                </a:solidFill>
                <a:latin typeface="Arial" charset="0"/>
                <a:cs typeface="Arial" charset="0"/>
                <a:sym typeface="Arial" charset="0"/>
              </a:rPr>
              <a:t>HBase</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 based on column families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5229097" y="2844599"/>
            <a:ext cx="2740429" cy="2055322"/>
          </a:xfrm>
          <a:prstGeom prst="rect">
            <a:avLst/>
          </a:prstGeom>
        </p:spPr>
      </p:pic>
    </p:spTree>
    <p:extLst>
      <p:ext uri="{BB962C8B-B14F-4D97-AF65-F5344CB8AC3E}">
        <p14:creationId xmlns:p14="http://schemas.microsoft.com/office/powerpoint/2010/main" val="6309677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Column Family</a:t>
            </a:r>
            <a:endParaRPr lang="en-US" dirty="0" smtClean="0">
              <a:latin typeface="Arial" charset="0"/>
              <a:cs typeface="Arial" charset="0"/>
              <a:sym typeface="Arial" charset="0"/>
            </a:endParaRPr>
          </a:p>
        </p:txBody>
      </p:sp>
      <p:pic>
        <p:nvPicPr>
          <p:cNvPr id="3" name="Picture 2"/>
          <p:cNvPicPr>
            <a:picLocks noChangeAspect="1"/>
          </p:cNvPicPr>
          <p:nvPr/>
        </p:nvPicPr>
        <p:blipFill>
          <a:blip r:embed="rId3"/>
          <a:stretch>
            <a:fillRect/>
          </a:stretch>
        </p:blipFill>
        <p:spPr>
          <a:xfrm>
            <a:off x="346473" y="881149"/>
            <a:ext cx="6761760" cy="3931256"/>
          </a:xfrm>
          <a:prstGeom prst="rect">
            <a:avLst/>
          </a:prstGeom>
        </p:spPr>
      </p:pic>
      <p:sp>
        <p:nvSpPr>
          <p:cNvPr id="5" name="Rectangle 4"/>
          <p:cNvSpPr/>
          <p:nvPr/>
        </p:nvSpPr>
        <p:spPr>
          <a:xfrm>
            <a:off x="7108233" y="1002912"/>
            <a:ext cx="1886989" cy="1261884"/>
          </a:xfrm>
          <a:prstGeom prst="rect">
            <a:avLst/>
          </a:prstGeom>
        </p:spPr>
        <p:txBody>
          <a:bodyPr wrap="square">
            <a:spAutoFit/>
          </a:bodyPr>
          <a:lstStyle/>
          <a:p>
            <a:r>
              <a:rPr lang="en-US" dirty="0"/>
              <a:t>Columns in same CF will be read together</a:t>
            </a:r>
          </a:p>
        </p:txBody>
      </p:sp>
    </p:spTree>
    <p:extLst>
      <p:ext uri="{BB962C8B-B14F-4D97-AF65-F5344CB8AC3E}">
        <p14:creationId xmlns:p14="http://schemas.microsoft.com/office/powerpoint/2010/main" val="1218762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err="1" smtClean="0">
                <a:solidFill>
                  <a:srgbClr val="4D4F53"/>
                </a:solidFill>
                <a:latin typeface="Arial" charset="0"/>
                <a:cs typeface="Arial" charset="0"/>
                <a:sym typeface="Arial" charset="0"/>
              </a:rPr>
              <a:t>MapR’s</a:t>
            </a:r>
            <a:r>
              <a:rPr lang="en-US" sz="1950" dirty="0" smtClean="0">
                <a:solidFill>
                  <a:srgbClr val="4D4F53"/>
                </a:solidFill>
                <a:latin typeface="Arial" charset="0"/>
                <a:cs typeface="Arial" charset="0"/>
                <a:sym typeface="Arial" charset="0"/>
              </a:rPr>
              <a:t> OJAI API to access data with Java applications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with JSON-style documents which get stored in a binary format in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-DB</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 and random access, with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 6.0 secondary indexes will be supported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Fields can be segregated using field patterns to store data in column families</a:t>
            </a:r>
            <a:endParaRPr lang="en-US" sz="1650" dirty="0">
              <a:solidFill>
                <a:srgbClr val="4D4F53"/>
              </a:solidFill>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5511730" y="3088178"/>
            <a:ext cx="2740429" cy="2055322"/>
          </a:xfrm>
          <a:prstGeom prst="rect">
            <a:avLst/>
          </a:prstGeom>
        </p:spPr>
      </p:pic>
    </p:spTree>
    <p:extLst>
      <p:ext uri="{BB962C8B-B14F-4D97-AF65-F5344CB8AC3E}">
        <p14:creationId xmlns:p14="http://schemas.microsoft.com/office/powerpoint/2010/main" val="979201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29427477"/>
              </p:ext>
            </p:extLst>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CSV / TSV / Text</a:t>
                      </a:r>
                    </a:p>
                    <a:p>
                      <a:pPr marL="342900" indent="-342900">
                        <a:buFont typeface="Arial" charset="0"/>
                        <a:buChar char="•"/>
                      </a:pPr>
                      <a:r>
                        <a:rPr lang="en-US" baseline="0" dirty="0" smtClean="0"/>
                        <a:t>JSON “Documents” but row oriented.</a:t>
                      </a:r>
                    </a:p>
                    <a:p>
                      <a:pPr marL="342900" indent="-342900">
                        <a:buFont typeface="Arial" charset="0"/>
                        <a:buChar char="•"/>
                      </a:pPr>
                      <a:r>
                        <a:rPr lang="en-US" baseline="0" dirty="0" smtClean="0"/>
                        <a:t>Sequence files</a:t>
                      </a:r>
                    </a:p>
                    <a:p>
                      <a:pPr marL="342900" indent="-342900">
                        <a:buFont typeface="Arial" charset="0"/>
                        <a:buChar char="•"/>
                      </a:pPr>
                      <a:r>
                        <a:rPr lang="en-US" baseline="0" dirty="0" smtClean="0"/>
                        <a:t>Avro</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Parquet</a:t>
                      </a:r>
                    </a:p>
                    <a:p>
                      <a:pPr marL="342900" indent="-342900">
                        <a:buFont typeface="Arial" charset="0"/>
                        <a:buChar char="•"/>
                      </a:pPr>
                      <a:r>
                        <a:rPr lang="en-US" dirty="0" err="1" smtClean="0"/>
                        <a:t>MapR</a:t>
                      </a:r>
                      <a:r>
                        <a:rPr lang="en-US" dirty="0" smtClean="0"/>
                        <a:t>-DB binary</a:t>
                      </a:r>
                    </a:p>
                    <a:p>
                      <a:pPr marL="342900" indent="-342900">
                        <a:buFont typeface="Arial" charset="0"/>
                        <a:buChar char="•"/>
                      </a:pPr>
                      <a:r>
                        <a:rPr lang="en-US" dirty="0" err="1" smtClean="0"/>
                        <a:t>MapR</a:t>
                      </a:r>
                      <a:r>
                        <a:rPr lang="en-US" dirty="0" smtClean="0"/>
                        <a:t>-DB JSON</a:t>
                      </a:r>
                    </a:p>
                    <a:p>
                      <a:pPr marL="342900" indent="-342900">
                        <a:buFont typeface="Arial" charset="0"/>
                        <a:buChar char="•"/>
                      </a:pPr>
                      <a:endParaRPr lang="en-US" dirty="0" smtClean="0"/>
                    </a:p>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8882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BI / ETL offload</a:t>
            </a:r>
            <a:endParaRPr lang="en-US" b="0" dirty="0"/>
          </a:p>
        </p:txBody>
      </p:sp>
    </p:spTree>
    <p:extLst>
      <p:ext uri="{BB962C8B-B14F-4D97-AF65-F5344CB8AC3E}">
        <p14:creationId xmlns:p14="http://schemas.microsoft.com/office/powerpoint/2010/main" val="3107274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sym typeface="Arial" charset="0"/>
              </a:rPr>
              <a:t>Files vs. </a:t>
            </a:r>
            <a:r>
              <a:rPr lang="en-US" dirty="0" err="1" smtClean="0">
                <a:sym typeface="Arial" charset="0"/>
              </a:rPr>
              <a:t>MapR</a:t>
            </a:r>
            <a:r>
              <a:rPr lang="en-US" dirty="0" smtClean="0">
                <a:sym typeface="Arial" charset="0"/>
              </a:rPr>
              <a:t>-DB</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62628431"/>
              </p:ext>
            </p:extLst>
          </p:nvPr>
        </p:nvGraphicFramePr>
        <p:xfrm>
          <a:off x="455613" y="864527"/>
          <a:ext cx="8118079" cy="3702895"/>
        </p:xfrm>
        <a:graphic>
          <a:graphicData uri="http://schemas.openxmlformats.org/drawingml/2006/table">
            <a:tbl>
              <a:tblPr firstRow="1" bandRow="1">
                <a:tableStyleId>{5C22544A-7EE6-4342-B048-85BDC9FD1C3A}</a:tableStyleId>
              </a:tblPr>
              <a:tblGrid>
                <a:gridCol w="3848771"/>
                <a:gridCol w="4269308"/>
              </a:tblGrid>
              <a:tr h="310189">
                <a:tc>
                  <a:txBody>
                    <a:bodyPr/>
                    <a:lstStyle/>
                    <a:p>
                      <a:r>
                        <a:rPr lang="en-US" dirty="0" smtClean="0"/>
                        <a:t>Files</a:t>
                      </a:r>
                      <a:endParaRPr lang="en-US" dirty="0"/>
                    </a:p>
                  </a:txBody>
                  <a:tcPr/>
                </a:tc>
                <a:tc>
                  <a:txBody>
                    <a:bodyPr/>
                    <a:lstStyle/>
                    <a:p>
                      <a:r>
                        <a:rPr lang="en-US" dirty="0" err="1" smtClean="0"/>
                        <a:t>MapR</a:t>
                      </a:r>
                      <a:r>
                        <a:rPr lang="en-US" dirty="0" smtClean="0"/>
                        <a:t>-DB</a:t>
                      </a:r>
                      <a:endParaRPr lang="en-US" dirty="0"/>
                    </a:p>
                  </a:txBody>
                  <a:tcPr/>
                </a:tc>
              </a:tr>
              <a:tr h="1787812">
                <a:tc>
                  <a:txBody>
                    <a:bodyPr/>
                    <a:lstStyle/>
                    <a:p>
                      <a:pPr marL="342900" indent="-342900">
                        <a:buFont typeface="Arial" charset="0"/>
                        <a:buChar char="•"/>
                      </a:pPr>
                      <a:r>
                        <a:rPr lang="en-US" dirty="0" smtClean="0"/>
                        <a:t>Good for batch processing and full scans</a:t>
                      </a:r>
                    </a:p>
                    <a:p>
                      <a:pPr marL="342900" indent="-342900">
                        <a:buFont typeface="Arial" charset="0"/>
                        <a:buChar char="•"/>
                      </a:pPr>
                      <a:r>
                        <a:rPr lang="en-US" baseline="0" dirty="0" smtClean="0"/>
                        <a:t>Partitioning with directories</a:t>
                      </a:r>
                    </a:p>
                    <a:p>
                      <a:pPr marL="342900" indent="-342900">
                        <a:buFont typeface="Arial" charset="0"/>
                        <a:buChar char="•"/>
                      </a:pPr>
                      <a:r>
                        <a:rPr lang="en-US" baseline="0" dirty="0" smtClean="0"/>
                        <a:t>Full files need to be updated, when using batch processing</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Optimized for range scans or random access, full scan also works</a:t>
                      </a:r>
                    </a:p>
                    <a:p>
                      <a:pPr marL="342900" indent="-342900">
                        <a:buFont typeface="Arial" charset="0"/>
                        <a:buChar char="•"/>
                      </a:pPr>
                      <a:r>
                        <a:rPr lang="en-US" dirty="0" smtClean="0"/>
                        <a:t>Update of single records</a:t>
                      </a:r>
                    </a:p>
                  </a:txBody>
                  <a:tcPr/>
                </a:tc>
              </a:tr>
              <a:tr h="1493095">
                <a:tc gridSpan="2">
                  <a:txBody>
                    <a:bodyPr/>
                    <a:lstStyle/>
                    <a:p>
                      <a:pPr marL="342900" indent="-342900">
                        <a:buFont typeface="Arial" charset="0"/>
                        <a:buChar char="•"/>
                      </a:pPr>
                      <a:r>
                        <a:rPr lang="en-US" baseline="0" dirty="0" smtClean="0"/>
                        <a:t>All can be used to process using Spark, Drill, MapReduce, Java APIs.</a:t>
                      </a:r>
                    </a:p>
                  </a:txBody>
                  <a:tcPr/>
                </a:tc>
                <a:tc hMerge="1">
                  <a:txBody>
                    <a:bodyPr/>
                    <a:lstStyle/>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1289665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a:solidFill>
                  <a:schemeClr val="bg1"/>
                </a:solidFill>
              </a:rPr>
              <a:t>Case Studies</a:t>
            </a:r>
          </a:p>
        </p:txBody>
      </p:sp>
    </p:spTree>
    <p:extLst>
      <p:ext uri="{BB962C8B-B14F-4D97-AF65-F5344CB8AC3E}">
        <p14:creationId xmlns:p14="http://schemas.microsoft.com/office/powerpoint/2010/main" val="199998265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hape 219"/>
          <p:cNvSpPr txBox="1">
            <a:spLocks noGrp="1"/>
          </p:cNvSpPr>
          <p:nvPr>
            <p:ph type="title"/>
          </p:nvPr>
        </p:nvSpPr>
        <p:spPr>
          <a:xfrm>
            <a:off x="397670" y="1194410"/>
            <a:ext cx="8227219" cy="2423688"/>
          </a:xfrm>
        </p:spPr>
        <p:txBody>
          <a:bodyPr vert="horz" lIns="91406" tIns="45694" rIns="91406" bIns="45694" rtlCol="0" anchor="ctr" anchorCtr="0">
            <a:spAutoFit/>
          </a:bodyPr>
          <a:lstStyle/>
          <a:p>
            <a:pPr algn="ctr" eaLnBrk="1" hangingPunct="1">
              <a:spcBef>
                <a:spcPct val="0"/>
              </a:spcBef>
              <a:buSzPct val="25000"/>
            </a:pPr>
            <a:r>
              <a:rPr lang="en-US" sz="4050" dirty="0">
                <a:latin typeface="Arial" charset="0"/>
                <a:cs typeface="Arial" charset="0"/>
                <a:sym typeface="Arial" charset="0"/>
              </a:rPr>
              <a:t>DWO Case Study 1</a:t>
            </a:r>
            <a:br>
              <a:rPr lang="en-US" sz="4050" dirty="0">
                <a:latin typeface="Arial" charset="0"/>
                <a:cs typeface="Arial" charset="0"/>
                <a:sym typeface="Arial" charset="0"/>
              </a:rPr>
            </a:br>
            <a:r>
              <a:rPr lang="en-US" sz="4050" dirty="0">
                <a:latin typeface="Arial" charset="0"/>
                <a:cs typeface="Arial" charset="0"/>
                <a:sym typeface="Arial" charset="0"/>
              </a:rPr>
              <a:t>Healthcare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Automated Approach</a:t>
            </a:r>
            <a:endParaRPr lang="en-US" sz="4050" dirty="0">
              <a:latin typeface="Arial" charset="0"/>
              <a:cs typeface="Arial" charset="0"/>
              <a:sym typeface="Arial" charset="0"/>
            </a:endParaRPr>
          </a:p>
        </p:txBody>
      </p:sp>
    </p:spTree>
    <p:extLst>
      <p:ext uri="{BB962C8B-B14F-4D97-AF65-F5344CB8AC3E}">
        <p14:creationId xmlns:p14="http://schemas.microsoft.com/office/powerpoint/2010/main" val="5094818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hape 224"/>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Limited Data and High Costs Drove the Change</a:t>
            </a:r>
          </a:p>
        </p:txBody>
      </p:sp>
      <p:sp>
        <p:nvSpPr>
          <p:cNvPr id="46082" name="Shape 225"/>
          <p:cNvSpPr>
            <a:spLocks/>
          </p:cNvSpPr>
          <p:nvPr/>
        </p:nvSpPr>
        <p:spPr bwMode="auto">
          <a:xfrm>
            <a:off x="458391" y="3487341"/>
            <a:ext cx="401241" cy="514350"/>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sp>
        <p:nvSpPr>
          <p:cNvPr id="46083" name="Shape 226"/>
          <p:cNvSpPr>
            <a:spLocks/>
          </p:cNvSpPr>
          <p:nvPr/>
        </p:nvSpPr>
        <p:spPr bwMode="auto">
          <a:xfrm>
            <a:off x="614363" y="3832623"/>
            <a:ext cx="490538" cy="339328"/>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84" name="Shape 227"/>
          <p:cNvGrpSpPr>
            <a:grpSpLocks/>
          </p:cNvGrpSpPr>
          <p:nvPr/>
        </p:nvGrpSpPr>
        <p:grpSpPr bwMode="auto">
          <a:xfrm>
            <a:off x="859632" y="3193256"/>
            <a:ext cx="336947" cy="647700"/>
            <a:chOff x="3752710" y="1778635"/>
            <a:chExt cx="449549" cy="862963"/>
          </a:xfrm>
        </p:grpSpPr>
        <p:sp>
          <p:nvSpPr>
            <p:cNvPr id="46203" name="Shape 228"/>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4" name="Shape 229"/>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5" name="Shape 230"/>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6" name="Shape 231"/>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085" name="Shape 232"/>
          <p:cNvGrpSpPr>
            <a:grpSpLocks/>
          </p:cNvGrpSpPr>
          <p:nvPr/>
        </p:nvGrpSpPr>
        <p:grpSpPr bwMode="auto">
          <a:xfrm>
            <a:off x="458391" y="1395413"/>
            <a:ext cx="738188" cy="944166"/>
            <a:chOff x="609441" y="1860967"/>
            <a:chExt cx="984617" cy="1257893"/>
          </a:xfrm>
        </p:grpSpPr>
        <p:sp>
          <p:nvSpPr>
            <p:cNvPr id="46196" name="Shape 233"/>
            <p:cNvSpPr>
              <a:spLocks/>
            </p:cNvSpPr>
            <p:nvPr/>
          </p:nvSpPr>
          <p:spPr bwMode="auto">
            <a:xfrm>
              <a:off x="609441" y="2206935"/>
              <a:ext cx="535066" cy="685799"/>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grpSp>
          <p:nvGrpSpPr>
            <p:cNvPr id="46197" name="Shape 234"/>
            <p:cNvGrpSpPr>
              <a:grpSpLocks/>
            </p:cNvGrpSpPr>
            <p:nvPr/>
          </p:nvGrpSpPr>
          <p:grpSpPr bwMode="auto">
            <a:xfrm>
              <a:off x="1144508" y="1860967"/>
              <a:ext cx="449549" cy="862963"/>
              <a:chOff x="3752710" y="1778635"/>
              <a:chExt cx="449549" cy="862963"/>
            </a:xfrm>
          </p:grpSpPr>
          <p:sp>
            <p:nvSpPr>
              <p:cNvPr id="46199" name="Shape 235"/>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0" name="Shape 236"/>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1" name="Shape 237"/>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2" name="Shape 238"/>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sp>
          <p:nvSpPr>
            <p:cNvPr id="46198" name="Shape 239"/>
            <p:cNvSpPr>
              <a:spLocks/>
            </p:cNvSpPr>
            <p:nvPr/>
          </p:nvSpPr>
          <p:spPr bwMode="auto">
            <a:xfrm>
              <a:off x="817554" y="2666609"/>
              <a:ext cx="653907" cy="452251"/>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086" name="Shape 240"/>
          <p:cNvSpPr>
            <a:spLocks/>
          </p:cNvSpPr>
          <p:nvPr/>
        </p:nvSpPr>
        <p:spPr bwMode="auto">
          <a:xfrm rot="5400000">
            <a:off x="1485305" y="3353396"/>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87" name="Shape 241"/>
          <p:cNvSpPr>
            <a:spLocks/>
          </p:cNvSpPr>
          <p:nvPr/>
        </p:nvSpPr>
        <p:spPr bwMode="auto">
          <a:xfrm rot="5400000">
            <a:off x="1485305"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242" name="Shape 242"/>
          <p:cNvSpPr/>
          <p:nvPr/>
        </p:nvSpPr>
        <p:spPr>
          <a:xfrm>
            <a:off x="2175273" y="1496616"/>
            <a:ext cx="1013222" cy="741759"/>
          </a:xfrm>
          <a:prstGeom prst="parallelogram">
            <a:avLst>
              <a:gd name="adj" fmla="val 25000"/>
            </a:avLst>
          </a:prstGeom>
          <a:solidFill>
            <a:schemeClr val="accent4"/>
          </a:solidFill>
          <a:ln>
            <a:noFill/>
          </a:ln>
        </p:spPr>
        <p:txBody>
          <a:bodyPr lIns="68569" tIns="34275" rIns="68569" bIns="34275" anchor="ctr"/>
          <a:lstStyle/>
          <a:p>
            <a:pPr algn="ctr">
              <a:buSzPct val="25000"/>
              <a:defRPr/>
            </a:pPr>
            <a:r>
              <a:rPr lang="en-US" sz="1800" kern="0">
                <a:solidFill>
                  <a:srgbClr val="FFFFFF"/>
                </a:solidFill>
                <a:latin typeface="Arial"/>
                <a:ea typeface="Arial"/>
                <a:cs typeface="Arial"/>
                <a:sym typeface="Arial"/>
              </a:rPr>
              <a:t>ETL</a:t>
            </a:r>
          </a:p>
        </p:txBody>
      </p:sp>
      <p:sp>
        <p:nvSpPr>
          <p:cNvPr id="46089" name="Shape 243"/>
          <p:cNvSpPr>
            <a:spLocks/>
          </p:cNvSpPr>
          <p:nvPr/>
        </p:nvSpPr>
        <p:spPr bwMode="auto">
          <a:xfrm rot="5400000">
            <a:off x="3541514"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0" name="Shape 244"/>
          <p:cNvGrpSpPr>
            <a:grpSpLocks/>
          </p:cNvGrpSpPr>
          <p:nvPr/>
        </p:nvGrpSpPr>
        <p:grpSpPr bwMode="auto">
          <a:xfrm>
            <a:off x="7133035" y="1441847"/>
            <a:ext cx="1391841" cy="851297"/>
            <a:chOff x="9916896" y="1952802"/>
            <a:chExt cx="1855668" cy="1136342"/>
          </a:xfrm>
        </p:grpSpPr>
        <p:grpSp>
          <p:nvGrpSpPr>
            <p:cNvPr id="46171" name="Shape 245"/>
            <p:cNvGrpSpPr>
              <a:grpSpLocks/>
            </p:cNvGrpSpPr>
            <p:nvPr/>
          </p:nvGrpSpPr>
          <p:grpSpPr bwMode="auto">
            <a:xfrm>
              <a:off x="10424888" y="1952802"/>
              <a:ext cx="970252" cy="649223"/>
              <a:chOff x="5216525" y="-11112"/>
              <a:chExt cx="2149474" cy="1438275"/>
            </a:xfrm>
          </p:grpSpPr>
          <p:sp>
            <p:nvSpPr>
              <p:cNvPr id="46180" name="Shape 246"/>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81" name="Shape 247"/>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82" name="Shape 248"/>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83" name="Shape 249"/>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84" name="Shape 250"/>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85" name="Shape 251"/>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86" name="Shape 252"/>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87" name="Shape 253"/>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88" name="Shape 254"/>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89" name="Shape 255"/>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90" name="Shape 256"/>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1" name="Shape 257"/>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92" name="Shape 258"/>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3" name="Shape 259"/>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94" name="Shape 260"/>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95" name="Shape 261"/>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72" name="Shape 262"/>
            <p:cNvGrpSpPr>
              <a:grpSpLocks/>
            </p:cNvGrpSpPr>
            <p:nvPr/>
          </p:nvGrpSpPr>
          <p:grpSpPr bwMode="auto">
            <a:xfrm>
              <a:off x="11341951" y="2285012"/>
              <a:ext cx="430613" cy="628677"/>
              <a:chOff x="9078913" y="2528888"/>
              <a:chExt cx="1387474" cy="2025651"/>
            </a:xfrm>
          </p:grpSpPr>
          <p:sp>
            <p:nvSpPr>
              <p:cNvPr id="46174" name="Shape 263"/>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5" name="Shape 264"/>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6" name="Shape 265"/>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77" name="Shape 266"/>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8" name="Shape 267"/>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79" name="Shape 268"/>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73" name="Shape 269"/>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1" name="Shape 270"/>
          <p:cNvSpPr>
            <a:spLocks/>
          </p:cNvSpPr>
          <p:nvPr/>
        </p:nvSpPr>
        <p:spPr bwMode="auto">
          <a:xfrm rot="5400000">
            <a:off x="6220420"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2" name="Shape 271"/>
          <p:cNvSpPr>
            <a:spLocks noChangeArrowheads="1"/>
          </p:cNvSpPr>
          <p:nvPr/>
        </p:nvSpPr>
        <p:spPr bwMode="auto">
          <a:xfrm>
            <a:off x="7937898" y="885825"/>
            <a:ext cx="1017985" cy="542925"/>
          </a:xfrm>
          <a:prstGeom prst="cloudCallout">
            <a:avLst>
              <a:gd name="adj1" fmla="val -20833"/>
              <a:gd name="adj2" fmla="val 62500"/>
            </a:avLst>
          </a:prstGeom>
          <a:solidFill>
            <a:srgbClr val="747678"/>
          </a:solidFill>
          <a:ln w="9525">
            <a:noFill/>
            <a:round/>
            <a:headEnd/>
            <a:tailEnd/>
          </a:ln>
        </p:spPr>
        <p:txBody>
          <a:bodyPr lIns="68569" tIns="34275" rIns="68569" bIns="34275" anchor="ctr"/>
          <a:lstStyle/>
          <a:p>
            <a:pPr algn="ctr">
              <a:buSzPct val="25000"/>
            </a:pPr>
            <a:r>
              <a:rPr lang="en-US" sz="1200">
                <a:solidFill>
                  <a:srgbClr val="FFFFFF"/>
                </a:solidFill>
              </a:rPr>
              <a:t>Costly Tools</a:t>
            </a:r>
          </a:p>
        </p:txBody>
      </p:sp>
      <p:sp>
        <p:nvSpPr>
          <p:cNvPr id="46093" name="Shape 272"/>
          <p:cNvSpPr>
            <a:spLocks noChangeArrowheads="1"/>
          </p:cNvSpPr>
          <p:nvPr/>
        </p:nvSpPr>
        <p:spPr bwMode="auto">
          <a:xfrm>
            <a:off x="6827045" y="898922"/>
            <a:ext cx="963215" cy="546497"/>
          </a:xfrm>
          <a:prstGeom prst="cloudCallout">
            <a:avLst>
              <a:gd name="adj1" fmla="val 57495"/>
              <a:gd name="adj2" fmla="val 53560"/>
            </a:avLst>
          </a:prstGeom>
          <a:solidFill>
            <a:srgbClr val="747678"/>
          </a:solidFill>
          <a:ln w="9525">
            <a:noFill/>
            <a:round/>
            <a:headEnd/>
            <a:tailEnd/>
          </a:ln>
        </p:spPr>
        <p:txBody>
          <a:bodyPr lIns="68569" tIns="34275" rIns="68569" bIns="34275" anchor="ctr"/>
          <a:lstStyle/>
          <a:p>
            <a:pPr algn="ctr">
              <a:buSzPct val="25000"/>
            </a:pPr>
            <a:r>
              <a:rPr lang="en-US" sz="1200" dirty="0">
                <a:solidFill>
                  <a:srgbClr val="FFFFFF"/>
                </a:solidFill>
              </a:rPr>
              <a:t>Limited Data</a:t>
            </a:r>
          </a:p>
        </p:txBody>
      </p:sp>
      <p:sp>
        <p:nvSpPr>
          <p:cNvPr id="46094" name="Shape 273"/>
          <p:cNvSpPr>
            <a:spLocks/>
          </p:cNvSpPr>
          <p:nvPr/>
        </p:nvSpPr>
        <p:spPr bwMode="auto">
          <a:xfrm>
            <a:off x="2140744" y="3155157"/>
            <a:ext cx="1108472" cy="931069"/>
          </a:xfrm>
          <a:custGeom>
            <a:avLst/>
            <a:gdLst>
              <a:gd name="T0" fmla="*/ 96071 w 120000"/>
              <a:gd name="T1" fmla="*/ 0 h 120000"/>
              <a:gd name="T2" fmla="*/ 74302 w 120000"/>
              <a:gd name="T3" fmla="*/ 8527 h 120000"/>
              <a:gd name="T4" fmla="*/ 60629 w 120000"/>
              <a:gd name="T5" fmla="*/ 6903 h 120000"/>
              <a:gd name="T6" fmla="*/ 60629 w 120000"/>
              <a:gd name="T7" fmla="*/ 6903 h 120000"/>
              <a:gd name="T8" fmla="*/ 59910 w 120000"/>
              <a:gd name="T9" fmla="*/ 6903 h 120000"/>
              <a:gd name="T10" fmla="*/ 59190 w 120000"/>
              <a:gd name="T11" fmla="*/ 6903 h 120000"/>
              <a:gd name="T12" fmla="*/ 59190 w 120000"/>
              <a:gd name="T13" fmla="*/ 6903 h 120000"/>
              <a:gd name="T14" fmla="*/ 45697 w 120000"/>
              <a:gd name="T15" fmla="*/ 8527 h 120000"/>
              <a:gd name="T16" fmla="*/ 23748 w 120000"/>
              <a:gd name="T17" fmla="*/ 0 h 120000"/>
              <a:gd name="T18" fmla="*/ 10434 w 120000"/>
              <a:gd name="T19" fmla="*/ 44060 h 120000"/>
              <a:gd name="T20" fmla="*/ 32023 w 120000"/>
              <a:gd name="T21" fmla="*/ 72487 h 120000"/>
              <a:gd name="T22" fmla="*/ 41739 w 120000"/>
              <a:gd name="T23" fmla="*/ 58680 h 120000"/>
              <a:gd name="T24" fmla="*/ 42098 w 120000"/>
              <a:gd name="T25" fmla="*/ 58071 h 120000"/>
              <a:gd name="T26" fmla="*/ 41919 w 120000"/>
              <a:gd name="T27" fmla="*/ 58477 h 120000"/>
              <a:gd name="T28" fmla="*/ 48395 w 120000"/>
              <a:gd name="T29" fmla="*/ 83045 h 120000"/>
              <a:gd name="T30" fmla="*/ 48755 w 120000"/>
              <a:gd name="T31" fmla="*/ 83248 h 120000"/>
              <a:gd name="T32" fmla="*/ 48935 w 120000"/>
              <a:gd name="T33" fmla="*/ 82639 h 120000"/>
              <a:gd name="T34" fmla="*/ 48215 w 120000"/>
              <a:gd name="T35" fmla="*/ 58071 h 120000"/>
              <a:gd name="T36" fmla="*/ 48755 w 120000"/>
              <a:gd name="T37" fmla="*/ 54619 h 120000"/>
              <a:gd name="T38" fmla="*/ 51454 w 120000"/>
              <a:gd name="T39" fmla="*/ 54619 h 120000"/>
              <a:gd name="T40" fmla="*/ 55952 w 120000"/>
              <a:gd name="T41" fmla="*/ 120000 h 120000"/>
              <a:gd name="T42" fmla="*/ 58290 w 120000"/>
              <a:gd name="T43" fmla="*/ 120000 h 120000"/>
              <a:gd name="T44" fmla="*/ 61529 w 120000"/>
              <a:gd name="T45" fmla="*/ 120000 h 120000"/>
              <a:gd name="T46" fmla="*/ 63868 w 120000"/>
              <a:gd name="T47" fmla="*/ 120000 h 120000"/>
              <a:gd name="T48" fmla="*/ 68365 w 120000"/>
              <a:gd name="T49" fmla="*/ 54619 h 120000"/>
              <a:gd name="T50" fmla="*/ 71244 w 120000"/>
              <a:gd name="T51" fmla="*/ 54619 h 120000"/>
              <a:gd name="T52" fmla="*/ 71784 w 120000"/>
              <a:gd name="T53" fmla="*/ 58071 h 120000"/>
              <a:gd name="T54" fmla="*/ 71064 w 120000"/>
              <a:gd name="T55" fmla="*/ 82639 h 120000"/>
              <a:gd name="T56" fmla="*/ 71064 w 120000"/>
              <a:gd name="T57" fmla="*/ 83248 h 120000"/>
              <a:gd name="T58" fmla="*/ 71604 w 120000"/>
              <a:gd name="T59" fmla="*/ 83045 h 120000"/>
              <a:gd name="T60" fmla="*/ 77901 w 120000"/>
              <a:gd name="T61" fmla="*/ 58477 h 120000"/>
              <a:gd name="T62" fmla="*/ 77901 w 120000"/>
              <a:gd name="T63" fmla="*/ 58071 h 120000"/>
              <a:gd name="T64" fmla="*/ 78260 w 120000"/>
              <a:gd name="T65" fmla="*/ 58680 h 120000"/>
              <a:gd name="T66" fmla="*/ 87796 w 120000"/>
              <a:gd name="T67" fmla="*/ 72487 h 120000"/>
              <a:gd name="T68" fmla="*/ 109565 w 120000"/>
              <a:gd name="T69" fmla="*/ 44060 h 120000"/>
              <a:gd name="T70" fmla="*/ 96071 w 120000"/>
              <a:gd name="T71" fmla="*/ 0 h 120000"/>
              <a:gd name="T72" fmla="*/ 47676 w 120000"/>
              <a:gd name="T73" fmla="*/ 36954 h 120000"/>
              <a:gd name="T74" fmla="*/ 45517 w 120000"/>
              <a:gd name="T75" fmla="*/ 34517 h 120000"/>
              <a:gd name="T76" fmla="*/ 47676 w 120000"/>
              <a:gd name="T77" fmla="*/ 31878 h 120000"/>
              <a:gd name="T78" fmla="*/ 50014 w 120000"/>
              <a:gd name="T79" fmla="*/ 34517 h 120000"/>
              <a:gd name="T80" fmla="*/ 47676 w 120000"/>
              <a:gd name="T81" fmla="*/ 36954 h 120000"/>
              <a:gd name="T82" fmla="*/ 71964 w 120000"/>
              <a:gd name="T83" fmla="*/ 36954 h 120000"/>
              <a:gd name="T84" fmla="*/ 69805 w 120000"/>
              <a:gd name="T85" fmla="*/ 34517 h 120000"/>
              <a:gd name="T86" fmla="*/ 71964 w 120000"/>
              <a:gd name="T87" fmla="*/ 31878 h 120000"/>
              <a:gd name="T88" fmla="*/ 74302 w 120000"/>
              <a:gd name="T89" fmla="*/ 34517 h 120000"/>
              <a:gd name="T90" fmla="*/ 71964 w 120000"/>
              <a:gd name="T91" fmla="*/ 36954 h 1200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000"/>
              <a:gd name="T139" fmla="*/ 0 h 120000"/>
              <a:gd name="T140" fmla="*/ 120000 w 120000"/>
              <a:gd name="T141" fmla="*/ 120000 h 1200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000" h="120000" extrusionOk="0">
                <a:moveTo>
                  <a:pt x="96071" y="0"/>
                </a:moveTo>
                <a:cubicBezTo>
                  <a:pt x="96071" y="0"/>
                  <a:pt x="79520" y="5888"/>
                  <a:pt x="74302" y="8527"/>
                </a:cubicBezTo>
                <a:cubicBezTo>
                  <a:pt x="74302" y="8527"/>
                  <a:pt x="72683" y="7106"/>
                  <a:pt x="60629" y="6903"/>
                </a:cubicBezTo>
                <a:cubicBezTo>
                  <a:pt x="60629" y="6903"/>
                  <a:pt x="60629" y="6903"/>
                  <a:pt x="60629" y="6903"/>
                </a:cubicBezTo>
                <a:cubicBezTo>
                  <a:pt x="60449" y="6903"/>
                  <a:pt x="60269" y="6903"/>
                  <a:pt x="59910" y="6903"/>
                </a:cubicBezTo>
                <a:cubicBezTo>
                  <a:pt x="59730" y="6903"/>
                  <a:pt x="59550" y="6903"/>
                  <a:pt x="59190" y="6903"/>
                </a:cubicBezTo>
                <a:cubicBezTo>
                  <a:pt x="59190" y="6903"/>
                  <a:pt x="59190" y="6903"/>
                  <a:pt x="59190" y="6903"/>
                </a:cubicBezTo>
                <a:cubicBezTo>
                  <a:pt x="47316" y="7106"/>
                  <a:pt x="45697" y="8527"/>
                  <a:pt x="45697" y="8527"/>
                </a:cubicBezTo>
                <a:cubicBezTo>
                  <a:pt x="40299" y="5888"/>
                  <a:pt x="23748" y="0"/>
                  <a:pt x="23748" y="0"/>
                </a:cubicBezTo>
                <a:cubicBezTo>
                  <a:pt x="0" y="17055"/>
                  <a:pt x="10434" y="44060"/>
                  <a:pt x="10434" y="44060"/>
                </a:cubicBezTo>
                <a:cubicBezTo>
                  <a:pt x="22668" y="49746"/>
                  <a:pt x="32023" y="72487"/>
                  <a:pt x="32023" y="72487"/>
                </a:cubicBezTo>
                <a:cubicBezTo>
                  <a:pt x="32023" y="72487"/>
                  <a:pt x="38500" y="63756"/>
                  <a:pt x="41739" y="58680"/>
                </a:cubicBezTo>
                <a:cubicBezTo>
                  <a:pt x="41739" y="58477"/>
                  <a:pt x="41919" y="58274"/>
                  <a:pt x="42098" y="58071"/>
                </a:cubicBezTo>
                <a:cubicBezTo>
                  <a:pt x="41919" y="58274"/>
                  <a:pt x="41919" y="58274"/>
                  <a:pt x="41919" y="58477"/>
                </a:cubicBezTo>
                <a:cubicBezTo>
                  <a:pt x="41919" y="63959"/>
                  <a:pt x="44257" y="76345"/>
                  <a:pt x="48395" y="83045"/>
                </a:cubicBezTo>
                <a:cubicBezTo>
                  <a:pt x="48395" y="83045"/>
                  <a:pt x="48575" y="83451"/>
                  <a:pt x="48755" y="83248"/>
                </a:cubicBezTo>
                <a:cubicBezTo>
                  <a:pt x="48935" y="83045"/>
                  <a:pt x="48935" y="82639"/>
                  <a:pt x="48935" y="82639"/>
                </a:cubicBezTo>
                <a:cubicBezTo>
                  <a:pt x="48935" y="82639"/>
                  <a:pt x="46056" y="64568"/>
                  <a:pt x="48215" y="58071"/>
                </a:cubicBezTo>
                <a:cubicBezTo>
                  <a:pt x="48215" y="58071"/>
                  <a:pt x="48755" y="56243"/>
                  <a:pt x="48755" y="54619"/>
                </a:cubicBezTo>
                <a:cubicBezTo>
                  <a:pt x="50374" y="54416"/>
                  <a:pt x="51454" y="54619"/>
                  <a:pt x="51454" y="54619"/>
                </a:cubicBezTo>
                <a:cubicBezTo>
                  <a:pt x="51634" y="67208"/>
                  <a:pt x="55952" y="120000"/>
                  <a:pt x="55952" y="120000"/>
                </a:cubicBezTo>
                <a:cubicBezTo>
                  <a:pt x="58290" y="120000"/>
                  <a:pt x="58290" y="120000"/>
                  <a:pt x="58290" y="120000"/>
                </a:cubicBezTo>
                <a:cubicBezTo>
                  <a:pt x="61529" y="120000"/>
                  <a:pt x="61529" y="120000"/>
                  <a:pt x="61529" y="120000"/>
                </a:cubicBezTo>
                <a:cubicBezTo>
                  <a:pt x="63868" y="120000"/>
                  <a:pt x="63868" y="120000"/>
                  <a:pt x="63868" y="120000"/>
                </a:cubicBezTo>
                <a:cubicBezTo>
                  <a:pt x="63868" y="120000"/>
                  <a:pt x="68185" y="67208"/>
                  <a:pt x="68365" y="54619"/>
                </a:cubicBezTo>
                <a:cubicBezTo>
                  <a:pt x="68365" y="54619"/>
                  <a:pt x="69625" y="54416"/>
                  <a:pt x="71244" y="54619"/>
                </a:cubicBezTo>
                <a:cubicBezTo>
                  <a:pt x="71064" y="56243"/>
                  <a:pt x="71784" y="58071"/>
                  <a:pt x="71784" y="58071"/>
                </a:cubicBezTo>
                <a:cubicBezTo>
                  <a:pt x="73763" y="64568"/>
                  <a:pt x="71064" y="82639"/>
                  <a:pt x="71064" y="82639"/>
                </a:cubicBezTo>
                <a:cubicBezTo>
                  <a:pt x="71064" y="82639"/>
                  <a:pt x="70884" y="83045"/>
                  <a:pt x="71064" y="83248"/>
                </a:cubicBezTo>
                <a:cubicBezTo>
                  <a:pt x="71244" y="83451"/>
                  <a:pt x="71604" y="83045"/>
                  <a:pt x="71604" y="83045"/>
                </a:cubicBezTo>
                <a:cubicBezTo>
                  <a:pt x="75742" y="76345"/>
                  <a:pt x="77901" y="63959"/>
                  <a:pt x="77901" y="58477"/>
                </a:cubicBezTo>
                <a:cubicBezTo>
                  <a:pt x="77901" y="58274"/>
                  <a:pt x="77901" y="58274"/>
                  <a:pt x="77901" y="58071"/>
                </a:cubicBezTo>
                <a:cubicBezTo>
                  <a:pt x="78080" y="58274"/>
                  <a:pt x="78080" y="58477"/>
                  <a:pt x="78260" y="58680"/>
                </a:cubicBezTo>
                <a:cubicBezTo>
                  <a:pt x="81499" y="63756"/>
                  <a:pt x="87796" y="72487"/>
                  <a:pt x="87796" y="72487"/>
                </a:cubicBezTo>
                <a:cubicBezTo>
                  <a:pt x="87796" y="72487"/>
                  <a:pt x="97151" y="49746"/>
                  <a:pt x="109565" y="44060"/>
                </a:cubicBezTo>
                <a:cubicBezTo>
                  <a:pt x="109565" y="44060"/>
                  <a:pt x="120000" y="17055"/>
                  <a:pt x="96071" y="0"/>
                </a:cubicBezTo>
                <a:close/>
                <a:moveTo>
                  <a:pt x="47676" y="36954"/>
                </a:moveTo>
                <a:cubicBezTo>
                  <a:pt x="46596" y="36954"/>
                  <a:pt x="45517" y="35939"/>
                  <a:pt x="45517" y="34517"/>
                </a:cubicBezTo>
                <a:cubicBezTo>
                  <a:pt x="45517" y="33096"/>
                  <a:pt x="46596" y="31878"/>
                  <a:pt x="47676" y="31878"/>
                </a:cubicBezTo>
                <a:cubicBezTo>
                  <a:pt x="48935" y="31878"/>
                  <a:pt x="50014" y="33096"/>
                  <a:pt x="50014" y="34517"/>
                </a:cubicBezTo>
                <a:cubicBezTo>
                  <a:pt x="50014" y="35939"/>
                  <a:pt x="48935" y="36954"/>
                  <a:pt x="47676" y="36954"/>
                </a:cubicBezTo>
                <a:close/>
                <a:moveTo>
                  <a:pt x="71964" y="36954"/>
                </a:moveTo>
                <a:cubicBezTo>
                  <a:pt x="70884" y="36954"/>
                  <a:pt x="69805" y="35939"/>
                  <a:pt x="69805" y="34517"/>
                </a:cubicBezTo>
                <a:cubicBezTo>
                  <a:pt x="69805" y="33096"/>
                  <a:pt x="70884" y="31878"/>
                  <a:pt x="71964" y="31878"/>
                </a:cubicBezTo>
                <a:cubicBezTo>
                  <a:pt x="73223" y="31878"/>
                  <a:pt x="74302" y="33096"/>
                  <a:pt x="74302" y="34517"/>
                </a:cubicBezTo>
                <a:cubicBezTo>
                  <a:pt x="74302" y="35939"/>
                  <a:pt x="73223" y="36954"/>
                  <a:pt x="71964" y="36954"/>
                </a:cubicBezTo>
                <a:close/>
              </a:path>
            </a:pathLst>
          </a:custGeom>
          <a:solidFill>
            <a:srgbClr val="5F6062"/>
          </a:solidFill>
          <a:ln w="9525">
            <a:noFill/>
            <a:round/>
            <a:headEnd/>
            <a:tailEnd/>
          </a:ln>
        </p:spPr>
        <p:txBody>
          <a:bodyPr lIns="68569" tIns="34275" rIns="68569" bIns="34275"/>
          <a:lstStyle/>
          <a:p>
            <a:endParaRPr lang="en-US" sz="1425"/>
          </a:p>
        </p:txBody>
      </p:sp>
      <p:sp>
        <p:nvSpPr>
          <p:cNvPr id="46095" name="Shape 274"/>
          <p:cNvSpPr>
            <a:spLocks/>
          </p:cNvSpPr>
          <p:nvPr/>
        </p:nvSpPr>
        <p:spPr bwMode="auto">
          <a:xfrm>
            <a:off x="4423173" y="3251598"/>
            <a:ext cx="1373981" cy="750094"/>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46096" name="Shape 275"/>
          <p:cNvSpPr>
            <a:spLocks/>
          </p:cNvSpPr>
          <p:nvPr/>
        </p:nvSpPr>
        <p:spPr bwMode="auto">
          <a:xfrm rot="5400000">
            <a:off x="3529608"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7" name="Shape 276"/>
          <p:cNvSpPr>
            <a:spLocks/>
          </p:cNvSpPr>
          <p:nvPr/>
        </p:nvSpPr>
        <p:spPr bwMode="auto">
          <a:xfrm rot="5400000">
            <a:off x="6208515"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8" name="Shape 277"/>
          <p:cNvGrpSpPr>
            <a:grpSpLocks/>
          </p:cNvGrpSpPr>
          <p:nvPr/>
        </p:nvGrpSpPr>
        <p:grpSpPr bwMode="auto">
          <a:xfrm>
            <a:off x="7185422" y="3225403"/>
            <a:ext cx="1391841" cy="852488"/>
            <a:chOff x="9916896" y="1952802"/>
            <a:chExt cx="1855668" cy="1136342"/>
          </a:xfrm>
        </p:grpSpPr>
        <p:grpSp>
          <p:nvGrpSpPr>
            <p:cNvPr id="46146" name="Shape 278"/>
            <p:cNvGrpSpPr>
              <a:grpSpLocks/>
            </p:cNvGrpSpPr>
            <p:nvPr/>
          </p:nvGrpSpPr>
          <p:grpSpPr bwMode="auto">
            <a:xfrm>
              <a:off x="10424888" y="1952802"/>
              <a:ext cx="970252" cy="649223"/>
              <a:chOff x="5216525" y="-11112"/>
              <a:chExt cx="2149474" cy="1438275"/>
            </a:xfrm>
          </p:grpSpPr>
          <p:sp>
            <p:nvSpPr>
              <p:cNvPr id="46155" name="Shape 279"/>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56" name="Shape 280"/>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57" name="Shape 281"/>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58" name="Shape 282"/>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59" name="Shape 283"/>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60" name="Shape 284"/>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61" name="Shape 285"/>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62" name="Shape 286"/>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63" name="Shape 287"/>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64" name="Shape 288"/>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65" name="Shape 289"/>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6" name="Shape 290"/>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67" name="Shape 291"/>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8" name="Shape 292"/>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69" name="Shape 293"/>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70" name="Shape 294"/>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47" name="Shape 295"/>
            <p:cNvGrpSpPr>
              <a:grpSpLocks/>
            </p:cNvGrpSpPr>
            <p:nvPr/>
          </p:nvGrpSpPr>
          <p:grpSpPr bwMode="auto">
            <a:xfrm>
              <a:off x="11341951" y="2285012"/>
              <a:ext cx="430613" cy="628677"/>
              <a:chOff x="9078913" y="2528888"/>
              <a:chExt cx="1387474" cy="2025651"/>
            </a:xfrm>
          </p:grpSpPr>
          <p:sp>
            <p:nvSpPr>
              <p:cNvPr id="46149" name="Shape 296"/>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0" name="Shape 297"/>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1" name="Shape 298"/>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52" name="Shape 299"/>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3" name="Shape 300"/>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54" name="Shape 301"/>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48" name="Shape 302"/>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9" name="Shape 303"/>
          <p:cNvSpPr>
            <a:spLocks/>
          </p:cNvSpPr>
          <p:nvPr/>
        </p:nvSpPr>
        <p:spPr bwMode="auto">
          <a:xfrm>
            <a:off x="8445103" y="3087291"/>
            <a:ext cx="261938" cy="310753"/>
          </a:xfrm>
          <a:custGeom>
            <a:avLst/>
            <a:gdLst>
              <a:gd name="T0" fmla="*/ 45801 w 120000"/>
              <a:gd name="T1" fmla="*/ 36923 h 120000"/>
              <a:gd name="T2" fmla="*/ 90381 w 120000"/>
              <a:gd name="T3" fmla="*/ 58181 h 120000"/>
              <a:gd name="T4" fmla="*/ 83358 w 120000"/>
              <a:gd name="T5" fmla="*/ 54545 h 120000"/>
              <a:gd name="T6" fmla="*/ 52824 w 120000"/>
              <a:gd name="T7" fmla="*/ 40279 h 120000"/>
              <a:gd name="T8" fmla="*/ 83358 w 120000"/>
              <a:gd name="T9" fmla="*/ 54545 h 120000"/>
              <a:gd name="T10" fmla="*/ 64427 w 120000"/>
              <a:gd name="T11" fmla="*/ 53706 h 120000"/>
              <a:gd name="T12" fmla="*/ 71450 w 120000"/>
              <a:gd name="T13" fmla="*/ 41118 h 120000"/>
              <a:gd name="T14" fmla="*/ 31450 w 120000"/>
              <a:gd name="T15" fmla="*/ 71048 h 120000"/>
              <a:gd name="T16" fmla="*/ 48244 w 120000"/>
              <a:gd name="T17" fmla="*/ 67132 h 120000"/>
              <a:gd name="T18" fmla="*/ 47938 w 120000"/>
              <a:gd name="T19" fmla="*/ 82797 h 120000"/>
              <a:gd name="T20" fmla="*/ 20763 w 120000"/>
              <a:gd name="T21" fmla="*/ 114125 h 120000"/>
              <a:gd name="T22" fmla="*/ 4580 w 120000"/>
              <a:gd name="T23" fmla="*/ 102097 h 120000"/>
              <a:gd name="T24" fmla="*/ 18625 w 120000"/>
              <a:gd name="T25" fmla="*/ 86153 h 120000"/>
              <a:gd name="T26" fmla="*/ 63206 w 120000"/>
              <a:gd name="T27" fmla="*/ 6993 h 120000"/>
              <a:gd name="T28" fmla="*/ 69007 w 120000"/>
              <a:gd name="T29" fmla="*/ 0 h 120000"/>
              <a:gd name="T30" fmla="*/ 74809 w 120000"/>
              <a:gd name="T31" fmla="*/ 6993 h 120000"/>
              <a:gd name="T32" fmla="*/ 74809 w 120000"/>
              <a:gd name="T33" fmla="*/ 14265 h 120000"/>
              <a:gd name="T34" fmla="*/ 63206 w 120000"/>
              <a:gd name="T35" fmla="*/ 14265 h 120000"/>
              <a:gd name="T36" fmla="*/ 63206 w 120000"/>
              <a:gd name="T37" fmla="*/ 8111 h 120000"/>
              <a:gd name="T38" fmla="*/ 112366 w 120000"/>
              <a:gd name="T39" fmla="*/ 43076 h 120000"/>
              <a:gd name="T40" fmla="*/ 120000 w 120000"/>
              <a:gd name="T41" fmla="*/ 48391 h 120000"/>
              <a:gd name="T42" fmla="*/ 112366 w 120000"/>
              <a:gd name="T43" fmla="*/ 53706 h 120000"/>
              <a:gd name="T44" fmla="*/ 104427 w 120000"/>
              <a:gd name="T45" fmla="*/ 53706 h 120000"/>
              <a:gd name="T46" fmla="*/ 104427 w 120000"/>
              <a:gd name="T47" fmla="*/ 43076 h 120000"/>
              <a:gd name="T48" fmla="*/ 111145 w 120000"/>
              <a:gd name="T49" fmla="*/ 43076 h 120000"/>
              <a:gd name="T50" fmla="*/ 72977 w 120000"/>
              <a:gd name="T51" fmla="*/ 88111 h 120000"/>
              <a:gd name="T52" fmla="*/ 67175 w 120000"/>
              <a:gd name="T53" fmla="*/ 95104 h 120000"/>
              <a:gd name="T54" fmla="*/ 61374 w 120000"/>
              <a:gd name="T55" fmla="*/ 88111 h 120000"/>
              <a:gd name="T56" fmla="*/ 61068 w 120000"/>
              <a:gd name="T57" fmla="*/ 80839 h 120000"/>
              <a:gd name="T58" fmla="*/ 72671 w 120000"/>
              <a:gd name="T59" fmla="*/ 80839 h 120000"/>
              <a:gd name="T60" fmla="*/ 72671 w 120000"/>
              <a:gd name="T61" fmla="*/ 86993 h 120000"/>
              <a:gd name="T62" fmla="*/ 23816 w 120000"/>
              <a:gd name="T63" fmla="*/ 52027 h 120000"/>
              <a:gd name="T64" fmla="*/ 16183 w 120000"/>
              <a:gd name="T65" fmla="*/ 46713 h 120000"/>
              <a:gd name="T66" fmla="*/ 23816 w 120000"/>
              <a:gd name="T67" fmla="*/ 41398 h 120000"/>
              <a:gd name="T68" fmla="*/ 31755 w 120000"/>
              <a:gd name="T69" fmla="*/ 41118 h 120000"/>
              <a:gd name="T70" fmla="*/ 31755 w 120000"/>
              <a:gd name="T71" fmla="*/ 51748 h 120000"/>
              <a:gd name="T72" fmla="*/ 24732 w 120000"/>
              <a:gd name="T73" fmla="*/ 52027 h 120000"/>
              <a:gd name="T74" fmla="*/ 36641 w 120000"/>
              <a:gd name="T75" fmla="*/ 24895 h 120000"/>
              <a:gd name="T76" fmla="*/ 35725 w 120000"/>
              <a:gd name="T77" fmla="*/ 19020 h 120000"/>
              <a:gd name="T78" fmla="*/ 42137 w 120000"/>
              <a:gd name="T79" fmla="*/ 19860 h 120000"/>
              <a:gd name="T80" fmla="*/ 45801 w 120000"/>
              <a:gd name="T81" fmla="*/ 23216 h 120000"/>
              <a:gd name="T82" fmla="*/ 40305 w 120000"/>
              <a:gd name="T83" fmla="*/ 28251 h 120000"/>
              <a:gd name="T84" fmla="*/ 37251 w 120000"/>
              <a:gd name="T85" fmla="*/ 25174 h 120000"/>
              <a:gd name="T86" fmla="*/ 92213 w 120000"/>
              <a:gd name="T87" fmla="*/ 18461 h 120000"/>
              <a:gd name="T88" fmla="*/ 98625 w 120000"/>
              <a:gd name="T89" fmla="*/ 17622 h 120000"/>
              <a:gd name="T90" fmla="*/ 97709 w 120000"/>
              <a:gd name="T91" fmla="*/ 23496 h 120000"/>
              <a:gd name="T92" fmla="*/ 94045 w 120000"/>
              <a:gd name="T93" fmla="*/ 26853 h 120000"/>
              <a:gd name="T94" fmla="*/ 88549 w 120000"/>
              <a:gd name="T95" fmla="*/ 21818 h 120000"/>
              <a:gd name="T96" fmla="*/ 91908 w 120000"/>
              <a:gd name="T97" fmla="*/ 18741 h 120000"/>
              <a:gd name="T98" fmla="*/ 99541 w 120000"/>
              <a:gd name="T99" fmla="*/ 69370 h 120000"/>
              <a:gd name="T100" fmla="*/ 100458 w 120000"/>
              <a:gd name="T101" fmla="*/ 75244 h 120000"/>
              <a:gd name="T102" fmla="*/ 94045 w 120000"/>
              <a:gd name="T103" fmla="*/ 74405 h 120000"/>
              <a:gd name="T104" fmla="*/ 90076 w 120000"/>
              <a:gd name="T105" fmla="*/ 71048 h 120000"/>
              <a:gd name="T106" fmla="*/ 95572 w 120000"/>
              <a:gd name="T107" fmla="*/ 66013 h 120000"/>
              <a:gd name="T108" fmla="*/ 98931 w 120000"/>
              <a:gd name="T109" fmla="*/ 68811 h 120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000"/>
              <a:gd name="T166" fmla="*/ 0 h 120000"/>
              <a:gd name="T167" fmla="*/ 120000 w 120000"/>
              <a:gd name="T168" fmla="*/ 120000 h 120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000" h="120000" extrusionOk="0">
                <a:moveTo>
                  <a:pt x="79389" y="27132"/>
                </a:moveTo>
                <a:cubicBezTo>
                  <a:pt x="66870" y="21258"/>
                  <a:pt x="52213" y="25454"/>
                  <a:pt x="45801" y="36923"/>
                </a:cubicBezTo>
                <a:cubicBezTo>
                  <a:pt x="39389" y="48391"/>
                  <a:pt x="44274" y="62097"/>
                  <a:pt x="56488" y="67972"/>
                </a:cubicBezTo>
                <a:cubicBezTo>
                  <a:pt x="69007" y="73566"/>
                  <a:pt x="83969" y="69370"/>
                  <a:pt x="90381" y="58181"/>
                </a:cubicBezTo>
                <a:cubicBezTo>
                  <a:pt x="96793" y="46433"/>
                  <a:pt x="91603" y="33006"/>
                  <a:pt x="79389" y="27132"/>
                </a:cubicBezTo>
                <a:close/>
                <a:moveTo>
                  <a:pt x="83358" y="54545"/>
                </a:moveTo>
                <a:cubicBezTo>
                  <a:pt x="79083" y="62377"/>
                  <a:pt x="68702" y="65174"/>
                  <a:pt x="60152" y="61258"/>
                </a:cubicBezTo>
                <a:cubicBezTo>
                  <a:pt x="51908" y="57342"/>
                  <a:pt x="48549" y="48111"/>
                  <a:pt x="52824" y="40279"/>
                </a:cubicBezTo>
                <a:cubicBezTo>
                  <a:pt x="57099" y="32447"/>
                  <a:pt x="67175" y="29650"/>
                  <a:pt x="75725" y="33566"/>
                </a:cubicBezTo>
                <a:cubicBezTo>
                  <a:pt x="84274" y="37482"/>
                  <a:pt x="87633" y="46713"/>
                  <a:pt x="83358" y="54545"/>
                </a:cubicBezTo>
                <a:close/>
                <a:moveTo>
                  <a:pt x="75114" y="50629"/>
                </a:moveTo>
                <a:cubicBezTo>
                  <a:pt x="72977" y="54265"/>
                  <a:pt x="68396" y="55664"/>
                  <a:pt x="64427" y="53706"/>
                </a:cubicBezTo>
                <a:cubicBezTo>
                  <a:pt x="60763" y="52027"/>
                  <a:pt x="59236" y="47832"/>
                  <a:pt x="61068" y="44195"/>
                </a:cubicBezTo>
                <a:cubicBezTo>
                  <a:pt x="63206" y="40559"/>
                  <a:pt x="67786" y="39440"/>
                  <a:pt x="71450" y="41118"/>
                </a:cubicBezTo>
                <a:cubicBezTo>
                  <a:pt x="75419" y="43076"/>
                  <a:pt x="76946" y="47272"/>
                  <a:pt x="75114" y="50629"/>
                </a:cubicBezTo>
                <a:close/>
                <a:moveTo>
                  <a:pt x="31450" y="71048"/>
                </a:moveTo>
                <a:cubicBezTo>
                  <a:pt x="32977" y="69370"/>
                  <a:pt x="32977" y="69370"/>
                  <a:pt x="32977" y="69370"/>
                </a:cubicBezTo>
                <a:cubicBezTo>
                  <a:pt x="37251" y="64335"/>
                  <a:pt x="43358" y="63496"/>
                  <a:pt x="48244" y="67132"/>
                </a:cubicBezTo>
                <a:cubicBezTo>
                  <a:pt x="53129" y="70769"/>
                  <a:pt x="53740" y="76363"/>
                  <a:pt x="49160" y="81118"/>
                </a:cubicBezTo>
                <a:cubicBezTo>
                  <a:pt x="47938" y="82797"/>
                  <a:pt x="47938" y="82797"/>
                  <a:pt x="47938" y="82797"/>
                </a:cubicBezTo>
                <a:cubicBezTo>
                  <a:pt x="21984" y="112447"/>
                  <a:pt x="21984" y="112447"/>
                  <a:pt x="21984" y="112447"/>
                </a:cubicBezTo>
                <a:cubicBezTo>
                  <a:pt x="20763" y="114125"/>
                  <a:pt x="20763" y="114125"/>
                  <a:pt x="20763" y="114125"/>
                </a:cubicBezTo>
                <a:cubicBezTo>
                  <a:pt x="16488" y="119160"/>
                  <a:pt x="10076" y="120000"/>
                  <a:pt x="5190" y="116363"/>
                </a:cubicBezTo>
                <a:cubicBezTo>
                  <a:pt x="305" y="113006"/>
                  <a:pt x="0" y="107132"/>
                  <a:pt x="4580" y="102097"/>
                </a:cubicBezTo>
                <a:cubicBezTo>
                  <a:pt x="5801" y="100699"/>
                  <a:pt x="5801" y="100699"/>
                  <a:pt x="5801" y="100699"/>
                </a:cubicBezTo>
                <a:cubicBezTo>
                  <a:pt x="18625" y="86153"/>
                  <a:pt x="18625" y="86153"/>
                  <a:pt x="18625" y="86153"/>
                </a:cubicBezTo>
                <a:lnTo>
                  <a:pt x="31450" y="71048"/>
                </a:lnTo>
                <a:close/>
                <a:moveTo>
                  <a:pt x="63206" y="6993"/>
                </a:moveTo>
                <a:cubicBezTo>
                  <a:pt x="63206" y="5874"/>
                  <a:pt x="63206" y="5874"/>
                  <a:pt x="63206" y="5874"/>
                </a:cubicBezTo>
                <a:cubicBezTo>
                  <a:pt x="63206" y="2237"/>
                  <a:pt x="65343" y="0"/>
                  <a:pt x="69007" y="0"/>
                </a:cubicBezTo>
                <a:cubicBezTo>
                  <a:pt x="72366" y="0"/>
                  <a:pt x="74809" y="2237"/>
                  <a:pt x="74809" y="5874"/>
                </a:cubicBezTo>
                <a:cubicBezTo>
                  <a:pt x="74809" y="6993"/>
                  <a:pt x="74809" y="6993"/>
                  <a:pt x="74809" y="6993"/>
                </a:cubicBezTo>
                <a:cubicBezTo>
                  <a:pt x="74809" y="13146"/>
                  <a:pt x="74809" y="13146"/>
                  <a:pt x="74809" y="13146"/>
                </a:cubicBezTo>
                <a:cubicBezTo>
                  <a:pt x="74809" y="14265"/>
                  <a:pt x="74809" y="14265"/>
                  <a:pt x="74809" y="14265"/>
                </a:cubicBezTo>
                <a:cubicBezTo>
                  <a:pt x="74809" y="17902"/>
                  <a:pt x="72671" y="20139"/>
                  <a:pt x="69007" y="20139"/>
                </a:cubicBezTo>
                <a:cubicBezTo>
                  <a:pt x="65648" y="20139"/>
                  <a:pt x="63206" y="17902"/>
                  <a:pt x="63206" y="14265"/>
                </a:cubicBezTo>
                <a:cubicBezTo>
                  <a:pt x="63206" y="13146"/>
                  <a:pt x="63206" y="13146"/>
                  <a:pt x="63206" y="13146"/>
                </a:cubicBezTo>
                <a:cubicBezTo>
                  <a:pt x="63206" y="8111"/>
                  <a:pt x="63206" y="8111"/>
                  <a:pt x="63206" y="8111"/>
                </a:cubicBezTo>
                <a:lnTo>
                  <a:pt x="63206" y="6993"/>
                </a:lnTo>
                <a:close/>
                <a:moveTo>
                  <a:pt x="112366" y="43076"/>
                </a:moveTo>
                <a:cubicBezTo>
                  <a:pt x="113587" y="43076"/>
                  <a:pt x="113587" y="43076"/>
                  <a:pt x="113587" y="43076"/>
                </a:cubicBezTo>
                <a:cubicBezTo>
                  <a:pt x="117251" y="43076"/>
                  <a:pt x="120000" y="45034"/>
                  <a:pt x="120000" y="48391"/>
                </a:cubicBezTo>
                <a:cubicBezTo>
                  <a:pt x="120000" y="51468"/>
                  <a:pt x="117557" y="53706"/>
                  <a:pt x="113587" y="53706"/>
                </a:cubicBezTo>
                <a:cubicBezTo>
                  <a:pt x="112366" y="53706"/>
                  <a:pt x="112366" y="53706"/>
                  <a:pt x="112366" y="53706"/>
                </a:cubicBezTo>
                <a:cubicBezTo>
                  <a:pt x="105648" y="53706"/>
                  <a:pt x="105648" y="53706"/>
                  <a:pt x="105648" y="53706"/>
                </a:cubicBezTo>
                <a:cubicBezTo>
                  <a:pt x="104427" y="53706"/>
                  <a:pt x="104427" y="53706"/>
                  <a:pt x="104427" y="53706"/>
                </a:cubicBezTo>
                <a:cubicBezTo>
                  <a:pt x="100458" y="53706"/>
                  <a:pt x="97709" y="51748"/>
                  <a:pt x="97709" y="48391"/>
                </a:cubicBezTo>
                <a:cubicBezTo>
                  <a:pt x="97709" y="45314"/>
                  <a:pt x="100458" y="43076"/>
                  <a:pt x="104427" y="43076"/>
                </a:cubicBezTo>
                <a:cubicBezTo>
                  <a:pt x="105648" y="43076"/>
                  <a:pt x="105648" y="43076"/>
                  <a:pt x="105648" y="43076"/>
                </a:cubicBezTo>
                <a:cubicBezTo>
                  <a:pt x="111145" y="43076"/>
                  <a:pt x="111145" y="43076"/>
                  <a:pt x="111145" y="43076"/>
                </a:cubicBezTo>
                <a:lnTo>
                  <a:pt x="112366" y="43076"/>
                </a:lnTo>
                <a:close/>
                <a:moveTo>
                  <a:pt x="72977" y="88111"/>
                </a:moveTo>
                <a:cubicBezTo>
                  <a:pt x="72977" y="89230"/>
                  <a:pt x="72977" y="89230"/>
                  <a:pt x="72977" y="89230"/>
                </a:cubicBezTo>
                <a:cubicBezTo>
                  <a:pt x="72977" y="92587"/>
                  <a:pt x="70534" y="95104"/>
                  <a:pt x="67175" y="95104"/>
                </a:cubicBezTo>
                <a:cubicBezTo>
                  <a:pt x="63511" y="95104"/>
                  <a:pt x="61374" y="92867"/>
                  <a:pt x="61374" y="89230"/>
                </a:cubicBezTo>
                <a:cubicBezTo>
                  <a:pt x="61374" y="88111"/>
                  <a:pt x="61374" y="88111"/>
                  <a:pt x="61374" y="88111"/>
                </a:cubicBezTo>
                <a:cubicBezTo>
                  <a:pt x="61068" y="81958"/>
                  <a:pt x="61068" y="81958"/>
                  <a:pt x="61068" y="81958"/>
                </a:cubicBezTo>
                <a:cubicBezTo>
                  <a:pt x="61068" y="80839"/>
                  <a:pt x="61068" y="80839"/>
                  <a:pt x="61068" y="80839"/>
                </a:cubicBezTo>
                <a:cubicBezTo>
                  <a:pt x="61068" y="77202"/>
                  <a:pt x="63511" y="74685"/>
                  <a:pt x="66870" y="74685"/>
                </a:cubicBezTo>
                <a:cubicBezTo>
                  <a:pt x="70534" y="74685"/>
                  <a:pt x="72671" y="77202"/>
                  <a:pt x="72671" y="80839"/>
                </a:cubicBezTo>
                <a:cubicBezTo>
                  <a:pt x="72671" y="81958"/>
                  <a:pt x="72671" y="81958"/>
                  <a:pt x="72671" y="81958"/>
                </a:cubicBezTo>
                <a:cubicBezTo>
                  <a:pt x="72671" y="86993"/>
                  <a:pt x="72671" y="86993"/>
                  <a:pt x="72671" y="86993"/>
                </a:cubicBezTo>
                <a:lnTo>
                  <a:pt x="72977" y="88111"/>
                </a:lnTo>
                <a:close/>
                <a:moveTo>
                  <a:pt x="23816" y="52027"/>
                </a:moveTo>
                <a:cubicBezTo>
                  <a:pt x="22595" y="52027"/>
                  <a:pt x="22595" y="52027"/>
                  <a:pt x="22595" y="52027"/>
                </a:cubicBezTo>
                <a:cubicBezTo>
                  <a:pt x="18625" y="52027"/>
                  <a:pt x="16183" y="49790"/>
                  <a:pt x="16183" y="46713"/>
                </a:cubicBezTo>
                <a:cubicBezTo>
                  <a:pt x="16183" y="43356"/>
                  <a:pt x="18625" y="41398"/>
                  <a:pt x="22595" y="41398"/>
                </a:cubicBezTo>
                <a:cubicBezTo>
                  <a:pt x="23816" y="41398"/>
                  <a:pt x="23816" y="41398"/>
                  <a:pt x="23816" y="41398"/>
                </a:cubicBezTo>
                <a:cubicBezTo>
                  <a:pt x="30534" y="41118"/>
                  <a:pt x="30534" y="41118"/>
                  <a:pt x="30534" y="41118"/>
                </a:cubicBezTo>
                <a:cubicBezTo>
                  <a:pt x="31755" y="41118"/>
                  <a:pt x="31755" y="41118"/>
                  <a:pt x="31755" y="41118"/>
                </a:cubicBezTo>
                <a:cubicBezTo>
                  <a:pt x="35725" y="41118"/>
                  <a:pt x="38167" y="43356"/>
                  <a:pt x="38167" y="46433"/>
                </a:cubicBezTo>
                <a:cubicBezTo>
                  <a:pt x="38167" y="49790"/>
                  <a:pt x="35725" y="51748"/>
                  <a:pt x="31755" y="51748"/>
                </a:cubicBezTo>
                <a:cubicBezTo>
                  <a:pt x="30534" y="51748"/>
                  <a:pt x="30534" y="51748"/>
                  <a:pt x="30534" y="51748"/>
                </a:cubicBezTo>
                <a:cubicBezTo>
                  <a:pt x="24732" y="52027"/>
                  <a:pt x="24732" y="52027"/>
                  <a:pt x="24732" y="52027"/>
                </a:cubicBezTo>
                <a:lnTo>
                  <a:pt x="23816" y="52027"/>
                </a:lnTo>
                <a:close/>
                <a:moveTo>
                  <a:pt x="36641" y="24895"/>
                </a:moveTo>
                <a:cubicBezTo>
                  <a:pt x="36030" y="24335"/>
                  <a:pt x="36030" y="24335"/>
                  <a:pt x="36030" y="24335"/>
                </a:cubicBezTo>
                <a:cubicBezTo>
                  <a:pt x="34198" y="22657"/>
                  <a:pt x="33893" y="20419"/>
                  <a:pt x="35725" y="19020"/>
                </a:cubicBezTo>
                <a:cubicBezTo>
                  <a:pt x="37251" y="17342"/>
                  <a:pt x="39694" y="17622"/>
                  <a:pt x="41526" y="19300"/>
                </a:cubicBezTo>
                <a:cubicBezTo>
                  <a:pt x="42137" y="19860"/>
                  <a:pt x="42137" y="19860"/>
                  <a:pt x="42137" y="19860"/>
                </a:cubicBezTo>
                <a:cubicBezTo>
                  <a:pt x="45190" y="22657"/>
                  <a:pt x="45190" y="22657"/>
                  <a:pt x="45190" y="22657"/>
                </a:cubicBezTo>
                <a:cubicBezTo>
                  <a:pt x="45801" y="23216"/>
                  <a:pt x="45801" y="23216"/>
                  <a:pt x="45801" y="23216"/>
                </a:cubicBezTo>
                <a:cubicBezTo>
                  <a:pt x="47633" y="24895"/>
                  <a:pt x="47938" y="27132"/>
                  <a:pt x="46412" y="28531"/>
                </a:cubicBezTo>
                <a:cubicBezTo>
                  <a:pt x="44580" y="30209"/>
                  <a:pt x="42137" y="29930"/>
                  <a:pt x="40305" y="28251"/>
                </a:cubicBezTo>
                <a:cubicBezTo>
                  <a:pt x="39694" y="27692"/>
                  <a:pt x="39694" y="27692"/>
                  <a:pt x="39694" y="27692"/>
                </a:cubicBezTo>
                <a:cubicBezTo>
                  <a:pt x="37251" y="25174"/>
                  <a:pt x="37251" y="25174"/>
                  <a:pt x="37251" y="25174"/>
                </a:cubicBezTo>
                <a:lnTo>
                  <a:pt x="36641" y="24895"/>
                </a:lnTo>
                <a:close/>
                <a:moveTo>
                  <a:pt x="92213" y="18461"/>
                </a:moveTo>
                <a:cubicBezTo>
                  <a:pt x="92824" y="17902"/>
                  <a:pt x="92824" y="17902"/>
                  <a:pt x="92824" y="17902"/>
                </a:cubicBezTo>
                <a:cubicBezTo>
                  <a:pt x="94656" y="16223"/>
                  <a:pt x="97099" y="15944"/>
                  <a:pt x="98625" y="17622"/>
                </a:cubicBezTo>
                <a:cubicBezTo>
                  <a:pt x="100458" y="19020"/>
                  <a:pt x="100152" y="21258"/>
                  <a:pt x="98320" y="22937"/>
                </a:cubicBezTo>
                <a:cubicBezTo>
                  <a:pt x="97709" y="23496"/>
                  <a:pt x="97709" y="23496"/>
                  <a:pt x="97709" y="23496"/>
                </a:cubicBezTo>
                <a:cubicBezTo>
                  <a:pt x="94656" y="26293"/>
                  <a:pt x="94656" y="26293"/>
                  <a:pt x="94656" y="26293"/>
                </a:cubicBezTo>
                <a:cubicBezTo>
                  <a:pt x="94045" y="26853"/>
                  <a:pt x="94045" y="26853"/>
                  <a:pt x="94045" y="26853"/>
                </a:cubicBezTo>
                <a:cubicBezTo>
                  <a:pt x="92213" y="28531"/>
                  <a:pt x="90076" y="28811"/>
                  <a:pt x="88244" y="27132"/>
                </a:cubicBezTo>
                <a:cubicBezTo>
                  <a:pt x="86717" y="25734"/>
                  <a:pt x="86717" y="23496"/>
                  <a:pt x="88549" y="21818"/>
                </a:cubicBezTo>
                <a:cubicBezTo>
                  <a:pt x="89160" y="21258"/>
                  <a:pt x="89160" y="21258"/>
                  <a:pt x="89160" y="21258"/>
                </a:cubicBezTo>
                <a:cubicBezTo>
                  <a:pt x="91908" y="18741"/>
                  <a:pt x="91908" y="18741"/>
                  <a:pt x="91908" y="18741"/>
                </a:cubicBezTo>
                <a:lnTo>
                  <a:pt x="92213" y="18461"/>
                </a:lnTo>
                <a:close/>
                <a:moveTo>
                  <a:pt x="99541" y="69370"/>
                </a:moveTo>
                <a:cubicBezTo>
                  <a:pt x="100152" y="69930"/>
                  <a:pt x="100152" y="69930"/>
                  <a:pt x="100152" y="69930"/>
                </a:cubicBezTo>
                <a:cubicBezTo>
                  <a:pt x="101984" y="71608"/>
                  <a:pt x="101984" y="73846"/>
                  <a:pt x="100458" y="75244"/>
                </a:cubicBezTo>
                <a:cubicBezTo>
                  <a:pt x="98625" y="76643"/>
                  <a:pt x="96488" y="76643"/>
                  <a:pt x="94656" y="74965"/>
                </a:cubicBezTo>
                <a:cubicBezTo>
                  <a:pt x="94045" y="74405"/>
                  <a:pt x="94045" y="74405"/>
                  <a:pt x="94045" y="74405"/>
                </a:cubicBezTo>
                <a:cubicBezTo>
                  <a:pt x="90687" y="71608"/>
                  <a:pt x="90687" y="71608"/>
                  <a:pt x="90687" y="71608"/>
                </a:cubicBezTo>
                <a:cubicBezTo>
                  <a:pt x="90076" y="71048"/>
                  <a:pt x="90076" y="71048"/>
                  <a:pt x="90076" y="71048"/>
                </a:cubicBezTo>
                <a:cubicBezTo>
                  <a:pt x="88244" y="69370"/>
                  <a:pt x="88244" y="67132"/>
                  <a:pt x="89770" y="65734"/>
                </a:cubicBezTo>
                <a:cubicBezTo>
                  <a:pt x="91297" y="64055"/>
                  <a:pt x="93740" y="64335"/>
                  <a:pt x="95572" y="66013"/>
                </a:cubicBezTo>
                <a:cubicBezTo>
                  <a:pt x="96183" y="66573"/>
                  <a:pt x="96183" y="66573"/>
                  <a:pt x="96183" y="66573"/>
                </a:cubicBezTo>
                <a:cubicBezTo>
                  <a:pt x="98931" y="68811"/>
                  <a:pt x="98931" y="68811"/>
                  <a:pt x="98931" y="68811"/>
                </a:cubicBezTo>
                <a:lnTo>
                  <a:pt x="99541" y="69370"/>
                </a:lnTo>
                <a:close/>
              </a:path>
            </a:pathLst>
          </a:custGeom>
          <a:solidFill>
            <a:srgbClr val="5F6062"/>
          </a:solidFill>
          <a:ln w="9525">
            <a:noFill/>
            <a:round/>
            <a:headEnd/>
            <a:tailEnd/>
          </a:ln>
        </p:spPr>
        <p:txBody>
          <a:bodyPr lIns="68569" tIns="34275" rIns="68569" bIns="34275"/>
          <a:lstStyle/>
          <a:p>
            <a:endParaRPr lang="en-US" sz="1425"/>
          </a:p>
        </p:txBody>
      </p:sp>
      <p:grpSp>
        <p:nvGrpSpPr>
          <p:cNvPr id="46100" name="Shape 304"/>
          <p:cNvGrpSpPr>
            <a:grpSpLocks/>
          </p:cNvGrpSpPr>
          <p:nvPr/>
        </p:nvGrpSpPr>
        <p:grpSpPr bwMode="auto">
          <a:xfrm>
            <a:off x="7210426" y="3225404"/>
            <a:ext cx="375047" cy="179784"/>
            <a:chOff x="1858853" y="3780480"/>
            <a:chExt cx="992955" cy="399679"/>
          </a:xfrm>
        </p:grpSpPr>
        <p:sp>
          <p:nvSpPr>
            <p:cNvPr id="46144" name="Shape 305"/>
            <p:cNvSpPr>
              <a:spLocks/>
            </p:cNvSpPr>
            <p:nvPr/>
          </p:nvSpPr>
          <p:spPr bwMode="auto">
            <a:xfrm>
              <a:off x="1941288" y="3941601"/>
              <a:ext cx="283522" cy="128647"/>
            </a:xfrm>
            <a:custGeom>
              <a:avLst/>
              <a:gdLst>
                <a:gd name="T0" fmla="*/ 109756 w 120000"/>
                <a:gd name="T1" fmla="*/ 0 h 120000"/>
                <a:gd name="T2" fmla="*/ 99512 w 120000"/>
                <a:gd name="T3" fmla="*/ 22702 h 120000"/>
                <a:gd name="T4" fmla="*/ 101463 w 120000"/>
                <a:gd name="T5" fmla="*/ 35675 h 120000"/>
                <a:gd name="T6" fmla="*/ 76585 w 120000"/>
                <a:gd name="T7" fmla="*/ 80000 h 120000"/>
                <a:gd name="T8" fmla="*/ 69756 w 120000"/>
                <a:gd name="T9" fmla="*/ 74594 h 120000"/>
                <a:gd name="T10" fmla="*/ 62439 w 120000"/>
                <a:gd name="T11" fmla="*/ 81081 h 120000"/>
                <a:gd name="T12" fmla="*/ 41951 w 120000"/>
                <a:gd name="T13" fmla="*/ 49729 h 120000"/>
                <a:gd name="T14" fmla="*/ 42926 w 120000"/>
                <a:gd name="T15" fmla="*/ 40000 h 120000"/>
                <a:gd name="T16" fmla="*/ 32682 w 120000"/>
                <a:gd name="T17" fmla="*/ 17297 h 120000"/>
                <a:gd name="T18" fmla="*/ 22439 w 120000"/>
                <a:gd name="T19" fmla="*/ 40000 h 120000"/>
                <a:gd name="T20" fmla="*/ 22926 w 120000"/>
                <a:gd name="T21" fmla="*/ 48648 h 120000"/>
                <a:gd name="T22" fmla="*/ 0 w 120000"/>
                <a:gd name="T23" fmla="*/ 80000 h 120000"/>
                <a:gd name="T24" fmla="*/ 1951 w 120000"/>
                <a:gd name="T25" fmla="*/ 86486 h 120000"/>
                <a:gd name="T26" fmla="*/ 24878 w 120000"/>
                <a:gd name="T27" fmla="*/ 55135 h 120000"/>
                <a:gd name="T28" fmla="*/ 32682 w 120000"/>
                <a:gd name="T29" fmla="*/ 62702 h 120000"/>
                <a:gd name="T30" fmla="*/ 40000 w 120000"/>
                <a:gd name="T31" fmla="*/ 55135 h 120000"/>
                <a:gd name="T32" fmla="*/ 60487 w 120000"/>
                <a:gd name="T33" fmla="*/ 87567 h 120000"/>
                <a:gd name="T34" fmla="*/ 59512 w 120000"/>
                <a:gd name="T35" fmla="*/ 97297 h 120000"/>
                <a:gd name="T36" fmla="*/ 69756 w 120000"/>
                <a:gd name="T37" fmla="*/ 120000 h 120000"/>
                <a:gd name="T38" fmla="*/ 80000 w 120000"/>
                <a:gd name="T39" fmla="*/ 97297 h 120000"/>
                <a:gd name="T40" fmla="*/ 78536 w 120000"/>
                <a:gd name="T41" fmla="*/ 86486 h 120000"/>
                <a:gd name="T42" fmla="*/ 103414 w 120000"/>
                <a:gd name="T43" fmla="*/ 41081 h 120000"/>
                <a:gd name="T44" fmla="*/ 109756 w 120000"/>
                <a:gd name="T45" fmla="*/ 45405 h 120000"/>
                <a:gd name="T46" fmla="*/ 120000 w 120000"/>
                <a:gd name="T47" fmla="*/ 22702 h 120000"/>
                <a:gd name="T48" fmla="*/ 109756 w 120000"/>
                <a:gd name="T49" fmla="*/ 0 h 120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0000"/>
                <a:gd name="T76" fmla="*/ 0 h 120000"/>
                <a:gd name="T77" fmla="*/ 120000 w 120000"/>
                <a:gd name="T78" fmla="*/ 120000 h 1200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0000" h="120000" extrusionOk="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5F6062"/>
            </a:solidFill>
            <a:ln w="9525">
              <a:noFill/>
              <a:round/>
              <a:headEnd/>
              <a:tailEnd/>
            </a:ln>
          </p:spPr>
          <p:txBody>
            <a:bodyPr lIns="68569" tIns="34275" rIns="68569" bIns="34275"/>
            <a:lstStyle/>
            <a:p>
              <a:endParaRPr lang="en-US" sz="1425"/>
            </a:p>
          </p:txBody>
        </p:sp>
        <p:sp>
          <p:nvSpPr>
            <p:cNvPr id="46145" name="Shape 306"/>
            <p:cNvSpPr>
              <a:spLocks/>
            </p:cNvSpPr>
            <p:nvPr/>
          </p:nvSpPr>
          <p:spPr bwMode="auto">
            <a:xfrm>
              <a:off x="1858853" y="3780480"/>
              <a:ext cx="992955" cy="399679"/>
            </a:xfrm>
            <a:custGeom>
              <a:avLst/>
              <a:gdLst>
                <a:gd name="T0" fmla="*/ 116106 w 120000"/>
                <a:gd name="T1" fmla="*/ 45086 h 120000"/>
                <a:gd name="T2" fmla="*/ 90521 w 120000"/>
                <a:gd name="T3" fmla="*/ 0 h 120000"/>
                <a:gd name="T4" fmla="*/ 70220 w 120000"/>
                <a:gd name="T5" fmla="*/ 21156 h 120000"/>
                <a:gd name="T6" fmla="*/ 59930 w 120000"/>
                <a:gd name="T7" fmla="*/ 31213 h 120000"/>
                <a:gd name="T8" fmla="*/ 49779 w 120000"/>
                <a:gd name="T9" fmla="*/ 21156 h 120000"/>
                <a:gd name="T10" fmla="*/ 29478 w 120000"/>
                <a:gd name="T11" fmla="*/ 0 h 120000"/>
                <a:gd name="T12" fmla="*/ 3893 w 120000"/>
                <a:gd name="T13" fmla="*/ 45086 h 120000"/>
                <a:gd name="T14" fmla="*/ 0 w 120000"/>
                <a:gd name="T15" fmla="*/ 45086 h 120000"/>
                <a:gd name="T16" fmla="*/ 0 w 120000"/>
                <a:gd name="T17" fmla="*/ 74566 h 120000"/>
                <a:gd name="T18" fmla="*/ 3893 w 120000"/>
                <a:gd name="T19" fmla="*/ 74566 h 120000"/>
                <a:gd name="T20" fmla="*/ 29478 w 120000"/>
                <a:gd name="T21" fmla="*/ 120000 h 120000"/>
                <a:gd name="T22" fmla="*/ 53534 w 120000"/>
                <a:gd name="T23" fmla="*/ 85317 h 120000"/>
                <a:gd name="T24" fmla="*/ 59930 w 120000"/>
                <a:gd name="T25" fmla="*/ 73179 h 120000"/>
                <a:gd name="T26" fmla="*/ 66465 w 120000"/>
                <a:gd name="T27" fmla="*/ 85317 h 120000"/>
                <a:gd name="T28" fmla="*/ 90521 w 120000"/>
                <a:gd name="T29" fmla="*/ 120000 h 120000"/>
                <a:gd name="T30" fmla="*/ 116106 w 120000"/>
                <a:gd name="T31" fmla="*/ 74566 h 120000"/>
                <a:gd name="T32" fmla="*/ 120000 w 120000"/>
                <a:gd name="T33" fmla="*/ 74566 h 120000"/>
                <a:gd name="T34" fmla="*/ 120000 w 120000"/>
                <a:gd name="T35" fmla="*/ 45086 h 120000"/>
                <a:gd name="T36" fmla="*/ 116106 w 120000"/>
                <a:gd name="T37" fmla="*/ 45086 h 120000"/>
                <a:gd name="T38" fmla="*/ 29478 w 120000"/>
                <a:gd name="T39" fmla="*/ 107167 h 120000"/>
                <a:gd name="T40" fmla="*/ 8203 w 120000"/>
                <a:gd name="T41" fmla="*/ 60000 h 120000"/>
                <a:gd name="T42" fmla="*/ 29478 w 120000"/>
                <a:gd name="T43" fmla="*/ 12485 h 120000"/>
                <a:gd name="T44" fmla="*/ 50892 w 120000"/>
                <a:gd name="T45" fmla="*/ 60000 h 120000"/>
                <a:gd name="T46" fmla="*/ 29478 w 120000"/>
                <a:gd name="T47" fmla="*/ 107167 h 120000"/>
                <a:gd name="T48" fmla="*/ 105816 w 120000"/>
                <a:gd name="T49" fmla="*/ 92947 h 120000"/>
                <a:gd name="T50" fmla="*/ 105816 w 120000"/>
                <a:gd name="T51" fmla="*/ 38497 h 120000"/>
                <a:gd name="T52" fmla="*/ 97752 w 120000"/>
                <a:gd name="T53" fmla="*/ 38497 h 120000"/>
                <a:gd name="T54" fmla="*/ 97752 w 120000"/>
                <a:gd name="T55" fmla="*/ 104393 h 120000"/>
                <a:gd name="T56" fmla="*/ 94553 w 120000"/>
                <a:gd name="T57" fmla="*/ 106473 h 120000"/>
                <a:gd name="T58" fmla="*/ 94553 w 120000"/>
                <a:gd name="T59" fmla="*/ 57225 h 120000"/>
                <a:gd name="T60" fmla="*/ 86488 w 120000"/>
                <a:gd name="T61" fmla="*/ 57225 h 120000"/>
                <a:gd name="T62" fmla="*/ 86488 w 120000"/>
                <a:gd name="T63" fmla="*/ 106473 h 120000"/>
                <a:gd name="T64" fmla="*/ 83151 w 120000"/>
                <a:gd name="T65" fmla="*/ 104393 h 120000"/>
                <a:gd name="T66" fmla="*/ 83151 w 120000"/>
                <a:gd name="T67" fmla="*/ 81502 h 120000"/>
                <a:gd name="T68" fmla="*/ 75225 w 120000"/>
                <a:gd name="T69" fmla="*/ 81502 h 120000"/>
                <a:gd name="T70" fmla="*/ 75225 w 120000"/>
                <a:gd name="T71" fmla="*/ 93294 h 120000"/>
                <a:gd name="T72" fmla="*/ 69107 w 120000"/>
                <a:gd name="T73" fmla="*/ 60000 h 120000"/>
                <a:gd name="T74" fmla="*/ 90521 w 120000"/>
                <a:gd name="T75" fmla="*/ 12485 h 120000"/>
                <a:gd name="T76" fmla="*/ 111796 w 120000"/>
                <a:gd name="T77" fmla="*/ 60000 h 120000"/>
                <a:gd name="T78" fmla="*/ 105816 w 120000"/>
                <a:gd name="T79" fmla="*/ 929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01" name="Shape 307"/>
          <p:cNvGrpSpPr>
            <a:grpSpLocks/>
          </p:cNvGrpSpPr>
          <p:nvPr/>
        </p:nvGrpSpPr>
        <p:grpSpPr bwMode="auto">
          <a:xfrm>
            <a:off x="8111729" y="2877741"/>
            <a:ext cx="297656" cy="270272"/>
            <a:chOff x="5219700" y="-182563"/>
            <a:chExt cx="1511299" cy="1282700"/>
          </a:xfrm>
        </p:grpSpPr>
        <p:sp>
          <p:nvSpPr>
            <p:cNvPr id="46139" name="Shape 308"/>
            <p:cNvSpPr>
              <a:spLocks/>
            </p:cNvSpPr>
            <p:nvPr/>
          </p:nvSpPr>
          <p:spPr bwMode="auto">
            <a:xfrm>
              <a:off x="5219700" y="1055687"/>
              <a:ext cx="1511299" cy="44450"/>
            </a:xfrm>
            <a:custGeom>
              <a:avLst/>
              <a:gdLst>
                <a:gd name="T0" fmla="*/ 1786 w 120000"/>
                <a:gd name="T1" fmla="*/ 120000 h 120000"/>
                <a:gd name="T2" fmla="*/ 0 w 120000"/>
                <a:gd name="T3" fmla="*/ 60000 h 120000"/>
                <a:gd name="T4" fmla="*/ 1786 w 120000"/>
                <a:gd name="T5" fmla="*/ 0 h 120000"/>
                <a:gd name="T6" fmla="*/ 117915 w 120000"/>
                <a:gd name="T7" fmla="*/ 0 h 120000"/>
                <a:gd name="T8" fmla="*/ 120000 w 120000"/>
                <a:gd name="T9" fmla="*/ 60000 h 120000"/>
                <a:gd name="T10" fmla="*/ 117915 w 120000"/>
                <a:gd name="T11" fmla="*/ 120000 h 120000"/>
                <a:gd name="T12" fmla="*/ 1786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786" y="120000"/>
                  </a:moveTo>
                  <a:cubicBezTo>
                    <a:pt x="893" y="120000"/>
                    <a:pt x="0" y="90000"/>
                    <a:pt x="0" y="60000"/>
                  </a:cubicBezTo>
                  <a:cubicBezTo>
                    <a:pt x="0" y="30000"/>
                    <a:pt x="893" y="0"/>
                    <a:pt x="1786" y="0"/>
                  </a:cubicBezTo>
                  <a:cubicBezTo>
                    <a:pt x="117915" y="0"/>
                    <a:pt x="117915" y="0"/>
                    <a:pt x="117915" y="0"/>
                  </a:cubicBezTo>
                  <a:cubicBezTo>
                    <a:pt x="119106" y="0"/>
                    <a:pt x="120000" y="30000"/>
                    <a:pt x="120000" y="60000"/>
                  </a:cubicBezTo>
                  <a:cubicBezTo>
                    <a:pt x="120000" y="90000"/>
                    <a:pt x="119106" y="120000"/>
                    <a:pt x="117915" y="120000"/>
                  </a:cubicBezTo>
                  <a:lnTo>
                    <a:pt x="1786" y="120000"/>
                  </a:lnTo>
                  <a:close/>
                </a:path>
              </a:pathLst>
            </a:custGeom>
            <a:solidFill>
              <a:srgbClr val="5F6062"/>
            </a:solidFill>
            <a:ln w="9525">
              <a:noFill/>
              <a:round/>
              <a:headEnd/>
              <a:tailEnd/>
            </a:ln>
          </p:spPr>
          <p:txBody>
            <a:bodyPr lIns="68569" tIns="34275" rIns="68569" bIns="34275"/>
            <a:lstStyle/>
            <a:p>
              <a:endParaRPr lang="en-US" sz="1425"/>
            </a:p>
          </p:txBody>
        </p:sp>
        <p:sp>
          <p:nvSpPr>
            <p:cNvPr id="46140" name="Shape 309"/>
            <p:cNvSpPr>
              <a:spLocks noChangeArrowheads="1"/>
            </p:cNvSpPr>
            <p:nvPr/>
          </p:nvSpPr>
          <p:spPr bwMode="auto">
            <a:xfrm>
              <a:off x="5407025" y="546100"/>
              <a:ext cx="217487" cy="388938"/>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1" name="Shape 310"/>
            <p:cNvSpPr>
              <a:spLocks noChangeArrowheads="1"/>
            </p:cNvSpPr>
            <p:nvPr/>
          </p:nvSpPr>
          <p:spPr bwMode="auto">
            <a:xfrm>
              <a:off x="5732462" y="271462"/>
              <a:ext cx="217487" cy="663576"/>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2" name="Shape 311"/>
            <p:cNvSpPr>
              <a:spLocks noChangeArrowheads="1"/>
            </p:cNvSpPr>
            <p:nvPr/>
          </p:nvSpPr>
          <p:spPr bwMode="auto">
            <a:xfrm>
              <a:off x="6040437" y="58736"/>
              <a:ext cx="217487" cy="876301"/>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3" name="Shape 312"/>
            <p:cNvSpPr>
              <a:spLocks noChangeArrowheads="1"/>
            </p:cNvSpPr>
            <p:nvPr/>
          </p:nvSpPr>
          <p:spPr bwMode="auto">
            <a:xfrm>
              <a:off x="6367462" y="-182563"/>
              <a:ext cx="217487" cy="1117601"/>
            </a:xfrm>
            <a:prstGeom prst="rect">
              <a:avLst/>
            </a:prstGeom>
            <a:solidFill>
              <a:srgbClr val="5F6062"/>
            </a:solidFill>
            <a:ln w="9525">
              <a:noFill/>
              <a:miter lim="800000"/>
              <a:headEnd/>
              <a:tailEnd/>
            </a:ln>
          </p:spPr>
          <p:txBody>
            <a:bodyPr lIns="68569" tIns="34275" rIns="68569" bIns="34275"/>
            <a:lstStyle/>
            <a:p>
              <a:endParaRPr lang="en-US" sz="1800"/>
            </a:p>
          </p:txBody>
        </p:sp>
      </p:grpSp>
      <p:sp>
        <p:nvSpPr>
          <p:cNvPr id="46102" name="Shape 313"/>
          <p:cNvSpPr>
            <a:spLocks/>
          </p:cNvSpPr>
          <p:nvPr/>
        </p:nvSpPr>
        <p:spPr bwMode="auto">
          <a:xfrm>
            <a:off x="7549754" y="2877742"/>
            <a:ext cx="171450" cy="315515"/>
          </a:xfrm>
          <a:custGeom>
            <a:avLst/>
            <a:gdLst>
              <a:gd name="T0" fmla="*/ 110709 w 120000"/>
              <a:gd name="T1" fmla="*/ 4553 h 120000"/>
              <a:gd name="T2" fmla="*/ 89806 w 120000"/>
              <a:gd name="T3" fmla="*/ 9642 h 120000"/>
              <a:gd name="T4" fmla="*/ 51354 w 120000"/>
              <a:gd name="T5" fmla="*/ 75803 h 120000"/>
              <a:gd name="T6" fmla="*/ 28903 w 120000"/>
              <a:gd name="T7" fmla="*/ 46071 h 120000"/>
              <a:gd name="T8" fmla="*/ 7741 w 120000"/>
              <a:gd name="T9" fmla="*/ 43392 h 120000"/>
              <a:gd name="T10" fmla="*/ 5161 w 120000"/>
              <a:gd name="T11" fmla="*/ 65357 h 120000"/>
              <a:gd name="T12" fmla="*/ 40516 w 120000"/>
              <a:gd name="T13" fmla="*/ 112499 h 120000"/>
              <a:gd name="T14" fmla="*/ 49290 w 120000"/>
              <a:gd name="T15" fmla="*/ 118392 h 120000"/>
              <a:gd name="T16" fmla="*/ 66322 w 120000"/>
              <a:gd name="T17" fmla="*/ 111428 h 120000"/>
              <a:gd name="T18" fmla="*/ 115612 w 120000"/>
              <a:gd name="T19" fmla="*/ 26249 h 120000"/>
              <a:gd name="T20" fmla="*/ 110709 w 120000"/>
              <a:gd name="T21" fmla="*/ 4553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10709" y="4553"/>
                </a:moveTo>
                <a:cubicBezTo>
                  <a:pt x="103483" y="0"/>
                  <a:pt x="94193" y="2142"/>
                  <a:pt x="89806" y="9642"/>
                </a:cubicBezTo>
                <a:cubicBezTo>
                  <a:pt x="51354" y="75803"/>
                  <a:pt x="51354" y="75803"/>
                  <a:pt x="51354" y="75803"/>
                </a:cubicBezTo>
                <a:cubicBezTo>
                  <a:pt x="28903" y="46071"/>
                  <a:pt x="28903" y="46071"/>
                  <a:pt x="28903" y="46071"/>
                </a:cubicBezTo>
                <a:cubicBezTo>
                  <a:pt x="23741" y="39107"/>
                  <a:pt x="14451" y="38035"/>
                  <a:pt x="7741" y="43392"/>
                </a:cubicBezTo>
                <a:cubicBezTo>
                  <a:pt x="1032" y="48749"/>
                  <a:pt x="0" y="58392"/>
                  <a:pt x="5161" y="65357"/>
                </a:cubicBezTo>
                <a:cubicBezTo>
                  <a:pt x="40516" y="112499"/>
                  <a:pt x="40516" y="112499"/>
                  <a:pt x="40516" y="112499"/>
                </a:cubicBezTo>
                <a:cubicBezTo>
                  <a:pt x="42838" y="115714"/>
                  <a:pt x="45935" y="117589"/>
                  <a:pt x="49290" y="118392"/>
                </a:cubicBezTo>
                <a:cubicBezTo>
                  <a:pt x="55741" y="119999"/>
                  <a:pt x="62709" y="117321"/>
                  <a:pt x="66322" y="111428"/>
                </a:cubicBezTo>
                <a:cubicBezTo>
                  <a:pt x="115612" y="26249"/>
                  <a:pt x="115612" y="26249"/>
                  <a:pt x="115612" y="26249"/>
                </a:cubicBezTo>
                <a:cubicBezTo>
                  <a:pt x="120000" y="18750"/>
                  <a:pt x="117677" y="9107"/>
                  <a:pt x="110709" y="4553"/>
                </a:cubicBezTo>
                <a:close/>
              </a:path>
            </a:pathLst>
          </a:custGeom>
          <a:solidFill>
            <a:srgbClr val="5F6062"/>
          </a:solidFill>
          <a:ln w="9525">
            <a:noFill/>
            <a:round/>
            <a:headEnd/>
            <a:tailEnd/>
          </a:ln>
        </p:spPr>
        <p:txBody>
          <a:bodyPr lIns="68569" tIns="34275" rIns="68569" bIns="34275"/>
          <a:lstStyle/>
          <a:p>
            <a:endParaRPr lang="en-US" sz="1425"/>
          </a:p>
        </p:txBody>
      </p:sp>
      <p:sp>
        <p:nvSpPr>
          <p:cNvPr id="46103" name="Shape 314"/>
          <p:cNvSpPr>
            <a:spLocks/>
          </p:cNvSpPr>
          <p:nvPr/>
        </p:nvSpPr>
        <p:spPr bwMode="auto">
          <a:xfrm>
            <a:off x="7839076" y="2746773"/>
            <a:ext cx="97631" cy="330994"/>
          </a:xfrm>
          <a:custGeom>
            <a:avLst/>
            <a:gdLst>
              <a:gd name="T0" fmla="*/ 60550 w 120000"/>
              <a:gd name="T1" fmla="*/ 92248 h 120000"/>
              <a:gd name="T2" fmla="*/ 120000 w 120000"/>
              <a:gd name="T3" fmla="*/ 106124 h 120000"/>
              <a:gd name="T4" fmla="*/ 60550 w 120000"/>
              <a:gd name="T5" fmla="*/ 119999 h 120000"/>
              <a:gd name="T6" fmla="*/ 0 w 120000"/>
              <a:gd name="T7" fmla="*/ 106124 h 120000"/>
              <a:gd name="T8" fmla="*/ 60550 w 120000"/>
              <a:gd name="T9" fmla="*/ 92248 h 120000"/>
              <a:gd name="T10" fmla="*/ 117798 w 120000"/>
              <a:gd name="T11" fmla="*/ 66552 h 120000"/>
              <a:gd name="T12" fmla="*/ 117798 w 120000"/>
              <a:gd name="T13" fmla="*/ 69379 h 120000"/>
              <a:gd name="T14" fmla="*/ 64954 w 120000"/>
              <a:gd name="T15" fmla="*/ 83254 h 120000"/>
              <a:gd name="T16" fmla="*/ 11009 w 120000"/>
              <a:gd name="T17" fmla="*/ 69379 h 120000"/>
              <a:gd name="T18" fmla="*/ 11009 w 120000"/>
              <a:gd name="T19" fmla="*/ 66552 h 120000"/>
              <a:gd name="T20" fmla="*/ 11009 w 120000"/>
              <a:gd name="T21" fmla="*/ 16959 h 120000"/>
              <a:gd name="T22" fmla="*/ 11009 w 120000"/>
              <a:gd name="T23" fmla="*/ 14132 h 120000"/>
              <a:gd name="T24" fmla="*/ 64954 w 120000"/>
              <a:gd name="T25" fmla="*/ 0 h 120000"/>
              <a:gd name="T26" fmla="*/ 117798 w 120000"/>
              <a:gd name="T27" fmla="*/ 14132 h 120000"/>
              <a:gd name="T28" fmla="*/ 117798 w 120000"/>
              <a:gd name="T29" fmla="*/ 16959 h 120000"/>
              <a:gd name="T30" fmla="*/ 117798 w 120000"/>
              <a:gd name="T31" fmla="*/ 41113 h 120000"/>
              <a:gd name="T32" fmla="*/ 117798 w 120000"/>
              <a:gd name="T33" fmla="*/ 66552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rgbClr val="5F6062"/>
          </a:solidFill>
          <a:ln w="9525">
            <a:noFill/>
            <a:round/>
            <a:headEnd/>
            <a:tailEnd/>
          </a:ln>
        </p:spPr>
        <p:txBody>
          <a:bodyPr lIns="68569" tIns="34275" rIns="68569" bIns="34275"/>
          <a:lstStyle/>
          <a:p>
            <a:endParaRPr lang="en-US" sz="1425"/>
          </a:p>
        </p:txBody>
      </p:sp>
      <p:cxnSp>
        <p:nvCxnSpPr>
          <p:cNvPr id="46104" name="Shape 315"/>
          <p:cNvCxnSpPr>
            <a:cxnSpLocks noChangeShapeType="1"/>
          </p:cNvCxnSpPr>
          <p:nvPr/>
        </p:nvCxnSpPr>
        <p:spPr bwMode="auto">
          <a:xfrm>
            <a:off x="294085" y="2637235"/>
            <a:ext cx="8596313" cy="0"/>
          </a:xfrm>
          <a:prstGeom prst="straightConnector1">
            <a:avLst/>
          </a:prstGeom>
          <a:noFill/>
          <a:ln w="25400">
            <a:solidFill>
              <a:srgbClr val="C60C30"/>
            </a:solidFill>
            <a:round/>
            <a:headEnd/>
            <a:tailEnd/>
          </a:ln>
        </p:spPr>
      </p:cxnSp>
      <p:sp>
        <p:nvSpPr>
          <p:cNvPr id="46105" name="Shape 316"/>
          <p:cNvSpPr txBox="1">
            <a:spLocks noChangeArrowheads="1"/>
          </p:cNvSpPr>
          <p:nvPr/>
        </p:nvSpPr>
        <p:spPr bwMode="auto">
          <a:xfrm>
            <a:off x="3630216" y="2290763"/>
            <a:ext cx="1428750" cy="345281"/>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Before</a:t>
            </a:r>
          </a:p>
        </p:txBody>
      </p:sp>
      <p:sp>
        <p:nvSpPr>
          <p:cNvPr id="46106" name="Shape 317"/>
          <p:cNvSpPr txBox="1">
            <a:spLocks noChangeArrowheads="1"/>
          </p:cNvSpPr>
          <p:nvPr/>
        </p:nvSpPr>
        <p:spPr bwMode="auto">
          <a:xfrm>
            <a:off x="3630216" y="2636044"/>
            <a:ext cx="1428750" cy="346472"/>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After</a:t>
            </a:r>
          </a:p>
        </p:txBody>
      </p:sp>
      <p:grpSp>
        <p:nvGrpSpPr>
          <p:cNvPr id="46107" name="Shape 318"/>
          <p:cNvGrpSpPr>
            <a:grpSpLocks/>
          </p:cNvGrpSpPr>
          <p:nvPr/>
        </p:nvGrpSpPr>
        <p:grpSpPr bwMode="auto">
          <a:xfrm>
            <a:off x="4354117" y="1275160"/>
            <a:ext cx="1373981" cy="1208484"/>
            <a:chOff x="6422964" y="1700346"/>
            <a:chExt cx="1831806" cy="1611732"/>
          </a:xfrm>
        </p:grpSpPr>
        <p:grpSp>
          <p:nvGrpSpPr>
            <p:cNvPr id="46130" name="Shape 319"/>
            <p:cNvGrpSpPr>
              <a:grpSpLocks/>
            </p:cNvGrpSpPr>
            <p:nvPr/>
          </p:nvGrpSpPr>
          <p:grpSpPr bwMode="auto">
            <a:xfrm>
              <a:off x="6422964" y="1989543"/>
              <a:ext cx="1831806" cy="1000739"/>
              <a:chOff x="6830014" y="1860967"/>
              <a:chExt cx="1831806" cy="1000739"/>
            </a:xfrm>
          </p:grpSpPr>
          <p:sp>
            <p:nvSpPr>
              <p:cNvPr id="46137" name="Shape 320"/>
              <p:cNvSpPr>
                <a:spLocks/>
              </p:cNvSpPr>
              <p:nvPr/>
            </p:nvSpPr>
            <p:spPr bwMode="auto">
              <a:xfrm>
                <a:off x="6830014" y="1860967"/>
                <a:ext cx="1831806" cy="1000739"/>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321" name="Shape 321"/>
              <p:cNvSpPr/>
              <p:nvPr/>
            </p:nvSpPr>
            <p:spPr>
              <a:xfrm>
                <a:off x="6863349" y="2137067"/>
                <a:ext cx="876219" cy="655808"/>
              </a:xfrm>
              <a:prstGeom prst="parallelogram">
                <a:avLst>
                  <a:gd name="adj" fmla="val 25000"/>
                </a:avLst>
              </a:prstGeom>
              <a:solidFill>
                <a:schemeClr val="accent4"/>
              </a:solidFill>
              <a:ln w="9525" cap="flat" cmpd="sng">
                <a:solidFill>
                  <a:schemeClr val="lt2"/>
                </a:solidFill>
                <a:prstDash val="solid"/>
                <a:round/>
                <a:headEnd type="none" w="med" len="med"/>
                <a:tailEnd type="none" w="med" len="med"/>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ELT</a:t>
                </a:r>
              </a:p>
            </p:txBody>
          </p:sp>
        </p:grpSp>
        <p:cxnSp>
          <p:nvCxnSpPr>
            <p:cNvPr id="322" name="Shape 322"/>
            <p:cNvCxnSpPr/>
            <p:nvPr/>
          </p:nvCxnSpPr>
          <p:spPr>
            <a:xfrm>
              <a:off x="7880155" y="1700346"/>
              <a:ext cx="0" cy="1611732"/>
            </a:xfrm>
            <a:prstGeom prst="straightConnector1">
              <a:avLst/>
            </a:prstGeom>
            <a:noFill/>
            <a:ln w="34925" cap="flat" cmpd="sng">
              <a:solidFill>
                <a:schemeClr val="accent4"/>
              </a:solidFill>
              <a:prstDash val="dash"/>
              <a:round/>
              <a:headEnd type="none" w="med" len="med"/>
              <a:tailEnd type="none" w="med" len="med"/>
            </a:ln>
          </p:spPr>
        </p:cxnSp>
        <p:grpSp>
          <p:nvGrpSpPr>
            <p:cNvPr id="46132" name="Shape 323"/>
            <p:cNvGrpSpPr>
              <a:grpSpLocks/>
            </p:cNvGrpSpPr>
            <p:nvPr/>
          </p:nvGrpSpPr>
          <p:grpSpPr bwMode="auto">
            <a:xfrm>
              <a:off x="7347406" y="2347501"/>
              <a:ext cx="476268" cy="483246"/>
              <a:chOff x="5494337" y="-673100"/>
              <a:chExt cx="2117724" cy="1841501"/>
            </a:xfrm>
          </p:grpSpPr>
          <p:sp>
            <p:nvSpPr>
              <p:cNvPr id="46134" name="Shape 324"/>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w="9525">
                <a:noFill/>
                <a:round/>
                <a:headEnd/>
                <a:tailEnd/>
              </a:ln>
            </p:spPr>
            <p:txBody>
              <a:bodyPr lIns="68569" tIns="34275" rIns="68569" bIns="34275"/>
              <a:lstStyle/>
              <a:p>
                <a:endParaRPr lang="en-US" sz="1425"/>
              </a:p>
            </p:txBody>
          </p:sp>
          <p:sp>
            <p:nvSpPr>
              <p:cNvPr id="46135" name="Shape 325"/>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w="9525">
                <a:noFill/>
                <a:round/>
                <a:headEnd/>
                <a:tailEnd/>
              </a:ln>
            </p:spPr>
            <p:txBody>
              <a:bodyPr lIns="68569" tIns="34275" rIns="68569" bIns="34275"/>
              <a:lstStyle/>
              <a:p>
                <a:endParaRPr lang="en-US" sz="1425"/>
              </a:p>
            </p:txBody>
          </p:sp>
          <p:sp>
            <p:nvSpPr>
              <p:cNvPr id="46136" name="Shape 326"/>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33" name="Shape 327"/>
            <p:cNvSpPr>
              <a:spLocks/>
            </p:cNvSpPr>
            <p:nvPr/>
          </p:nvSpPr>
          <p:spPr bwMode="auto">
            <a:xfrm>
              <a:off x="7937649" y="2363785"/>
              <a:ext cx="252006" cy="425264"/>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08" name="Shape 328"/>
          <p:cNvSpPr>
            <a:spLocks/>
          </p:cNvSpPr>
          <p:nvPr/>
        </p:nvSpPr>
        <p:spPr bwMode="auto">
          <a:xfrm>
            <a:off x="4892279" y="3479006"/>
            <a:ext cx="464344" cy="485775"/>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sp>
        <p:nvSpPr>
          <p:cNvPr id="46109" name="Shape 329"/>
          <p:cNvSpPr txBox="1">
            <a:spLocks noChangeArrowheads="1"/>
          </p:cNvSpPr>
          <p:nvPr/>
        </p:nvSpPr>
        <p:spPr bwMode="auto">
          <a:xfrm>
            <a:off x="2187179" y="4086225"/>
            <a:ext cx="1013222"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ETL &amp;</a:t>
            </a:r>
          </a:p>
        </p:txBody>
      </p:sp>
      <p:grpSp>
        <p:nvGrpSpPr>
          <p:cNvPr id="46110" name="Shape 330"/>
          <p:cNvGrpSpPr>
            <a:grpSpLocks/>
          </p:cNvGrpSpPr>
          <p:nvPr/>
        </p:nvGrpSpPr>
        <p:grpSpPr bwMode="auto">
          <a:xfrm>
            <a:off x="2187178" y="3752850"/>
            <a:ext cx="385763" cy="321469"/>
            <a:chOff x="1420812" y="4851400"/>
            <a:chExt cx="1276351" cy="952499"/>
          </a:xfrm>
        </p:grpSpPr>
        <p:sp>
          <p:nvSpPr>
            <p:cNvPr id="46121" name="Shape 331"/>
            <p:cNvSpPr>
              <a:spLocks/>
            </p:cNvSpPr>
            <p:nvPr/>
          </p:nvSpPr>
          <p:spPr bwMode="auto">
            <a:xfrm>
              <a:off x="1673225" y="4851400"/>
              <a:ext cx="1023938" cy="952499"/>
            </a:xfrm>
            <a:custGeom>
              <a:avLst/>
              <a:gdLst>
                <a:gd name="T0" fmla="*/ 41647 w 120000"/>
                <a:gd name="T1" fmla="*/ 1518 h 120000"/>
                <a:gd name="T2" fmla="*/ 1588 w 120000"/>
                <a:gd name="T3" fmla="*/ 50696 h 120000"/>
                <a:gd name="T4" fmla="*/ 47117 w 120000"/>
                <a:gd name="T5" fmla="*/ 93797 h 120000"/>
                <a:gd name="T6" fmla="*/ 69000 w 120000"/>
                <a:gd name="T7" fmla="*/ 85632 h 120000"/>
                <a:gd name="T8" fmla="*/ 69000 w 120000"/>
                <a:gd name="T9" fmla="*/ 85632 h 120000"/>
                <a:gd name="T10" fmla="*/ 70588 w 120000"/>
                <a:gd name="T11" fmla="*/ 87151 h 120000"/>
                <a:gd name="T12" fmla="*/ 85588 w 120000"/>
                <a:gd name="T13" fmla="*/ 100822 h 120000"/>
                <a:gd name="T14" fmla="*/ 99882 w 120000"/>
                <a:gd name="T15" fmla="*/ 113924 h 120000"/>
                <a:gd name="T16" fmla="*/ 101647 w 120000"/>
                <a:gd name="T17" fmla="*/ 115443 h 120000"/>
                <a:gd name="T18" fmla="*/ 116117 w 120000"/>
                <a:gd name="T19" fmla="*/ 115063 h 120000"/>
                <a:gd name="T20" fmla="*/ 114176 w 120000"/>
                <a:gd name="T21" fmla="*/ 99493 h 120000"/>
                <a:gd name="T22" fmla="*/ 112588 w 120000"/>
                <a:gd name="T23" fmla="*/ 98164 h 120000"/>
                <a:gd name="T24" fmla="*/ 83294 w 120000"/>
                <a:gd name="T25" fmla="*/ 71202 h 120000"/>
                <a:gd name="T26" fmla="*/ 82058 w 120000"/>
                <a:gd name="T27" fmla="*/ 70063 h 120000"/>
                <a:gd name="T28" fmla="*/ 87352 w 120000"/>
                <a:gd name="T29" fmla="*/ 44810 h 120000"/>
                <a:gd name="T30" fmla="*/ 41647 w 120000"/>
                <a:gd name="T31" fmla="*/ 1518 h 120000"/>
                <a:gd name="T32" fmla="*/ 72000 w 120000"/>
                <a:gd name="T33" fmla="*/ 45759 h 120000"/>
                <a:gd name="T34" fmla="*/ 46235 w 120000"/>
                <a:gd name="T35" fmla="*/ 77278 h 120000"/>
                <a:gd name="T36" fmla="*/ 16941 w 120000"/>
                <a:gd name="T37" fmla="*/ 49746 h 120000"/>
                <a:gd name="T38" fmla="*/ 42529 w 120000"/>
                <a:gd name="T39" fmla="*/ 18037 h 120000"/>
                <a:gd name="T40" fmla="*/ 72000 w 120000"/>
                <a:gd name="T41" fmla="*/ 45759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41647" y="1518"/>
                  </a:moveTo>
                  <a:cubicBezTo>
                    <a:pt x="18000" y="3227"/>
                    <a:pt x="0" y="25253"/>
                    <a:pt x="1588" y="50696"/>
                  </a:cubicBezTo>
                  <a:cubicBezTo>
                    <a:pt x="3000" y="76139"/>
                    <a:pt x="23470" y="95506"/>
                    <a:pt x="47117" y="93797"/>
                  </a:cubicBezTo>
                  <a:cubicBezTo>
                    <a:pt x="55235" y="93227"/>
                    <a:pt x="62823" y="90379"/>
                    <a:pt x="69000" y="85632"/>
                  </a:cubicBezTo>
                  <a:cubicBezTo>
                    <a:pt x="69000" y="85632"/>
                    <a:pt x="69000" y="85632"/>
                    <a:pt x="69000" y="85632"/>
                  </a:cubicBezTo>
                  <a:cubicBezTo>
                    <a:pt x="70588" y="87151"/>
                    <a:pt x="70588" y="87151"/>
                    <a:pt x="70588" y="87151"/>
                  </a:cubicBezTo>
                  <a:cubicBezTo>
                    <a:pt x="85588" y="100822"/>
                    <a:pt x="85588" y="100822"/>
                    <a:pt x="85588" y="100822"/>
                  </a:cubicBezTo>
                  <a:cubicBezTo>
                    <a:pt x="99882" y="113924"/>
                    <a:pt x="99882" y="113924"/>
                    <a:pt x="99882" y="113924"/>
                  </a:cubicBezTo>
                  <a:cubicBezTo>
                    <a:pt x="101647" y="115443"/>
                    <a:pt x="101647" y="115443"/>
                    <a:pt x="101647" y="115443"/>
                  </a:cubicBezTo>
                  <a:cubicBezTo>
                    <a:pt x="106588" y="120000"/>
                    <a:pt x="112411" y="120000"/>
                    <a:pt x="116117" y="115063"/>
                  </a:cubicBezTo>
                  <a:cubicBezTo>
                    <a:pt x="120000" y="110316"/>
                    <a:pt x="119117" y="104050"/>
                    <a:pt x="114176" y="99493"/>
                  </a:cubicBezTo>
                  <a:cubicBezTo>
                    <a:pt x="112588" y="98164"/>
                    <a:pt x="112588" y="98164"/>
                    <a:pt x="112588" y="98164"/>
                  </a:cubicBezTo>
                  <a:cubicBezTo>
                    <a:pt x="83294" y="71202"/>
                    <a:pt x="83294" y="71202"/>
                    <a:pt x="83294" y="71202"/>
                  </a:cubicBezTo>
                  <a:cubicBezTo>
                    <a:pt x="82058" y="70063"/>
                    <a:pt x="82058" y="70063"/>
                    <a:pt x="82058" y="70063"/>
                  </a:cubicBezTo>
                  <a:cubicBezTo>
                    <a:pt x="85764" y="62658"/>
                    <a:pt x="87882" y="53924"/>
                    <a:pt x="87352" y="44810"/>
                  </a:cubicBezTo>
                  <a:cubicBezTo>
                    <a:pt x="85764" y="19177"/>
                    <a:pt x="65294" y="0"/>
                    <a:pt x="41647" y="1518"/>
                  </a:cubicBezTo>
                  <a:close/>
                  <a:moveTo>
                    <a:pt x="72000" y="45759"/>
                  </a:moveTo>
                  <a:cubicBezTo>
                    <a:pt x="72882" y="62088"/>
                    <a:pt x="61411" y="76329"/>
                    <a:pt x="46235" y="77278"/>
                  </a:cubicBezTo>
                  <a:cubicBezTo>
                    <a:pt x="30882" y="78417"/>
                    <a:pt x="17823" y="66075"/>
                    <a:pt x="16941" y="49746"/>
                  </a:cubicBezTo>
                  <a:cubicBezTo>
                    <a:pt x="15882" y="33227"/>
                    <a:pt x="27352" y="19177"/>
                    <a:pt x="42529" y="18037"/>
                  </a:cubicBezTo>
                  <a:cubicBezTo>
                    <a:pt x="57882" y="17088"/>
                    <a:pt x="70941" y="29430"/>
                    <a:pt x="72000" y="45759"/>
                  </a:cubicBezTo>
                  <a:close/>
                </a:path>
              </a:pathLst>
            </a:custGeom>
            <a:solidFill>
              <a:srgbClr val="5F6062"/>
            </a:solidFill>
            <a:ln w="9525">
              <a:noFill/>
              <a:round/>
              <a:headEnd/>
              <a:tailEnd/>
            </a:ln>
          </p:spPr>
          <p:txBody>
            <a:bodyPr lIns="68569" tIns="34275" rIns="68569" bIns="34275"/>
            <a:lstStyle/>
            <a:p>
              <a:endParaRPr lang="en-US" sz="1425"/>
            </a:p>
          </p:txBody>
        </p:sp>
        <p:sp>
          <p:nvSpPr>
            <p:cNvPr id="46122" name="Shape 332"/>
            <p:cNvSpPr>
              <a:spLocks noChangeArrowheads="1"/>
            </p:cNvSpPr>
            <p:nvPr/>
          </p:nvSpPr>
          <p:spPr bwMode="auto">
            <a:xfrm>
              <a:off x="1674813" y="4975225"/>
              <a:ext cx="109537" cy="109537"/>
            </a:xfrm>
            <a:prstGeom prst="ellipse">
              <a:avLst/>
            </a:prstGeom>
            <a:solidFill>
              <a:srgbClr val="5F6062"/>
            </a:solidFill>
            <a:ln w="9525">
              <a:noFill/>
              <a:round/>
              <a:headEnd/>
              <a:tailEnd/>
            </a:ln>
          </p:spPr>
          <p:txBody>
            <a:bodyPr lIns="68569" tIns="34275" rIns="68569" bIns="34275"/>
            <a:lstStyle/>
            <a:p>
              <a:endParaRPr lang="en-US" sz="1800"/>
            </a:p>
          </p:txBody>
        </p:sp>
        <p:sp>
          <p:nvSpPr>
            <p:cNvPr id="46123" name="Shape 333"/>
            <p:cNvSpPr>
              <a:spLocks/>
            </p:cNvSpPr>
            <p:nvPr/>
          </p:nvSpPr>
          <p:spPr bwMode="auto">
            <a:xfrm>
              <a:off x="1492250" y="5040312"/>
              <a:ext cx="119063" cy="122237"/>
            </a:xfrm>
            <a:custGeom>
              <a:avLst/>
              <a:gdLst>
                <a:gd name="T0" fmla="*/ 21000 w 120000"/>
                <a:gd name="T1" fmla="*/ 99259 h 120000"/>
                <a:gd name="T2" fmla="*/ 21000 w 120000"/>
                <a:gd name="T3" fmla="*/ 22222 h 120000"/>
                <a:gd name="T4" fmla="*/ 99000 w 120000"/>
                <a:gd name="T5" fmla="*/ 22222 h 120000"/>
                <a:gd name="T6" fmla="*/ 99000 w 120000"/>
                <a:gd name="T7" fmla="*/ 99259 h 120000"/>
                <a:gd name="T8" fmla="*/ 21000 w 120000"/>
                <a:gd name="T9" fmla="*/ 99259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1000" y="99259"/>
                  </a:moveTo>
                  <a:cubicBezTo>
                    <a:pt x="0" y="77037"/>
                    <a:pt x="0" y="42962"/>
                    <a:pt x="21000" y="22222"/>
                  </a:cubicBezTo>
                  <a:cubicBezTo>
                    <a:pt x="42000" y="0"/>
                    <a:pt x="78000" y="0"/>
                    <a:pt x="99000" y="22222"/>
                  </a:cubicBezTo>
                  <a:cubicBezTo>
                    <a:pt x="120000" y="42962"/>
                    <a:pt x="120000" y="77037"/>
                    <a:pt x="99000" y="99259"/>
                  </a:cubicBezTo>
                  <a:cubicBezTo>
                    <a:pt x="78000" y="120000"/>
                    <a:pt x="42000" y="120000"/>
                    <a:pt x="21000" y="99259"/>
                  </a:cubicBezTo>
                  <a:close/>
                </a:path>
              </a:pathLst>
            </a:custGeom>
            <a:solidFill>
              <a:srgbClr val="5F6062"/>
            </a:solidFill>
            <a:ln w="9525">
              <a:noFill/>
              <a:round/>
              <a:headEnd/>
              <a:tailEnd/>
            </a:ln>
          </p:spPr>
          <p:txBody>
            <a:bodyPr lIns="68569" tIns="34275" rIns="68569" bIns="34275"/>
            <a:lstStyle/>
            <a:p>
              <a:endParaRPr lang="en-US" sz="1425"/>
            </a:p>
          </p:txBody>
        </p:sp>
        <p:sp>
          <p:nvSpPr>
            <p:cNvPr id="46124" name="Shape 334"/>
            <p:cNvSpPr>
              <a:spLocks noChangeArrowheads="1"/>
            </p:cNvSpPr>
            <p:nvPr/>
          </p:nvSpPr>
          <p:spPr bwMode="auto">
            <a:xfrm>
              <a:off x="1420812" y="5222875"/>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5" name="Shape 335"/>
            <p:cNvSpPr>
              <a:spLocks/>
            </p:cNvSpPr>
            <p:nvPr/>
          </p:nvSpPr>
          <p:spPr bwMode="auto">
            <a:xfrm>
              <a:off x="1487487" y="5395912"/>
              <a:ext cx="120649" cy="120649"/>
            </a:xfrm>
            <a:custGeom>
              <a:avLst/>
              <a:gdLst>
                <a:gd name="T0" fmla="*/ 99259 w 120000"/>
                <a:gd name="T1" fmla="*/ 99000 h 120000"/>
                <a:gd name="T2" fmla="*/ 22222 w 120000"/>
                <a:gd name="T3" fmla="*/ 99000 h 120000"/>
                <a:gd name="T4" fmla="*/ 22222 w 120000"/>
                <a:gd name="T5" fmla="*/ 21000 h 120000"/>
                <a:gd name="T6" fmla="*/ 99259 w 120000"/>
                <a:gd name="T7" fmla="*/ 21000 h 120000"/>
                <a:gd name="T8" fmla="*/ 99259 w 120000"/>
                <a:gd name="T9" fmla="*/ 99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99000"/>
                  </a:moveTo>
                  <a:cubicBezTo>
                    <a:pt x="77037" y="120000"/>
                    <a:pt x="42962" y="120000"/>
                    <a:pt x="22222" y="99000"/>
                  </a:cubicBezTo>
                  <a:cubicBezTo>
                    <a:pt x="0" y="78000"/>
                    <a:pt x="0" y="42000"/>
                    <a:pt x="22222" y="21000"/>
                  </a:cubicBezTo>
                  <a:cubicBezTo>
                    <a:pt x="42962" y="0"/>
                    <a:pt x="77037" y="0"/>
                    <a:pt x="99259" y="21000"/>
                  </a:cubicBezTo>
                  <a:cubicBezTo>
                    <a:pt x="120000" y="42000"/>
                    <a:pt x="120000" y="78000"/>
                    <a:pt x="99259" y="99000"/>
                  </a:cubicBezTo>
                  <a:close/>
                </a:path>
              </a:pathLst>
            </a:custGeom>
            <a:solidFill>
              <a:srgbClr val="5F6062"/>
            </a:solidFill>
            <a:ln w="9525">
              <a:noFill/>
              <a:round/>
              <a:headEnd/>
              <a:tailEnd/>
            </a:ln>
          </p:spPr>
          <p:txBody>
            <a:bodyPr lIns="68569" tIns="34275" rIns="68569" bIns="34275"/>
            <a:lstStyle/>
            <a:p>
              <a:endParaRPr lang="en-US" sz="1425"/>
            </a:p>
          </p:txBody>
        </p:sp>
        <p:sp>
          <p:nvSpPr>
            <p:cNvPr id="46126" name="Shape 336"/>
            <p:cNvSpPr>
              <a:spLocks noChangeArrowheads="1"/>
            </p:cNvSpPr>
            <p:nvPr/>
          </p:nvSpPr>
          <p:spPr bwMode="auto">
            <a:xfrm>
              <a:off x="1668463" y="547528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7" name="Shape 337"/>
            <p:cNvSpPr>
              <a:spLocks/>
            </p:cNvSpPr>
            <p:nvPr/>
          </p:nvSpPr>
          <p:spPr bwMode="auto">
            <a:xfrm>
              <a:off x="1839913" y="5399087"/>
              <a:ext cx="122237" cy="120649"/>
            </a:xfrm>
            <a:custGeom>
              <a:avLst/>
              <a:gdLst>
                <a:gd name="T0" fmla="*/ 99259 w 120000"/>
                <a:gd name="T1" fmla="*/ 22222 h 120000"/>
                <a:gd name="T2" fmla="*/ 99259 w 120000"/>
                <a:gd name="T3" fmla="*/ 99259 h 120000"/>
                <a:gd name="T4" fmla="*/ 22222 w 120000"/>
                <a:gd name="T5" fmla="*/ 99259 h 120000"/>
                <a:gd name="T6" fmla="*/ 22222 w 120000"/>
                <a:gd name="T7" fmla="*/ 22222 h 120000"/>
                <a:gd name="T8" fmla="*/ 99259 w 120000"/>
                <a:gd name="T9" fmla="*/ 22222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22222"/>
                  </a:moveTo>
                  <a:cubicBezTo>
                    <a:pt x="120000" y="42962"/>
                    <a:pt x="120000" y="77037"/>
                    <a:pt x="99259" y="99259"/>
                  </a:cubicBezTo>
                  <a:cubicBezTo>
                    <a:pt x="77037" y="120000"/>
                    <a:pt x="42962" y="120000"/>
                    <a:pt x="22222" y="99259"/>
                  </a:cubicBezTo>
                  <a:cubicBezTo>
                    <a:pt x="0" y="77037"/>
                    <a:pt x="0" y="42962"/>
                    <a:pt x="22222" y="22222"/>
                  </a:cubicBezTo>
                  <a:cubicBezTo>
                    <a:pt x="42962" y="0"/>
                    <a:pt x="77037" y="0"/>
                    <a:pt x="99259" y="22222"/>
                  </a:cubicBezTo>
                  <a:close/>
                </a:path>
              </a:pathLst>
            </a:custGeom>
            <a:solidFill>
              <a:srgbClr val="5F6062"/>
            </a:solidFill>
            <a:ln w="9525">
              <a:noFill/>
              <a:round/>
              <a:headEnd/>
              <a:tailEnd/>
            </a:ln>
          </p:spPr>
          <p:txBody>
            <a:bodyPr lIns="68569" tIns="34275" rIns="68569" bIns="34275"/>
            <a:lstStyle/>
            <a:p>
              <a:endParaRPr lang="en-US" sz="1425"/>
            </a:p>
          </p:txBody>
        </p:sp>
        <p:sp>
          <p:nvSpPr>
            <p:cNvPr id="46128" name="Shape 338"/>
            <p:cNvSpPr>
              <a:spLocks noChangeArrowheads="1"/>
            </p:cNvSpPr>
            <p:nvPr/>
          </p:nvSpPr>
          <p:spPr bwMode="auto">
            <a:xfrm>
              <a:off x="1922463" y="522763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9" name="Shape 339"/>
            <p:cNvSpPr>
              <a:spLocks/>
            </p:cNvSpPr>
            <p:nvPr/>
          </p:nvSpPr>
          <p:spPr bwMode="auto">
            <a:xfrm>
              <a:off x="1844675" y="5045075"/>
              <a:ext cx="122237" cy="122237"/>
            </a:xfrm>
            <a:custGeom>
              <a:avLst/>
              <a:gdLst>
                <a:gd name="T0" fmla="*/ 20740 w 120000"/>
                <a:gd name="T1" fmla="*/ 20740 h 120000"/>
                <a:gd name="T2" fmla="*/ 97777 w 120000"/>
                <a:gd name="T3" fmla="*/ 20740 h 120000"/>
                <a:gd name="T4" fmla="*/ 97777 w 120000"/>
                <a:gd name="T5" fmla="*/ 97777 h 120000"/>
                <a:gd name="T6" fmla="*/ 20740 w 120000"/>
                <a:gd name="T7" fmla="*/ 97777 h 120000"/>
                <a:gd name="T8" fmla="*/ 20740 w 120000"/>
                <a:gd name="T9" fmla="*/ 2074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0740" y="20740"/>
                  </a:moveTo>
                  <a:cubicBezTo>
                    <a:pt x="42962" y="0"/>
                    <a:pt x="77037" y="0"/>
                    <a:pt x="97777" y="20740"/>
                  </a:cubicBezTo>
                  <a:cubicBezTo>
                    <a:pt x="120000" y="42962"/>
                    <a:pt x="120000" y="77037"/>
                    <a:pt x="97777" y="97777"/>
                  </a:cubicBezTo>
                  <a:cubicBezTo>
                    <a:pt x="77037" y="120000"/>
                    <a:pt x="42962" y="120000"/>
                    <a:pt x="20740" y="97777"/>
                  </a:cubicBezTo>
                  <a:cubicBezTo>
                    <a:pt x="0" y="77037"/>
                    <a:pt x="0" y="42962"/>
                    <a:pt x="20740" y="20740"/>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11" name="Shape 340"/>
          <p:cNvGrpSpPr>
            <a:grpSpLocks/>
          </p:cNvGrpSpPr>
          <p:nvPr/>
        </p:nvGrpSpPr>
        <p:grpSpPr bwMode="auto">
          <a:xfrm>
            <a:off x="2828926" y="3752850"/>
            <a:ext cx="383381" cy="347663"/>
            <a:chOff x="5494337" y="-673100"/>
            <a:chExt cx="2117724" cy="1841501"/>
          </a:xfrm>
        </p:grpSpPr>
        <p:sp>
          <p:nvSpPr>
            <p:cNvPr id="46118" name="Shape 341"/>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5F6062"/>
            </a:solidFill>
            <a:ln w="9525">
              <a:noFill/>
              <a:round/>
              <a:headEnd/>
              <a:tailEnd/>
            </a:ln>
          </p:spPr>
          <p:txBody>
            <a:bodyPr lIns="68569" tIns="34275" rIns="68569" bIns="34275"/>
            <a:lstStyle/>
            <a:p>
              <a:endParaRPr lang="en-US" sz="1425"/>
            </a:p>
          </p:txBody>
        </p:sp>
        <p:sp>
          <p:nvSpPr>
            <p:cNvPr id="46119" name="Shape 342"/>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5F6062"/>
            </a:solidFill>
            <a:ln w="9525">
              <a:noFill/>
              <a:round/>
              <a:headEnd/>
              <a:tailEnd/>
            </a:ln>
          </p:spPr>
          <p:txBody>
            <a:bodyPr lIns="68569" tIns="34275" rIns="68569" bIns="34275"/>
            <a:lstStyle/>
            <a:p>
              <a:endParaRPr lang="en-US" sz="1425"/>
            </a:p>
          </p:txBody>
        </p:sp>
        <p:sp>
          <p:nvSpPr>
            <p:cNvPr id="46120" name="Shape 343"/>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12" name="Shape 344"/>
          <p:cNvSpPr txBox="1">
            <a:spLocks noChangeArrowheads="1"/>
          </p:cNvSpPr>
          <p:nvPr/>
        </p:nvSpPr>
        <p:spPr bwMode="auto">
          <a:xfrm>
            <a:off x="1980010" y="4314825"/>
            <a:ext cx="1427560"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Data Exploration</a:t>
            </a:r>
          </a:p>
        </p:txBody>
      </p:sp>
      <p:sp>
        <p:nvSpPr>
          <p:cNvPr id="46113" name="Shape 345"/>
          <p:cNvSpPr>
            <a:spLocks/>
          </p:cNvSpPr>
          <p:nvPr/>
        </p:nvSpPr>
        <p:spPr bwMode="auto">
          <a:xfrm>
            <a:off x="540544" y="3227785"/>
            <a:ext cx="319088" cy="196453"/>
          </a:xfrm>
          <a:custGeom>
            <a:avLst/>
            <a:gdLst>
              <a:gd name="T0" fmla="*/ 49281 w 120000"/>
              <a:gd name="T1" fmla="*/ 56000 h 120000"/>
              <a:gd name="T2" fmla="*/ 3696 w 120000"/>
              <a:gd name="T3" fmla="*/ 3200 h 120000"/>
              <a:gd name="T4" fmla="*/ 9363 w 120000"/>
              <a:gd name="T5" fmla="*/ 0 h 120000"/>
              <a:gd name="T6" fmla="*/ 110636 w 120000"/>
              <a:gd name="T7" fmla="*/ 0 h 120000"/>
              <a:gd name="T8" fmla="*/ 115318 w 120000"/>
              <a:gd name="T9" fmla="*/ 2400 h 120000"/>
              <a:gd name="T10" fmla="*/ 69733 w 120000"/>
              <a:gd name="T11" fmla="*/ 56800 h 120000"/>
              <a:gd name="T12" fmla="*/ 60123 w 120000"/>
              <a:gd name="T13" fmla="*/ 62000 h 120000"/>
              <a:gd name="T14" fmla="*/ 49281 w 120000"/>
              <a:gd name="T15" fmla="*/ 56000 h 120000"/>
              <a:gd name="T16" fmla="*/ 120000 w 120000"/>
              <a:gd name="T17" fmla="*/ 16000 h 120000"/>
              <a:gd name="T18" fmla="*/ 120000 w 120000"/>
              <a:gd name="T19" fmla="*/ 104800 h 120000"/>
              <a:gd name="T20" fmla="*/ 110636 w 120000"/>
              <a:gd name="T21" fmla="*/ 120000 h 120000"/>
              <a:gd name="T22" fmla="*/ 9363 w 120000"/>
              <a:gd name="T23" fmla="*/ 120000 h 120000"/>
              <a:gd name="T24" fmla="*/ 0 w 120000"/>
              <a:gd name="T25" fmla="*/ 104800 h 120000"/>
              <a:gd name="T26" fmla="*/ 0 w 120000"/>
              <a:gd name="T27" fmla="*/ 16000 h 120000"/>
              <a:gd name="T28" fmla="*/ 739 w 120000"/>
              <a:gd name="T29" fmla="*/ 10400 h 120000"/>
              <a:gd name="T30" fmla="*/ 46570 w 120000"/>
              <a:gd name="T31" fmla="*/ 63600 h 120000"/>
              <a:gd name="T32" fmla="*/ 60123 w 120000"/>
              <a:gd name="T33" fmla="*/ 71200 h 120000"/>
              <a:gd name="T34" fmla="*/ 72689 w 120000"/>
              <a:gd name="T35" fmla="*/ 64400 h 120000"/>
              <a:gd name="T36" fmla="*/ 118767 w 120000"/>
              <a:gd name="T37" fmla="*/ 8800 h 120000"/>
              <a:gd name="T38" fmla="*/ 120000 w 120000"/>
              <a:gd name="T39" fmla="*/ 16000 h 120000"/>
              <a:gd name="T40" fmla="*/ 40657 w 120000"/>
              <a:gd name="T41" fmla="*/ 72400 h 120000"/>
              <a:gd name="T42" fmla="*/ 40164 w 120000"/>
              <a:gd name="T43" fmla="*/ 69200 h 120000"/>
              <a:gd name="T44" fmla="*/ 37946 w 120000"/>
              <a:gd name="T45" fmla="*/ 67200 h 120000"/>
              <a:gd name="T46" fmla="*/ 36221 w 120000"/>
              <a:gd name="T47" fmla="*/ 68000 h 120000"/>
              <a:gd name="T48" fmla="*/ 8624 w 120000"/>
              <a:gd name="T49" fmla="*/ 100800 h 120000"/>
              <a:gd name="T50" fmla="*/ 7392 w 120000"/>
              <a:gd name="T51" fmla="*/ 103600 h 120000"/>
              <a:gd name="T52" fmla="*/ 7885 w 120000"/>
              <a:gd name="T53" fmla="*/ 107200 h 120000"/>
              <a:gd name="T54" fmla="*/ 10102 w 120000"/>
              <a:gd name="T55" fmla="*/ 108800 h 120000"/>
              <a:gd name="T56" fmla="*/ 11827 w 120000"/>
              <a:gd name="T57" fmla="*/ 108000 h 120000"/>
              <a:gd name="T58" fmla="*/ 39425 w 120000"/>
              <a:gd name="T59" fmla="*/ 75200 h 120000"/>
              <a:gd name="T60" fmla="*/ 40657 w 120000"/>
              <a:gd name="T61" fmla="*/ 72400 h 120000"/>
              <a:gd name="T62" fmla="*/ 112854 w 120000"/>
              <a:gd name="T63" fmla="*/ 104400 h 120000"/>
              <a:gd name="T64" fmla="*/ 111868 w 120000"/>
              <a:gd name="T65" fmla="*/ 101600 h 120000"/>
              <a:gd name="T66" fmla="*/ 84024 w 120000"/>
              <a:gd name="T67" fmla="*/ 68800 h 120000"/>
              <a:gd name="T68" fmla="*/ 82546 w 120000"/>
              <a:gd name="T69" fmla="*/ 68000 h 120000"/>
              <a:gd name="T70" fmla="*/ 80328 w 120000"/>
              <a:gd name="T71" fmla="*/ 69600 h 120000"/>
              <a:gd name="T72" fmla="*/ 79835 w 120000"/>
              <a:gd name="T73" fmla="*/ 73200 h 120000"/>
              <a:gd name="T74" fmla="*/ 80821 w 120000"/>
              <a:gd name="T75" fmla="*/ 76000 h 120000"/>
              <a:gd name="T76" fmla="*/ 108665 w 120000"/>
              <a:gd name="T77" fmla="*/ 108800 h 120000"/>
              <a:gd name="T78" fmla="*/ 110143 w 120000"/>
              <a:gd name="T79" fmla="*/ 109600 h 120000"/>
              <a:gd name="T80" fmla="*/ 112361 w 120000"/>
              <a:gd name="T81" fmla="*/ 108000 h 120000"/>
              <a:gd name="T82" fmla="*/ 112854 w 120000"/>
              <a:gd name="T83" fmla="*/ 104400 h 1200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000"/>
              <a:gd name="T127" fmla="*/ 0 h 120000"/>
              <a:gd name="T128" fmla="*/ 120000 w 120000"/>
              <a:gd name="T129" fmla="*/ 120000 h 1200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000" h="120000" extrusionOk="0">
                <a:moveTo>
                  <a:pt x="49281" y="56000"/>
                </a:moveTo>
                <a:cubicBezTo>
                  <a:pt x="38685" y="44000"/>
                  <a:pt x="15770" y="17600"/>
                  <a:pt x="3696" y="3200"/>
                </a:cubicBezTo>
                <a:cubicBezTo>
                  <a:pt x="5420" y="1200"/>
                  <a:pt x="7145" y="0"/>
                  <a:pt x="9363" y="0"/>
                </a:cubicBezTo>
                <a:cubicBezTo>
                  <a:pt x="110636" y="0"/>
                  <a:pt x="110636" y="0"/>
                  <a:pt x="110636" y="0"/>
                </a:cubicBezTo>
                <a:cubicBezTo>
                  <a:pt x="112361" y="0"/>
                  <a:pt x="113839" y="1200"/>
                  <a:pt x="115318" y="2400"/>
                </a:cubicBezTo>
                <a:cubicBezTo>
                  <a:pt x="106447" y="13200"/>
                  <a:pt x="86735" y="37200"/>
                  <a:pt x="69733" y="56800"/>
                </a:cubicBezTo>
                <a:cubicBezTo>
                  <a:pt x="66776" y="60400"/>
                  <a:pt x="63572" y="62000"/>
                  <a:pt x="60123" y="62000"/>
                </a:cubicBezTo>
                <a:cubicBezTo>
                  <a:pt x="56673" y="62000"/>
                  <a:pt x="52977" y="60000"/>
                  <a:pt x="49281" y="56000"/>
                </a:cubicBezTo>
                <a:close/>
                <a:moveTo>
                  <a:pt x="120000" y="16000"/>
                </a:moveTo>
                <a:cubicBezTo>
                  <a:pt x="120000" y="104800"/>
                  <a:pt x="120000" y="104800"/>
                  <a:pt x="120000" y="104800"/>
                </a:cubicBezTo>
                <a:cubicBezTo>
                  <a:pt x="120000" y="113200"/>
                  <a:pt x="115811" y="120000"/>
                  <a:pt x="110636" y="120000"/>
                </a:cubicBezTo>
                <a:cubicBezTo>
                  <a:pt x="9363" y="120000"/>
                  <a:pt x="9363" y="120000"/>
                  <a:pt x="9363" y="120000"/>
                </a:cubicBezTo>
                <a:cubicBezTo>
                  <a:pt x="4188" y="120000"/>
                  <a:pt x="0" y="113200"/>
                  <a:pt x="0" y="104800"/>
                </a:cubicBezTo>
                <a:cubicBezTo>
                  <a:pt x="0" y="16000"/>
                  <a:pt x="0" y="16000"/>
                  <a:pt x="0" y="16000"/>
                </a:cubicBezTo>
                <a:cubicBezTo>
                  <a:pt x="0" y="14000"/>
                  <a:pt x="246" y="12400"/>
                  <a:pt x="739" y="10400"/>
                </a:cubicBezTo>
                <a:cubicBezTo>
                  <a:pt x="12813" y="24800"/>
                  <a:pt x="35728" y="51200"/>
                  <a:pt x="46570" y="63600"/>
                </a:cubicBezTo>
                <a:cubicBezTo>
                  <a:pt x="51006" y="68400"/>
                  <a:pt x="55441" y="70800"/>
                  <a:pt x="60123" y="71200"/>
                </a:cubicBezTo>
                <a:cubicBezTo>
                  <a:pt x="64558" y="70800"/>
                  <a:pt x="68993" y="68800"/>
                  <a:pt x="72689" y="64400"/>
                </a:cubicBezTo>
                <a:cubicBezTo>
                  <a:pt x="90184" y="44000"/>
                  <a:pt x="110143" y="19600"/>
                  <a:pt x="118767" y="8800"/>
                </a:cubicBezTo>
                <a:cubicBezTo>
                  <a:pt x="119507" y="11200"/>
                  <a:pt x="120000" y="13600"/>
                  <a:pt x="120000" y="16000"/>
                </a:cubicBezTo>
                <a:close/>
                <a:moveTo>
                  <a:pt x="40657" y="72400"/>
                </a:moveTo>
                <a:cubicBezTo>
                  <a:pt x="40657" y="71200"/>
                  <a:pt x="40410" y="70000"/>
                  <a:pt x="40164" y="69200"/>
                </a:cubicBezTo>
                <a:cubicBezTo>
                  <a:pt x="39425" y="68000"/>
                  <a:pt x="38685" y="67200"/>
                  <a:pt x="37946" y="67200"/>
                </a:cubicBezTo>
                <a:cubicBezTo>
                  <a:pt x="37207" y="67200"/>
                  <a:pt x="36714" y="67600"/>
                  <a:pt x="36221" y="68000"/>
                </a:cubicBezTo>
                <a:cubicBezTo>
                  <a:pt x="8624" y="100800"/>
                  <a:pt x="8624" y="100800"/>
                  <a:pt x="8624" y="100800"/>
                </a:cubicBezTo>
                <a:cubicBezTo>
                  <a:pt x="7885" y="101600"/>
                  <a:pt x="7638" y="102400"/>
                  <a:pt x="7392" y="103600"/>
                </a:cubicBezTo>
                <a:cubicBezTo>
                  <a:pt x="7392" y="104800"/>
                  <a:pt x="7392" y="106000"/>
                  <a:pt x="7885" y="107200"/>
                </a:cubicBezTo>
                <a:cubicBezTo>
                  <a:pt x="8377" y="108400"/>
                  <a:pt x="9363" y="108800"/>
                  <a:pt x="10102" y="108800"/>
                </a:cubicBezTo>
                <a:cubicBezTo>
                  <a:pt x="10841" y="108800"/>
                  <a:pt x="11334" y="108400"/>
                  <a:pt x="11827" y="108000"/>
                </a:cubicBezTo>
                <a:cubicBezTo>
                  <a:pt x="39425" y="75200"/>
                  <a:pt x="39425" y="75200"/>
                  <a:pt x="39425" y="75200"/>
                </a:cubicBezTo>
                <a:cubicBezTo>
                  <a:pt x="40164" y="74400"/>
                  <a:pt x="40410" y="73600"/>
                  <a:pt x="40657" y="72400"/>
                </a:cubicBezTo>
                <a:close/>
                <a:moveTo>
                  <a:pt x="112854" y="104400"/>
                </a:moveTo>
                <a:cubicBezTo>
                  <a:pt x="112854" y="103200"/>
                  <a:pt x="112361" y="102400"/>
                  <a:pt x="111868" y="101600"/>
                </a:cubicBezTo>
                <a:cubicBezTo>
                  <a:pt x="84024" y="68800"/>
                  <a:pt x="84024" y="68800"/>
                  <a:pt x="84024" y="68800"/>
                </a:cubicBezTo>
                <a:cubicBezTo>
                  <a:pt x="83778" y="68400"/>
                  <a:pt x="83039" y="68000"/>
                  <a:pt x="82546" y="68000"/>
                </a:cubicBezTo>
                <a:cubicBezTo>
                  <a:pt x="81560" y="68000"/>
                  <a:pt x="80821" y="68800"/>
                  <a:pt x="80328" y="69600"/>
                </a:cubicBezTo>
                <a:cubicBezTo>
                  <a:pt x="79835" y="70800"/>
                  <a:pt x="79589" y="72000"/>
                  <a:pt x="79835" y="73200"/>
                </a:cubicBezTo>
                <a:cubicBezTo>
                  <a:pt x="79835" y="74400"/>
                  <a:pt x="80328" y="75200"/>
                  <a:pt x="80821" y="76000"/>
                </a:cubicBezTo>
                <a:cubicBezTo>
                  <a:pt x="108665" y="108800"/>
                  <a:pt x="108665" y="108800"/>
                  <a:pt x="108665" y="108800"/>
                </a:cubicBezTo>
                <a:cubicBezTo>
                  <a:pt x="109158" y="109200"/>
                  <a:pt x="109650" y="109600"/>
                  <a:pt x="110143" y="109600"/>
                </a:cubicBezTo>
                <a:cubicBezTo>
                  <a:pt x="111129" y="109600"/>
                  <a:pt x="111868" y="108800"/>
                  <a:pt x="112361" y="108000"/>
                </a:cubicBezTo>
                <a:cubicBezTo>
                  <a:pt x="112854" y="106800"/>
                  <a:pt x="113100" y="105600"/>
                  <a:pt x="112854" y="104400"/>
                </a:cubicBezTo>
                <a:close/>
              </a:path>
            </a:pathLst>
          </a:custGeom>
          <a:solidFill>
            <a:srgbClr val="5F6062"/>
          </a:solidFill>
          <a:ln w="9525">
            <a:noFill/>
            <a:round/>
            <a:headEnd/>
            <a:tailEnd/>
          </a:ln>
        </p:spPr>
        <p:txBody>
          <a:bodyPr lIns="68569" tIns="34275" rIns="68569" bIns="34275"/>
          <a:lstStyle/>
          <a:p>
            <a:endParaRPr lang="en-US" sz="1425"/>
          </a:p>
        </p:txBody>
      </p:sp>
      <p:sp>
        <p:nvSpPr>
          <p:cNvPr id="46114" name="Shape 346"/>
          <p:cNvSpPr>
            <a:spLocks/>
          </p:cNvSpPr>
          <p:nvPr/>
        </p:nvSpPr>
        <p:spPr bwMode="auto">
          <a:xfrm>
            <a:off x="1126332" y="3895725"/>
            <a:ext cx="141684" cy="182166"/>
          </a:xfrm>
          <a:custGeom>
            <a:avLst/>
            <a:gdLst>
              <a:gd name="T0" fmla="*/ 60000 w 120000"/>
              <a:gd name="T1" fmla="*/ 0 h 120000"/>
              <a:gd name="T2" fmla="*/ 120000 w 120000"/>
              <a:gd name="T3" fmla="*/ 41398 h 120000"/>
              <a:gd name="T4" fmla="*/ 100816 w 120000"/>
              <a:gd name="T5" fmla="*/ 71608 h 120000"/>
              <a:gd name="T6" fmla="*/ 66938 w 120000"/>
              <a:gd name="T7" fmla="*/ 112727 h 120000"/>
              <a:gd name="T8" fmla="*/ 53061 w 120000"/>
              <a:gd name="T9" fmla="*/ 112727 h 120000"/>
              <a:gd name="T10" fmla="*/ 19591 w 120000"/>
              <a:gd name="T11" fmla="*/ 71608 h 120000"/>
              <a:gd name="T12" fmla="*/ 0 w 120000"/>
              <a:gd name="T13" fmla="*/ 41398 h 120000"/>
              <a:gd name="T14" fmla="*/ 60000 w 120000"/>
              <a:gd name="T15" fmla="*/ 0 h 120000"/>
              <a:gd name="T16" fmla="*/ 60000 w 120000"/>
              <a:gd name="T17" fmla="*/ 10909 h 120000"/>
              <a:gd name="T18" fmla="*/ 104081 w 120000"/>
              <a:gd name="T19" fmla="*/ 41398 h 120000"/>
              <a:gd name="T20" fmla="*/ 60000 w 120000"/>
              <a:gd name="T21" fmla="*/ 71608 h 120000"/>
              <a:gd name="T22" fmla="*/ 15918 w 120000"/>
              <a:gd name="T23" fmla="*/ 41398 h 120000"/>
              <a:gd name="T24" fmla="*/ 60000 w 120000"/>
              <a:gd name="T25" fmla="*/ 10909 h 120000"/>
              <a:gd name="T26" fmla="*/ 83673 w 120000"/>
              <a:gd name="T27" fmla="*/ 45034 h 120000"/>
              <a:gd name="T28" fmla="*/ 68571 w 120000"/>
              <a:gd name="T29" fmla="*/ 39720 h 120000"/>
              <a:gd name="T30" fmla="*/ 63265 w 120000"/>
              <a:gd name="T31" fmla="*/ 42517 h 120000"/>
              <a:gd name="T32" fmla="*/ 57142 w 120000"/>
              <a:gd name="T33" fmla="*/ 42517 h 120000"/>
              <a:gd name="T34" fmla="*/ 52244 w 120000"/>
              <a:gd name="T35" fmla="*/ 39720 h 120000"/>
              <a:gd name="T36" fmla="*/ 36734 w 120000"/>
              <a:gd name="T37" fmla="*/ 45034 h 120000"/>
              <a:gd name="T38" fmla="*/ 31836 w 120000"/>
              <a:gd name="T39" fmla="*/ 59860 h 120000"/>
              <a:gd name="T40" fmla="*/ 88571 w 120000"/>
              <a:gd name="T41" fmla="*/ 59860 h 120000"/>
              <a:gd name="T42" fmla="*/ 83673 w 120000"/>
              <a:gd name="T43" fmla="*/ 45034 h 120000"/>
              <a:gd name="T44" fmla="*/ 49387 w 120000"/>
              <a:gd name="T45" fmla="*/ 29650 h 120000"/>
              <a:gd name="T46" fmla="*/ 48571 w 120000"/>
              <a:gd name="T47" fmla="*/ 30209 h 120000"/>
              <a:gd name="T48" fmla="*/ 49387 w 120000"/>
              <a:gd name="T49" fmla="*/ 33846 h 120000"/>
              <a:gd name="T50" fmla="*/ 50204 w 120000"/>
              <a:gd name="T51" fmla="*/ 34405 h 120000"/>
              <a:gd name="T52" fmla="*/ 53469 w 120000"/>
              <a:gd name="T53" fmla="*/ 38601 h 120000"/>
              <a:gd name="T54" fmla="*/ 57959 w 120000"/>
              <a:gd name="T55" fmla="*/ 41118 h 120000"/>
              <a:gd name="T56" fmla="*/ 62857 w 120000"/>
              <a:gd name="T57" fmla="*/ 41118 h 120000"/>
              <a:gd name="T58" fmla="*/ 66938 w 120000"/>
              <a:gd name="T59" fmla="*/ 38601 h 120000"/>
              <a:gd name="T60" fmla="*/ 70204 w 120000"/>
              <a:gd name="T61" fmla="*/ 34405 h 120000"/>
              <a:gd name="T62" fmla="*/ 71020 w 120000"/>
              <a:gd name="T63" fmla="*/ 33846 h 120000"/>
              <a:gd name="T64" fmla="*/ 71836 w 120000"/>
              <a:gd name="T65" fmla="*/ 30209 h 120000"/>
              <a:gd name="T66" fmla="*/ 71020 w 120000"/>
              <a:gd name="T67" fmla="*/ 29650 h 120000"/>
              <a:gd name="T68" fmla="*/ 71020 w 120000"/>
              <a:gd name="T69" fmla="*/ 29650 h 120000"/>
              <a:gd name="T70" fmla="*/ 71428 w 120000"/>
              <a:gd name="T71" fmla="*/ 28531 h 120000"/>
              <a:gd name="T72" fmla="*/ 71428 w 120000"/>
              <a:gd name="T73" fmla="*/ 27412 h 120000"/>
              <a:gd name="T74" fmla="*/ 71836 w 120000"/>
              <a:gd name="T75" fmla="*/ 26013 h 120000"/>
              <a:gd name="T76" fmla="*/ 71836 w 120000"/>
              <a:gd name="T77" fmla="*/ 24335 h 120000"/>
              <a:gd name="T78" fmla="*/ 71836 w 120000"/>
              <a:gd name="T79" fmla="*/ 22937 h 120000"/>
              <a:gd name="T80" fmla="*/ 71428 w 120000"/>
              <a:gd name="T81" fmla="*/ 20419 h 120000"/>
              <a:gd name="T82" fmla="*/ 68163 w 120000"/>
              <a:gd name="T83" fmla="*/ 17622 h 120000"/>
              <a:gd name="T84" fmla="*/ 65306 w 120000"/>
              <a:gd name="T85" fmla="*/ 18741 h 120000"/>
              <a:gd name="T86" fmla="*/ 65306 w 120000"/>
              <a:gd name="T87" fmla="*/ 16783 h 120000"/>
              <a:gd name="T88" fmla="*/ 62040 w 120000"/>
              <a:gd name="T89" fmla="*/ 17902 h 120000"/>
              <a:gd name="T90" fmla="*/ 63265 w 120000"/>
              <a:gd name="T91" fmla="*/ 15384 h 120000"/>
              <a:gd name="T92" fmla="*/ 59183 w 120000"/>
              <a:gd name="T93" fmla="*/ 18461 h 120000"/>
              <a:gd name="T94" fmla="*/ 57142 w 120000"/>
              <a:gd name="T95" fmla="*/ 17062 h 120000"/>
              <a:gd name="T96" fmla="*/ 55510 w 120000"/>
              <a:gd name="T97" fmla="*/ 16503 h 120000"/>
              <a:gd name="T98" fmla="*/ 53469 w 120000"/>
              <a:gd name="T99" fmla="*/ 19300 h 120000"/>
              <a:gd name="T100" fmla="*/ 48979 w 120000"/>
              <a:gd name="T101" fmla="*/ 18461 h 120000"/>
              <a:gd name="T102" fmla="*/ 50612 w 120000"/>
              <a:gd name="T103" fmla="*/ 20699 h 120000"/>
              <a:gd name="T104" fmla="*/ 48571 w 120000"/>
              <a:gd name="T105" fmla="*/ 21538 h 120000"/>
              <a:gd name="T106" fmla="*/ 48979 w 120000"/>
              <a:gd name="T107" fmla="*/ 22937 h 120000"/>
              <a:gd name="T108" fmla="*/ 48979 w 120000"/>
              <a:gd name="T109" fmla="*/ 24335 h 120000"/>
              <a:gd name="T110" fmla="*/ 48163 w 120000"/>
              <a:gd name="T111" fmla="*/ 24895 h 120000"/>
              <a:gd name="T112" fmla="*/ 48979 w 120000"/>
              <a:gd name="T113" fmla="*/ 26293 h 120000"/>
              <a:gd name="T114" fmla="*/ 49387 w 120000"/>
              <a:gd name="T115" fmla="*/ 29650 h 1200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0"/>
              <a:gd name="T175" fmla="*/ 0 h 120000"/>
              <a:gd name="T176" fmla="*/ 120000 w 120000"/>
              <a:gd name="T177" fmla="*/ 120000 h 1200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0" h="120000" extrusionOk="0">
                <a:moveTo>
                  <a:pt x="60000" y="0"/>
                </a:moveTo>
                <a:cubicBezTo>
                  <a:pt x="93061" y="0"/>
                  <a:pt x="120000" y="18461"/>
                  <a:pt x="120000" y="41398"/>
                </a:cubicBezTo>
                <a:cubicBezTo>
                  <a:pt x="120000" y="53146"/>
                  <a:pt x="112653" y="64055"/>
                  <a:pt x="100816" y="71608"/>
                </a:cubicBezTo>
                <a:cubicBezTo>
                  <a:pt x="93877" y="75804"/>
                  <a:pt x="72653" y="105174"/>
                  <a:pt x="66938" y="112727"/>
                </a:cubicBezTo>
                <a:cubicBezTo>
                  <a:pt x="61224" y="120000"/>
                  <a:pt x="58775" y="120000"/>
                  <a:pt x="53061" y="112727"/>
                </a:cubicBezTo>
                <a:cubicBezTo>
                  <a:pt x="47346" y="105174"/>
                  <a:pt x="26122" y="75804"/>
                  <a:pt x="19591" y="71608"/>
                </a:cubicBezTo>
                <a:cubicBezTo>
                  <a:pt x="6938" y="63776"/>
                  <a:pt x="0" y="52867"/>
                  <a:pt x="0" y="41398"/>
                </a:cubicBezTo>
                <a:cubicBezTo>
                  <a:pt x="0" y="18461"/>
                  <a:pt x="26938" y="0"/>
                  <a:pt x="60000" y="0"/>
                </a:cubicBezTo>
                <a:close/>
                <a:moveTo>
                  <a:pt x="60000" y="10909"/>
                </a:moveTo>
                <a:cubicBezTo>
                  <a:pt x="84489" y="10909"/>
                  <a:pt x="104081" y="24615"/>
                  <a:pt x="104081" y="41398"/>
                </a:cubicBezTo>
                <a:cubicBezTo>
                  <a:pt x="104081" y="57902"/>
                  <a:pt x="84489" y="71608"/>
                  <a:pt x="60000" y="71608"/>
                </a:cubicBezTo>
                <a:cubicBezTo>
                  <a:pt x="35510" y="71608"/>
                  <a:pt x="15918" y="57902"/>
                  <a:pt x="15918" y="41398"/>
                </a:cubicBezTo>
                <a:cubicBezTo>
                  <a:pt x="15918" y="24615"/>
                  <a:pt x="35510" y="10909"/>
                  <a:pt x="60000" y="10909"/>
                </a:cubicBezTo>
                <a:close/>
                <a:moveTo>
                  <a:pt x="83673" y="45034"/>
                </a:moveTo>
                <a:cubicBezTo>
                  <a:pt x="78367" y="40839"/>
                  <a:pt x="73061" y="41958"/>
                  <a:pt x="68571" y="39720"/>
                </a:cubicBezTo>
                <a:cubicBezTo>
                  <a:pt x="66938" y="40839"/>
                  <a:pt x="65714" y="41958"/>
                  <a:pt x="63265" y="42517"/>
                </a:cubicBezTo>
                <a:cubicBezTo>
                  <a:pt x="61632" y="43076"/>
                  <a:pt x="58775" y="43076"/>
                  <a:pt x="57142" y="42517"/>
                </a:cubicBezTo>
                <a:cubicBezTo>
                  <a:pt x="55102" y="41958"/>
                  <a:pt x="53469" y="40839"/>
                  <a:pt x="52244" y="39720"/>
                </a:cubicBezTo>
                <a:cubicBezTo>
                  <a:pt x="47346" y="42237"/>
                  <a:pt x="42040" y="40559"/>
                  <a:pt x="36734" y="45034"/>
                </a:cubicBezTo>
                <a:cubicBezTo>
                  <a:pt x="32244" y="48951"/>
                  <a:pt x="31836" y="53706"/>
                  <a:pt x="31836" y="59860"/>
                </a:cubicBezTo>
                <a:cubicBezTo>
                  <a:pt x="46530" y="71608"/>
                  <a:pt x="73877" y="71608"/>
                  <a:pt x="88571" y="59860"/>
                </a:cubicBezTo>
                <a:cubicBezTo>
                  <a:pt x="88571" y="53706"/>
                  <a:pt x="88163" y="48951"/>
                  <a:pt x="83673" y="45034"/>
                </a:cubicBezTo>
                <a:close/>
                <a:moveTo>
                  <a:pt x="49387" y="29650"/>
                </a:moveTo>
                <a:cubicBezTo>
                  <a:pt x="48979" y="29930"/>
                  <a:pt x="48571" y="30209"/>
                  <a:pt x="48571" y="30209"/>
                </a:cubicBezTo>
                <a:cubicBezTo>
                  <a:pt x="48571" y="31328"/>
                  <a:pt x="48979" y="32447"/>
                  <a:pt x="49387" y="33846"/>
                </a:cubicBezTo>
                <a:cubicBezTo>
                  <a:pt x="49387" y="34125"/>
                  <a:pt x="49795" y="34405"/>
                  <a:pt x="50204" y="34405"/>
                </a:cubicBezTo>
                <a:cubicBezTo>
                  <a:pt x="51020" y="35804"/>
                  <a:pt x="52244" y="37202"/>
                  <a:pt x="53469" y="38601"/>
                </a:cubicBezTo>
                <a:cubicBezTo>
                  <a:pt x="54693" y="39720"/>
                  <a:pt x="56326" y="40839"/>
                  <a:pt x="57959" y="41118"/>
                </a:cubicBezTo>
                <a:cubicBezTo>
                  <a:pt x="58775" y="41398"/>
                  <a:pt x="61632" y="41398"/>
                  <a:pt x="62857" y="41118"/>
                </a:cubicBezTo>
                <a:cubicBezTo>
                  <a:pt x="64489" y="40839"/>
                  <a:pt x="65714" y="39720"/>
                  <a:pt x="66938" y="38601"/>
                </a:cubicBezTo>
                <a:cubicBezTo>
                  <a:pt x="68571" y="37202"/>
                  <a:pt x="69387" y="35804"/>
                  <a:pt x="70204" y="34405"/>
                </a:cubicBezTo>
                <a:cubicBezTo>
                  <a:pt x="70612" y="34405"/>
                  <a:pt x="71020" y="34125"/>
                  <a:pt x="71020" y="33846"/>
                </a:cubicBezTo>
                <a:cubicBezTo>
                  <a:pt x="71836" y="32447"/>
                  <a:pt x="71836" y="31328"/>
                  <a:pt x="71836" y="30209"/>
                </a:cubicBezTo>
                <a:cubicBezTo>
                  <a:pt x="71836" y="30209"/>
                  <a:pt x="71428" y="29650"/>
                  <a:pt x="71020" y="29650"/>
                </a:cubicBezTo>
                <a:cubicBezTo>
                  <a:pt x="71020" y="29650"/>
                  <a:pt x="71020" y="29650"/>
                  <a:pt x="71020" y="29650"/>
                </a:cubicBezTo>
                <a:cubicBezTo>
                  <a:pt x="71428" y="29370"/>
                  <a:pt x="71836" y="29090"/>
                  <a:pt x="71428" y="28531"/>
                </a:cubicBezTo>
                <a:cubicBezTo>
                  <a:pt x="71428" y="28531"/>
                  <a:pt x="71428" y="28251"/>
                  <a:pt x="71428" y="27412"/>
                </a:cubicBezTo>
                <a:cubicBezTo>
                  <a:pt x="71836" y="26573"/>
                  <a:pt x="71836" y="26853"/>
                  <a:pt x="71836" y="26013"/>
                </a:cubicBezTo>
                <a:cubicBezTo>
                  <a:pt x="72244" y="24895"/>
                  <a:pt x="71428" y="25454"/>
                  <a:pt x="71836" y="24335"/>
                </a:cubicBezTo>
                <a:cubicBezTo>
                  <a:pt x="71836" y="23216"/>
                  <a:pt x="71836" y="23776"/>
                  <a:pt x="71836" y="22937"/>
                </a:cubicBezTo>
                <a:cubicBezTo>
                  <a:pt x="72244" y="22097"/>
                  <a:pt x="71428" y="21258"/>
                  <a:pt x="71428" y="20419"/>
                </a:cubicBezTo>
                <a:cubicBezTo>
                  <a:pt x="71020" y="19580"/>
                  <a:pt x="67755" y="18741"/>
                  <a:pt x="68163" y="17622"/>
                </a:cubicBezTo>
                <a:cubicBezTo>
                  <a:pt x="68163" y="16503"/>
                  <a:pt x="66122" y="19300"/>
                  <a:pt x="65306" y="18741"/>
                </a:cubicBezTo>
                <a:cubicBezTo>
                  <a:pt x="64897" y="18461"/>
                  <a:pt x="65306" y="17062"/>
                  <a:pt x="65306" y="16783"/>
                </a:cubicBezTo>
                <a:cubicBezTo>
                  <a:pt x="65306" y="16503"/>
                  <a:pt x="62857" y="18181"/>
                  <a:pt x="62040" y="17902"/>
                </a:cubicBezTo>
                <a:cubicBezTo>
                  <a:pt x="61632" y="17902"/>
                  <a:pt x="63265" y="15944"/>
                  <a:pt x="63265" y="15384"/>
                </a:cubicBezTo>
                <a:cubicBezTo>
                  <a:pt x="62857" y="14825"/>
                  <a:pt x="59183" y="18461"/>
                  <a:pt x="59183" y="18461"/>
                </a:cubicBezTo>
                <a:cubicBezTo>
                  <a:pt x="59183" y="18461"/>
                  <a:pt x="57551" y="17342"/>
                  <a:pt x="57142" y="17062"/>
                </a:cubicBezTo>
                <a:cubicBezTo>
                  <a:pt x="56734" y="17062"/>
                  <a:pt x="55102" y="15664"/>
                  <a:pt x="55510" y="16503"/>
                </a:cubicBezTo>
                <a:cubicBezTo>
                  <a:pt x="56734" y="19020"/>
                  <a:pt x="54285" y="19300"/>
                  <a:pt x="53469" y="19300"/>
                </a:cubicBezTo>
                <a:cubicBezTo>
                  <a:pt x="52244" y="19300"/>
                  <a:pt x="48979" y="18461"/>
                  <a:pt x="48979" y="18461"/>
                </a:cubicBezTo>
                <a:cubicBezTo>
                  <a:pt x="48979" y="18461"/>
                  <a:pt x="50612" y="19860"/>
                  <a:pt x="50612" y="20699"/>
                </a:cubicBezTo>
                <a:cubicBezTo>
                  <a:pt x="50612" y="21538"/>
                  <a:pt x="49387" y="21258"/>
                  <a:pt x="48571" y="21538"/>
                </a:cubicBezTo>
                <a:cubicBezTo>
                  <a:pt x="47346" y="21538"/>
                  <a:pt x="48979" y="22937"/>
                  <a:pt x="48979" y="22937"/>
                </a:cubicBezTo>
                <a:cubicBezTo>
                  <a:pt x="48979" y="22937"/>
                  <a:pt x="48979" y="23776"/>
                  <a:pt x="48979" y="24335"/>
                </a:cubicBezTo>
                <a:cubicBezTo>
                  <a:pt x="48979" y="24895"/>
                  <a:pt x="48163" y="24615"/>
                  <a:pt x="48163" y="24895"/>
                </a:cubicBezTo>
                <a:cubicBezTo>
                  <a:pt x="47755" y="25174"/>
                  <a:pt x="48571" y="25734"/>
                  <a:pt x="48979" y="26293"/>
                </a:cubicBezTo>
                <a:cubicBezTo>
                  <a:pt x="48979" y="26573"/>
                  <a:pt x="49387" y="28811"/>
                  <a:pt x="49387" y="29650"/>
                </a:cubicBezTo>
                <a:close/>
              </a:path>
            </a:pathLst>
          </a:custGeom>
          <a:solidFill>
            <a:srgbClr val="5F6062"/>
          </a:solidFill>
          <a:ln w="9525">
            <a:noFill/>
            <a:round/>
            <a:headEnd/>
            <a:tailEnd/>
          </a:ln>
        </p:spPr>
        <p:txBody>
          <a:bodyPr lIns="68569" tIns="34275" rIns="68569" bIns="34275"/>
          <a:lstStyle/>
          <a:p>
            <a:endParaRPr lang="en-US" sz="1425"/>
          </a:p>
        </p:txBody>
      </p:sp>
      <p:sp>
        <p:nvSpPr>
          <p:cNvPr id="46115" name="Shape 347"/>
          <p:cNvSpPr>
            <a:spLocks/>
          </p:cNvSpPr>
          <p:nvPr/>
        </p:nvSpPr>
        <p:spPr bwMode="auto">
          <a:xfrm>
            <a:off x="294085" y="3355181"/>
            <a:ext cx="175022" cy="182166"/>
          </a:xfrm>
          <a:custGeom>
            <a:avLst/>
            <a:gdLst>
              <a:gd name="T0" fmla="*/ 120000 w 120000"/>
              <a:gd name="T1" fmla="*/ 89905 h 120000"/>
              <a:gd name="T2" fmla="*/ 89905 w 120000"/>
              <a:gd name="T3" fmla="*/ 120000 h 120000"/>
              <a:gd name="T4" fmla="*/ 30094 w 120000"/>
              <a:gd name="T5" fmla="*/ 120000 h 120000"/>
              <a:gd name="T6" fmla="*/ 0 w 120000"/>
              <a:gd name="T7" fmla="*/ 89905 h 120000"/>
              <a:gd name="T8" fmla="*/ 0 w 120000"/>
              <a:gd name="T9" fmla="*/ 29717 h 120000"/>
              <a:gd name="T10" fmla="*/ 30094 w 120000"/>
              <a:gd name="T11" fmla="*/ 0 h 120000"/>
              <a:gd name="T12" fmla="*/ 89905 w 120000"/>
              <a:gd name="T13" fmla="*/ 0 h 120000"/>
              <a:gd name="T14" fmla="*/ 120000 w 120000"/>
              <a:gd name="T15" fmla="*/ 29717 h 120000"/>
              <a:gd name="T16" fmla="*/ 120000 w 120000"/>
              <a:gd name="T17" fmla="*/ 89905 h 120000"/>
              <a:gd name="T18" fmla="*/ 49278 w 120000"/>
              <a:gd name="T19" fmla="*/ 95924 h 120000"/>
              <a:gd name="T20" fmla="*/ 57931 w 120000"/>
              <a:gd name="T21" fmla="*/ 105329 h 120000"/>
              <a:gd name="T22" fmla="*/ 66206 w 120000"/>
              <a:gd name="T23" fmla="*/ 95924 h 120000"/>
              <a:gd name="T24" fmla="*/ 66583 w 120000"/>
              <a:gd name="T25" fmla="*/ 59059 h 120000"/>
              <a:gd name="T26" fmla="*/ 71849 w 120000"/>
              <a:gd name="T27" fmla="*/ 59059 h 120000"/>
              <a:gd name="T28" fmla="*/ 80501 w 120000"/>
              <a:gd name="T29" fmla="*/ 51536 h 120000"/>
              <a:gd name="T30" fmla="*/ 71849 w 120000"/>
              <a:gd name="T31" fmla="*/ 44012 h 120000"/>
              <a:gd name="T32" fmla="*/ 66583 w 120000"/>
              <a:gd name="T33" fmla="*/ 44012 h 120000"/>
              <a:gd name="T34" fmla="*/ 66583 w 120000"/>
              <a:gd name="T35" fmla="*/ 37241 h 120000"/>
              <a:gd name="T36" fmla="*/ 72225 w 120000"/>
              <a:gd name="T37" fmla="*/ 30846 h 120000"/>
              <a:gd name="T38" fmla="*/ 78996 w 120000"/>
              <a:gd name="T39" fmla="*/ 23699 h 120000"/>
              <a:gd name="T40" fmla="*/ 67335 w 120000"/>
              <a:gd name="T41" fmla="*/ 15799 h 120000"/>
              <a:gd name="T42" fmla="*/ 49655 w 120000"/>
              <a:gd name="T43" fmla="*/ 35360 h 120000"/>
              <a:gd name="T44" fmla="*/ 49655 w 120000"/>
              <a:gd name="T45" fmla="*/ 44012 h 120000"/>
              <a:gd name="T46" fmla="*/ 45893 w 120000"/>
              <a:gd name="T47" fmla="*/ 44012 h 120000"/>
              <a:gd name="T48" fmla="*/ 38746 w 120000"/>
              <a:gd name="T49" fmla="*/ 51536 h 120000"/>
              <a:gd name="T50" fmla="*/ 45893 w 120000"/>
              <a:gd name="T51" fmla="*/ 59059 h 120000"/>
              <a:gd name="T52" fmla="*/ 49655 w 120000"/>
              <a:gd name="T53" fmla="*/ 59059 h 120000"/>
              <a:gd name="T54" fmla="*/ 49278 w 120000"/>
              <a:gd name="T55" fmla="*/ 95924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20000" y="89905"/>
                </a:moveTo>
                <a:cubicBezTo>
                  <a:pt x="120000" y="106457"/>
                  <a:pt x="106457" y="120000"/>
                  <a:pt x="89905" y="120000"/>
                </a:cubicBezTo>
                <a:cubicBezTo>
                  <a:pt x="30094" y="120000"/>
                  <a:pt x="30094" y="120000"/>
                  <a:pt x="30094" y="120000"/>
                </a:cubicBezTo>
                <a:cubicBezTo>
                  <a:pt x="13542" y="120000"/>
                  <a:pt x="0" y="106457"/>
                  <a:pt x="0" y="89905"/>
                </a:cubicBezTo>
                <a:cubicBezTo>
                  <a:pt x="0" y="29717"/>
                  <a:pt x="0" y="29717"/>
                  <a:pt x="0" y="29717"/>
                </a:cubicBezTo>
                <a:cubicBezTo>
                  <a:pt x="0" y="13166"/>
                  <a:pt x="13542" y="0"/>
                  <a:pt x="30094" y="0"/>
                </a:cubicBezTo>
                <a:cubicBezTo>
                  <a:pt x="89905" y="0"/>
                  <a:pt x="89905" y="0"/>
                  <a:pt x="89905" y="0"/>
                </a:cubicBezTo>
                <a:cubicBezTo>
                  <a:pt x="106457" y="0"/>
                  <a:pt x="120000" y="13166"/>
                  <a:pt x="120000" y="29717"/>
                </a:cubicBezTo>
                <a:lnTo>
                  <a:pt x="120000" y="89905"/>
                </a:lnTo>
                <a:close/>
                <a:moveTo>
                  <a:pt x="49278" y="95924"/>
                </a:moveTo>
                <a:cubicBezTo>
                  <a:pt x="49278" y="101943"/>
                  <a:pt x="52664" y="105329"/>
                  <a:pt x="57931" y="105329"/>
                </a:cubicBezTo>
                <a:cubicBezTo>
                  <a:pt x="62821" y="105329"/>
                  <a:pt x="66206" y="101943"/>
                  <a:pt x="66206" y="95924"/>
                </a:cubicBezTo>
                <a:cubicBezTo>
                  <a:pt x="66583" y="59059"/>
                  <a:pt x="66583" y="59059"/>
                  <a:pt x="66583" y="59059"/>
                </a:cubicBezTo>
                <a:cubicBezTo>
                  <a:pt x="71849" y="59059"/>
                  <a:pt x="71849" y="59059"/>
                  <a:pt x="71849" y="59059"/>
                </a:cubicBezTo>
                <a:cubicBezTo>
                  <a:pt x="76739" y="59059"/>
                  <a:pt x="80501" y="56802"/>
                  <a:pt x="80501" y="51536"/>
                </a:cubicBezTo>
                <a:cubicBezTo>
                  <a:pt x="80501" y="46269"/>
                  <a:pt x="76739" y="44012"/>
                  <a:pt x="71849" y="44012"/>
                </a:cubicBezTo>
                <a:cubicBezTo>
                  <a:pt x="66583" y="44012"/>
                  <a:pt x="66583" y="44012"/>
                  <a:pt x="66583" y="44012"/>
                </a:cubicBezTo>
                <a:cubicBezTo>
                  <a:pt x="66583" y="37241"/>
                  <a:pt x="66583" y="37241"/>
                  <a:pt x="66583" y="37241"/>
                </a:cubicBezTo>
                <a:cubicBezTo>
                  <a:pt x="66583" y="30846"/>
                  <a:pt x="69216" y="30846"/>
                  <a:pt x="72225" y="30846"/>
                </a:cubicBezTo>
                <a:cubicBezTo>
                  <a:pt x="76739" y="30846"/>
                  <a:pt x="78996" y="28589"/>
                  <a:pt x="78996" y="23699"/>
                </a:cubicBezTo>
                <a:cubicBezTo>
                  <a:pt x="78996" y="17680"/>
                  <a:pt x="73354" y="15799"/>
                  <a:pt x="67335" y="15799"/>
                </a:cubicBezTo>
                <a:cubicBezTo>
                  <a:pt x="57178" y="15799"/>
                  <a:pt x="49655" y="22946"/>
                  <a:pt x="49655" y="35360"/>
                </a:cubicBezTo>
                <a:cubicBezTo>
                  <a:pt x="49655" y="44012"/>
                  <a:pt x="49655" y="44012"/>
                  <a:pt x="49655" y="44012"/>
                </a:cubicBezTo>
                <a:cubicBezTo>
                  <a:pt x="45893" y="44012"/>
                  <a:pt x="45893" y="44012"/>
                  <a:pt x="45893" y="44012"/>
                </a:cubicBezTo>
                <a:cubicBezTo>
                  <a:pt x="41755" y="44012"/>
                  <a:pt x="38746" y="47398"/>
                  <a:pt x="38746" y="51536"/>
                </a:cubicBezTo>
                <a:cubicBezTo>
                  <a:pt x="38746" y="56050"/>
                  <a:pt x="41379" y="59059"/>
                  <a:pt x="45893" y="59059"/>
                </a:cubicBezTo>
                <a:cubicBezTo>
                  <a:pt x="49655" y="59059"/>
                  <a:pt x="49655" y="59059"/>
                  <a:pt x="49655" y="59059"/>
                </a:cubicBezTo>
                <a:lnTo>
                  <a:pt x="49278" y="95924"/>
                </a:lnTo>
                <a:close/>
              </a:path>
            </a:pathLst>
          </a:custGeom>
          <a:solidFill>
            <a:srgbClr val="5F6062"/>
          </a:solidFill>
          <a:ln w="9525">
            <a:noFill/>
            <a:round/>
            <a:headEnd/>
            <a:tailEnd/>
          </a:ln>
        </p:spPr>
        <p:txBody>
          <a:bodyPr lIns="68569" tIns="34275" rIns="68569" bIns="34275"/>
          <a:lstStyle/>
          <a:p>
            <a:endParaRPr lang="en-US" sz="1425"/>
          </a:p>
        </p:txBody>
      </p:sp>
      <p:sp>
        <p:nvSpPr>
          <p:cNvPr id="46116" name="Shape 348"/>
          <p:cNvSpPr>
            <a:spLocks/>
          </p:cNvSpPr>
          <p:nvPr/>
        </p:nvSpPr>
        <p:spPr bwMode="auto">
          <a:xfrm>
            <a:off x="294085" y="3951685"/>
            <a:ext cx="175022" cy="220265"/>
          </a:xfrm>
          <a:custGeom>
            <a:avLst/>
            <a:gdLst>
              <a:gd name="T0" fmla="*/ 120000 w 120000"/>
              <a:gd name="T1" fmla="*/ 73140 h 120000"/>
              <a:gd name="T2" fmla="*/ 115958 w 120000"/>
              <a:gd name="T3" fmla="*/ 43884 h 120000"/>
              <a:gd name="T4" fmla="*/ 90466 w 120000"/>
              <a:gd name="T5" fmla="*/ 0 h 120000"/>
              <a:gd name="T6" fmla="*/ 0 w 120000"/>
              <a:gd name="T7" fmla="*/ 22809 h 120000"/>
              <a:gd name="T8" fmla="*/ 15854 w 120000"/>
              <a:gd name="T9" fmla="*/ 64958 h 120000"/>
              <a:gd name="T10" fmla="*/ 43834 w 120000"/>
              <a:gd name="T11" fmla="*/ 76115 h 120000"/>
              <a:gd name="T12" fmla="*/ 60621 w 120000"/>
              <a:gd name="T13" fmla="*/ 101900 h 120000"/>
              <a:gd name="T14" fmla="*/ 117202 w 120000"/>
              <a:gd name="T15" fmla="*/ 120000 h 120000"/>
              <a:gd name="T16" fmla="*/ 120000 w 120000"/>
              <a:gd name="T17" fmla="*/ 86776 h 120000"/>
              <a:gd name="T18" fmla="*/ 56891 w 120000"/>
              <a:gd name="T19" fmla="*/ 71404 h 120000"/>
              <a:gd name="T20" fmla="*/ 37305 w 120000"/>
              <a:gd name="T21" fmla="*/ 50826 h 120000"/>
              <a:gd name="T22" fmla="*/ 56891 w 120000"/>
              <a:gd name="T23" fmla="*/ 61983 h 120000"/>
              <a:gd name="T24" fmla="*/ 56891 w 120000"/>
              <a:gd name="T25" fmla="*/ 76115 h 120000"/>
              <a:gd name="T26" fmla="*/ 65595 w 120000"/>
              <a:gd name="T27" fmla="*/ 22314 h 120000"/>
              <a:gd name="T28" fmla="*/ 85492 w 120000"/>
              <a:gd name="T29" fmla="*/ 43140 h 120000"/>
              <a:gd name="T30" fmla="*/ 65595 w 120000"/>
              <a:gd name="T31" fmla="*/ 31735 h 120000"/>
              <a:gd name="T32" fmla="*/ 65595 w 120000"/>
              <a:gd name="T33" fmla="*/ 17851 h 120000"/>
              <a:gd name="T34" fmla="*/ 15544 w 120000"/>
              <a:gd name="T35" fmla="*/ 39917 h 120000"/>
              <a:gd name="T36" fmla="*/ 28601 w 120000"/>
              <a:gd name="T37" fmla="*/ 25041 h 120000"/>
              <a:gd name="T38" fmla="*/ 35751 w 120000"/>
              <a:gd name="T39" fmla="*/ 27272 h 120000"/>
              <a:gd name="T40" fmla="*/ 48808 w 120000"/>
              <a:gd name="T41" fmla="*/ 29256 h 120000"/>
              <a:gd name="T42" fmla="*/ 26424 w 120000"/>
              <a:gd name="T43" fmla="*/ 15123 h 120000"/>
              <a:gd name="T44" fmla="*/ 26424 w 120000"/>
              <a:gd name="T45" fmla="*/ 13636 h 120000"/>
              <a:gd name="T46" fmla="*/ 26424 w 120000"/>
              <a:gd name="T47" fmla="*/ 11404 h 120000"/>
              <a:gd name="T48" fmla="*/ 26424 w 120000"/>
              <a:gd name="T49" fmla="*/ 9173 h 120000"/>
              <a:gd name="T50" fmla="*/ 30777 w 120000"/>
              <a:gd name="T51" fmla="*/ 7933 h 120000"/>
              <a:gd name="T52" fmla="*/ 33264 w 120000"/>
              <a:gd name="T53" fmla="*/ 9173 h 120000"/>
              <a:gd name="T54" fmla="*/ 35129 w 120000"/>
              <a:gd name="T55" fmla="*/ 8925 h 120000"/>
              <a:gd name="T56" fmla="*/ 36994 w 120000"/>
              <a:gd name="T57" fmla="*/ 9669 h 120000"/>
              <a:gd name="T58" fmla="*/ 41036 w 120000"/>
              <a:gd name="T59" fmla="*/ 10661 h 120000"/>
              <a:gd name="T60" fmla="*/ 41036 w 120000"/>
              <a:gd name="T61" fmla="*/ 13636 h 120000"/>
              <a:gd name="T62" fmla="*/ 41036 w 120000"/>
              <a:gd name="T63" fmla="*/ 15867 h 120000"/>
              <a:gd name="T64" fmla="*/ 40725 w 120000"/>
              <a:gd name="T65" fmla="*/ 17603 h 120000"/>
              <a:gd name="T66" fmla="*/ 41347 w 120000"/>
              <a:gd name="T67" fmla="*/ 18099 h 120000"/>
              <a:gd name="T68" fmla="*/ 40103 w 120000"/>
              <a:gd name="T69" fmla="*/ 21074 h 120000"/>
              <a:gd name="T70" fmla="*/ 35440 w 120000"/>
              <a:gd name="T71" fmla="*/ 26280 h 120000"/>
              <a:gd name="T72" fmla="*/ 29533 w 120000"/>
              <a:gd name="T73" fmla="*/ 24297 h 120000"/>
              <a:gd name="T74" fmla="*/ 26735 w 120000"/>
              <a:gd name="T75" fmla="*/ 20826 h 120000"/>
              <a:gd name="T76" fmla="*/ 26735 w 120000"/>
              <a:gd name="T77" fmla="*/ 17603 h 120000"/>
              <a:gd name="T78" fmla="*/ 108497 w 120000"/>
              <a:gd name="T79" fmla="*/ 86776 h 120000"/>
              <a:gd name="T80" fmla="*/ 75233 w 120000"/>
              <a:gd name="T81" fmla="*/ 75867 h 120000"/>
              <a:gd name="T82" fmla="*/ 88290 w 120000"/>
              <a:gd name="T83" fmla="*/ 73884 h 120000"/>
              <a:gd name="T84" fmla="*/ 95440 w 120000"/>
              <a:gd name="T85" fmla="*/ 71652 h 120000"/>
              <a:gd name="T86" fmla="*/ 108497 w 120000"/>
              <a:gd name="T87" fmla="*/ 86776 h 120000"/>
              <a:gd name="T88" fmla="*/ 82383 w 120000"/>
              <a:gd name="T89" fmla="*/ 60743 h 120000"/>
              <a:gd name="T90" fmla="*/ 83005 w 120000"/>
              <a:gd name="T91" fmla="*/ 59256 h 120000"/>
              <a:gd name="T92" fmla="*/ 83937 w 120000"/>
              <a:gd name="T93" fmla="*/ 57520 h 120000"/>
              <a:gd name="T94" fmla="*/ 85803 w 120000"/>
              <a:gd name="T95" fmla="*/ 56528 h 120000"/>
              <a:gd name="T96" fmla="*/ 88290 w 120000"/>
              <a:gd name="T97" fmla="*/ 55041 h 120000"/>
              <a:gd name="T98" fmla="*/ 92020 w 120000"/>
              <a:gd name="T99" fmla="*/ 53801 h 120000"/>
              <a:gd name="T100" fmla="*/ 93575 w 120000"/>
              <a:gd name="T101" fmla="*/ 54545 h 120000"/>
              <a:gd name="T102" fmla="*/ 95129 w 120000"/>
              <a:gd name="T103" fmla="*/ 55289 h 120000"/>
              <a:gd name="T104" fmla="*/ 97616 w 120000"/>
              <a:gd name="T105" fmla="*/ 59256 h 120000"/>
              <a:gd name="T106" fmla="*/ 97616 w 120000"/>
              <a:gd name="T107" fmla="*/ 61487 h 120000"/>
              <a:gd name="T108" fmla="*/ 97305 w 120000"/>
              <a:gd name="T109" fmla="*/ 63471 h 120000"/>
              <a:gd name="T110" fmla="*/ 96994 w 120000"/>
              <a:gd name="T111" fmla="*/ 64462 h 120000"/>
              <a:gd name="T112" fmla="*/ 97305 w 120000"/>
              <a:gd name="T113" fmla="*/ 67438 h 120000"/>
              <a:gd name="T114" fmla="*/ 94507 w 120000"/>
              <a:gd name="T115" fmla="*/ 70909 h 120000"/>
              <a:gd name="T116" fmla="*/ 88601 w 120000"/>
              <a:gd name="T117" fmla="*/ 72892 h 120000"/>
              <a:gd name="T118" fmla="*/ 83937 w 120000"/>
              <a:gd name="T119" fmla="*/ 67933 h 120000"/>
              <a:gd name="T120" fmla="*/ 82694 w 120000"/>
              <a:gd name="T121" fmla="*/ 64710 h 120000"/>
              <a:gd name="T122" fmla="*/ 83005 w 120000"/>
              <a:gd name="T123" fmla="*/ 61735 h 1200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000"/>
              <a:gd name="T187" fmla="*/ 0 h 120000"/>
              <a:gd name="T188" fmla="*/ 120000 w 120000"/>
              <a:gd name="T189" fmla="*/ 120000 h 1200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000" h="120000" extrusionOk="0">
                <a:moveTo>
                  <a:pt x="120000" y="86776"/>
                </a:moveTo>
                <a:cubicBezTo>
                  <a:pt x="120000" y="73140"/>
                  <a:pt x="120000" y="73140"/>
                  <a:pt x="120000" y="73140"/>
                </a:cubicBezTo>
                <a:cubicBezTo>
                  <a:pt x="120000" y="66694"/>
                  <a:pt x="115647" y="61487"/>
                  <a:pt x="109430" y="59256"/>
                </a:cubicBezTo>
                <a:cubicBezTo>
                  <a:pt x="113471" y="55041"/>
                  <a:pt x="115958" y="49834"/>
                  <a:pt x="115958" y="43884"/>
                </a:cubicBezTo>
                <a:cubicBezTo>
                  <a:pt x="115958" y="22809"/>
                  <a:pt x="115958" y="22809"/>
                  <a:pt x="115958" y="22809"/>
                </a:cubicBezTo>
                <a:cubicBezTo>
                  <a:pt x="115958" y="10165"/>
                  <a:pt x="104766" y="0"/>
                  <a:pt x="90466" y="0"/>
                </a:cubicBezTo>
                <a:cubicBezTo>
                  <a:pt x="25492" y="0"/>
                  <a:pt x="25492" y="0"/>
                  <a:pt x="25492" y="0"/>
                </a:cubicBezTo>
                <a:cubicBezTo>
                  <a:pt x="11502" y="0"/>
                  <a:pt x="0" y="10165"/>
                  <a:pt x="0" y="22809"/>
                </a:cubicBezTo>
                <a:cubicBezTo>
                  <a:pt x="0" y="43884"/>
                  <a:pt x="0" y="43884"/>
                  <a:pt x="0" y="43884"/>
                </a:cubicBezTo>
                <a:cubicBezTo>
                  <a:pt x="0" y="53305"/>
                  <a:pt x="6528" y="61487"/>
                  <a:pt x="15854" y="64958"/>
                </a:cubicBezTo>
                <a:cubicBezTo>
                  <a:pt x="7461" y="84545"/>
                  <a:pt x="4041" y="94214"/>
                  <a:pt x="4041" y="94214"/>
                </a:cubicBezTo>
                <a:cubicBezTo>
                  <a:pt x="43834" y="76115"/>
                  <a:pt x="43834" y="76115"/>
                  <a:pt x="43834" y="76115"/>
                </a:cubicBezTo>
                <a:cubicBezTo>
                  <a:pt x="43834" y="86776"/>
                  <a:pt x="43834" y="86776"/>
                  <a:pt x="43834" y="86776"/>
                </a:cubicBezTo>
                <a:cubicBezTo>
                  <a:pt x="43834" y="95206"/>
                  <a:pt x="51295" y="101900"/>
                  <a:pt x="60621" y="101900"/>
                </a:cubicBezTo>
                <a:cubicBezTo>
                  <a:pt x="77720" y="101900"/>
                  <a:pt x="77720" y="101900"/>
                  <a:pt x="77720" y="101900"/>
                </a:cubicBezTo>
                <a:cubicBezTo>
                  <a:pt x="117202" y="120000"/>
                  <a:pt x="117202" y="120000"/>
                  <a:pt x="117202" y="120000"/>
                </a:cubicBezTo>
                <a:cubicBezTo>
                  <a:pt x="117202" y="120000"/>
                  <a:pt x="115025" y="113553"/>
                  <a:pt x="109430" y="100661"/>
                </a:cubicBezTo>
                <a:cubicBezTo>
                  <a:pt x="115647" y="98429"/>
                  <a:pt x="120000" y="93223"/>
                  <a:pt x="120000" y="86776"/>
                </a:cubicBezTo>
                <a:close/>
                <a:moveTo>
                  <a:pt x="56891" y="76115"/>
                </a:moveTo>
                <a:cubicBezTo>
                  <a:pt x="56891" y="71404"/>
                  <a:pt x="56891" y="71404"/>
                  <a:pt x="56891" y="71404"/>
                </a:cubicBezTo>
                <a:cubicBezTo>
                  <a:pt x="42590" y="71404"/>
                  <a:pt x="31088" y="62231"/>
                  <a:pt x="31088" y="50826"/>
                </a:cubicBezTo>
                <a:cubicBezTo>
                  <a:pt x="37305" y="50826"/>
                  <a:pt x="37305" y="50826"/>
                  <a:pt x="37305" y="50826"/>
                </a:cubicBezTo>
                <a:cubicBezTo>
                  <a:pt x="37305" y="59504"/>
                  <a:pt x="46010" y="66694"/>
                  <a:pt x="56891" y="66694"/>
                </a:cubicBezTo>
                <a:cubicBezTo>
                  <a:pt x="56891" y="61983"/>
                  <a:pt x="56891" y="61983"/>
                  <a:pt x="56891" y="61983"/>
                </a:cubicBezTo>
                <a:cubicBezTo>
                  <a:pt x="67461" y="69173"/>
                  <a:pt x="67461" y="69173"/>
                  <a:pt x="67461" y="69173"/>
                </a:cubicBezTo>
                <a:lnTo>
                  <a:pt x="56891" y="76115"/>
                </a:lnTo>
                <a:close/>
                <a:moveTo>
                  <a:pt x="65595" y="17851"/>
                </a:moveTo>
                <a:cubicBezTo>
                  <a:pt x="65595" y="22314"/>
                  <a:pt x="65595" y="22314"/>
                  <a:pt x="65595" y="22314"/>
                </a:cubicBezTo>
                <a:cubicBezTo>
                  <a:pt x="79896" y="22561"/>
                  <a:pt x="91398" y="31735"/>
                  <a:pt x="91398" y="43140"/>
                </a:cubicBezTo>
                <a:cubicBezTo>
                  <a:pt x="85492" y="43140"/>
                  <a:pt x="85492" y="43140"/>
                  <a:pt x="85492" y="43140"/>
                </a:cubicBezTo>
                <a:cubicBezTo>
                  <a:pt x="85492" y="34462"/>
                  <a:pt x="76476" y="27272"/>
                  <a:pt x="65595" y="27272"/>
                </a:cubicBezTo>
                <a:cubicBezTo>
                  <a:pt x="65595" y="31735"/>
                  <a:pt x="65595" y="31735"/>
                  <a:pt x="65595" y="31735"/>
                </a:cubicBezTo>
                <a:cubicBezTo>
                  <a:pt x="55025" y="24793"/>
                  <a:pt x="55025" y="24793"/>
                  <a:pt x="55025" y="24793"/>
                </a:cubicBezTo>
                <a:lnTo>
                  <a:pt x="65595" y="17851"/>
                </a:lnTo>
                <a:close/>
                <a:moveTo>
                  <a:pt x="51917" y="39917"/>
                </a:moveTo>
                <a:cubicBezTo>
                  <a:pt x="42590" y="48842"/>
                  <a:pt x="25181" y="48842"/>
                  <a:pt x="15544" y="39917"/>
                </a:cubicBezTo>
                <a:cubicBezTo>
                  <a:pt x="15544" y="35454"/>
                  <a:pt x="16165" y="31983"/>
                  <a:pt x="18963" y="29256"/>
                </a:cubicBezTo>
                <a:cubicBezTo>
                  <a:pt x="22383" y="25785"/>
                  <a:pt x="25492" y="27024"/>
                  <a:pt x="28601" y="25041"/>
                </a:cubicBezTo>
                <a:cubicBezTo>
                  <a:pt x="29533" y="26033"/>
                  <a:pt x="30466" y="26776"/>
                  <a:pt x="31709" y="27272"/>
                </a:cubicBezTo>
                <a:cubicBezTo>
                  <a:pt x="32953" y="27520"/>
                  <a:pt x="34818" y="27520"/>
                  <a:pt x="35751" y="27272"/>
                </a:cubicBezTo>
                <a:cubicBezTo>
                  <a:pt x="37305" y="26776"/>
                  <a:pt x="38238" y="26033"/>
                  <a:pt x="39170" y="25041"/>
                </a:cubicBezTo>
                <a:cubicBezTo>
                  <a:pt x="41968" y="26776"/>
                  <a:pt x="45388" y="25785"/>
                  <a:pt x="48808" y="29256"/>
                </a:cubicBezTo>
                <a:cubicBezTo>
                  <a:pt x="51606" y="31983"/>
                  <a:pt x="51917" y="35454"/>
                  <a:pt x="51917" y="39917"/>
                </a:cubicBezTo>
                <a:close/>
                <a:moveTo>
                  <a:pt x="26424" y="15123"/>
                </a:moveTo>
                <a:cubicBezTo>
                  <a:pt x="26424" y="14628"/>
                  <a:pt x="25803" y="14132"/>
                  <a:pt x="26113" y="14132"/>
                </a:cubicBezTo>
                <a:cubicBezTo>
                  <a:pt x="26113" y="13884"/>
                  <a:pt x="26424" y="14132"/>
                  <a:pt x="26424" y="13636"/>
                </a:cubicBezTo>
                <a:cubicBezTo>
                  <a:pt x="26424" y="13140"/>
                  <a:pt x="26424" y="12644"/>
                  <a:pt x="26424" y="12644"/>
                </a:cubicBezTo>
                <a:cubicBezTo>
                  <a:pt x="26424" y="12644"/>
                  <a:pt x="25492" y="11652"/>
                  <a:pt x="26424" y="11404"/>
                </a:cubicBezTo>
                <a:cubicBezTo>
                  <a:pt x="27046" y="11404"/>
                  <a:pt x="27668" y="11652"/>
                  <a:pt x="27668" y="10909"/>
                </a:cubicBezTo>
                <a:cubicBezTo>
                  <a:pt x="27668" y="10165"/>
                  <a:pt x="26424" y="9173"/>
                  <a:pt x="26424" y="9173"/>
                </a:cubicBezTo>
                <a:cubicBezTo>
                  <a:pt x="26424" y="9173"/>
                  <a:pt x="28911" y="9669"/>
                  <a:pt x="29533" y="9669"/>
                </a:cubicBezTo>
                <a:cubicBezTo>
                  <a:pt x="30155" y="9669"/>
                  <a:pt x="31398" y="9669"/>
                  <a:pt x="30777" y="7933"/>
                </a:cubicBezTo>
                <a:cubicBezTo>
                  <a:pt x="30466" y="7190"/>
                  <a:pt x="31398" y="8181"/>
                  <a:pt x="31709" y="8181"/>
                </a:cubicBezTo>
                <a:cubicBezTo>
                  <a:pt x="32020" y="8429"/>
                  <a:pt x="33264" y="9173"/>
                  <a:pt x="33264" y="9173"/>
                </a:cubicBezTo>
                <a:cubicBezTo>
                  <a:pt x="33264" y="9173"/>
                  <a:pt x="35440" y="6694"/>
                  <a:pt x="35751" y="6942"/>
                </a:cubicBezTo>
                <a:cubicBezTo>
                  <a:pt x="35751" y="7438"/>
                  <a:pt x="34818" y="8677"/>
                  <a:pt x="35129" y="8925"/>
                </a:cubicBezTo>
                <a:cubicBezTo>
                  <a:pt x="35440" y="8925"/>
                  <a:pt x="36994" y="7685"/>
                  <a:pt x="36994" y="7933"/>
                </a:cubicBezTo>
                <a:cubicBezTo>
                  <a:pt x="37305" y="8181"/>
                  <a:pt x="36683" y="9173"/>
                  <a:pt x="36994" y="9669"/>
                </a:cubicBezTo>
                <a:cubicBezTo>
                  <a:pt x="37616" y="9917"/>
                  <a:pt x="38860" y="7933"/>
                  <a:pt x="38860" y="8677"/>
                </a:cubicBezTo>
                <a:cubicBezTo>
                  <a:pt x="38860" y="9421"/>
                  <a:pt x="40725" y="10165"/>
                  <a:pt x="41036" y="10661"/>
                </a:cubicBezTo>
                <a:cubicBezTo>
                  <a:pt x="41036" y="11404"/>
                  <a:pt x="41347" y="11900"/>
                  <a:pt x="41347" y="12644"/>
                </a:cubicBezTo>
                <a:cubicBezTo>
                  <a:pt x="41347" y="13140"/>
                  <a:pt x="41347" y="12892"/>
                  <a:pt x="41036" y="13636"/>
                </a:cubicBezTo>
                <a:cubicBezTo>
                  <a:pt x="41036" y="14628"/>
                  <a:pt x="41347" y="14132"/>
                  <a:pt x="41347" y="14876"/>
                </a:cubicBezTo>
                <a:cubicBezTo>
                  <a:pt x="41036" y="15619"/>
                  <a:pt x="41347" y="15371"/>
                  <a:pt x="41036" y="15867"/>
                </a:cubicBezTo>
                <a:cubicBezTo>
                  <a:pt x="41036" y="16611"/>
                  <a:pt x="41036" y="16859"/>
                  <a:pt x="41036" y="16859"/>
                </a:cubicBezTo>
                <a:cubicBezTo>
                  <a:pt x="41036" y="17107"/>
                  <a:pt x="41036" y="17355"/>
                  <a:pt x="40725" y="17603"/>
                </a:cubicBezTo>
                <a:cubicBezTo>
                  <a:pt x="40725" y="17603"/>
                  <a:pt x="40725" y="17603"/>
                  <a:pt x="40725" y="17603"/>
                </a:cubicBezTo>
                <a:cubicBezTo>
                  <a:pt x="41036" y="17603"/>
                  <a:pt x="41347" y="17851"/>
                  <a:pt x="41347" y="18099"/>
                </a:cubicBezTo>
                <a:cubicBezTo>
                  <a:pt x="41347" y="18842"/>
                  <a:pt x="41036" y="19586"/>
                  <a:pt x="40725" y="20826"/>
                </a:cubicBezTo>
                <a:cubicBezTo>
                  <a:pt x="40725" y="20826"/>
                  <a:pt x="40414" y="21074"/>
                  <a:pt x="40103" y="21074"/>
                </a:cubicBezTo>
                <a:cubicBezTo>
                  <a:pt x="39792" y="22314"/>
                  <a:pt x="39170" y="23305"/>
                  <a:pt x="38238" y="24297"/>
                </a:cubicBezTo>
                <a:cubicBezTo>
                  <a:pt x="37305" y="25289"/>
                  <a:pt x="36373" y="25785"/>
                  <a:pt x="35440" y="26280"/>
                </a:cubicBezTo>
                <a:cubicBezTo>
                  <a:pt x="34818" y="26528"/>
                  <a:pt x="32953" y="26528"/>
                  <a:pt x="32331" y="26280"/>
                </a:cubicBezTo>
                <a:cubicBezTo>
                  <a:pt x="31088" y="25785"/>
                  <a:pt x="30466" y="25289"/>
                  <a:pt x="29533" y="24297"/>
                </a:cubicBezTo>
                <a:cubicBezTo>
                  <a:pt x="28601" y="23305"/>
                  <a:pt x="27979" y="22314"/>
                  <a:pt x="27357" y="21074"/>
                </a:cubicBezTo>
                <a:cubicBezTo>
                  <a:pt x="27046" y="21074"/>
                  <a:pt x="27046" y="20826"/>
                  <a:pt x="26735" y="20826"/>
                </a:cubicBezTo>
                <a:cubicBezTo>
                  <a:pt x="26424" y="19586"/>
                  <a:pt x="26424" y="18842"/>
                  <a:pt x="26424" y="18099"/>
                </a:cubicBezTo>
                <a:cubicBezTo>
                  <a:pt x="26424" y="17851"/>
                  <a:pt x="26735" y="17851"/>
                  <a:pt x="26735" y="17603"/>
                </a:cubicBezTo>
                <a:cubicBezTo>
                  <a:pt x="26735" y="17107"/>
                  <a:pt x="26735" y="15371"/>
                  <a:pt x="26424" y="15123"/>
                </a:cubicBezTo>
                <a:close/>
                <a:moveTo>
                  <a:pt x="108497" y="86776"/>
                </a:moveTo>
                <a:cubicBezTo>
                  <a:pt x="98860" y="95454"/>
                  <a:pt x="81450" y="95454"/>
                  <a:pt x="72124" y="86776"/>
                </a:cubicBezTo>
                <a:cubicBezTo>
                  <a:pt x="72124" y="82314"/>
                  <a:pt x="72435" y="78842"/>
                  <a:pt x="75233" y="75867"/>
                </a:cubicBezTo>
                <a:cubicBezTo>
                  <a:pt x="78652" y="72396"/>
                  <a:pt x="82072" y="73636"/>
                  <a:pt x="84870" y="71900"/>
                </a:cubicBezTo>
                <a:cubicBezTo>
                  <a:pt x="85803" y="72644"/>
                  <a:pt x="86735" y="73636"/>
                  <a:pt x="88290" y="73884"/>
                </a:cubicBezTo>
                <a:cubicBezTo>
                  <a:pt x="89222" y="74132"/>
                  <a:pt x="91088" y="74132"/>
                  <a:pt x="92331" y="73884"/>
                </a:cubicBezTo>
                <a:cubicBezTo>
                  <a:pt x="93575" y="73388"/>
                  <a:pt x="94507" y="72644"/>
                  <a:pt x="95440" y="71652"/>
                </a:cubicBezTo>
                <a:cubicBezTo>
                  <a:pt x="98238" y="73388"/>
                  <a:pt x="101968" y="72644"/>
                  <a:pt x="105077" y="75867"/>
                </a:cubicBezTo>
                <a:cubicBezTo>
                  <a:pt x="107875" y="78842"/>
                  <a:pt x="108497" y="82314"/>
                  <a:pt x="108497" y="86776"/>
                </a:cubicBezTo>
                <a:close/>
                <a:moveTo>
                  <a:pt x="83005" y="61735"/>
                </a:moveTo>
                <a:cubicBezTo>
                  <a:pt x="82694" y="61487"/>
                  <a:pt x="82383" y="60991"/>
                  <a:pt x="82383" y="60743"/>
                </a:cubicBezTo>
                <a:cubicBezTo>
                  <a:pt x="82383" y="60495"/>
                  <a:pt x="83005" y="60743"/>
                  <a:pt x="83005" y="60247"/>
                </a:cubicBezTo>
                <a:cubicBezTo>
                  <a:pt x="83005" y="59752"/>
                  <a:pt x="83005" y="59256"/>
                  <a:pt x="83005" y="59256"/>
                </a:cubicBezTo>
                <a:cubicBezTo>
                  <a:pt x="83005" y="59256"/>
                  <a:pt x="82072" y="58264"/>
                  <a:pt x="82694" y="58264"/>
                </a:cubicBezTo>
                <a:cubicBezTo>
                  <a:pt x="83316" y="58016"/>
                  <a:pt x="83937" y="58264"/>
                  <a:pt x="83937" y="57520"/>
                </a:cubicBezTo>
                <a:cubicBezTo>
                  <a:pt x="83937" y="57024"/>
                  <a:pt x="83005" y="56033"/>
                  <a:pt x="83005" y="56033"/>
                </a:cubicBezTo>
                <a:cubicBezTo>
                  <a:pt x="83005" y="56033"/>
                  <a:pt x="85181" y="56528"/>
                  <a:pt x="85803" y="56528"/>
                </a:cubicBezTo>
                <a:cubicBezTo>
                  <a:pt x="86424" y="56528"/>
                  <a:pt x="87979" y="56280"/>
                  <a:pt x="87046" y="54545"/>
                </a:cubicBezTo>
                <a:cubicBezTo>
                  <a:pt x="87046" y="54049"/>
                  <a:pt x="87979" y="54793"/>
                  <a:pt x="88290" y="55041"/>
                </a:cubicBezTo>
                <a:cubicBezTo>
                  <a:pt x="88290" y="55041"/>
                  <a:pt x="89533" y="55785"/>
                  <a:pt x="89533" y="55785"/>
                </a:cubicBezTo>
                <a:cubicBezTo>
                  <a:pt x="89533" y="55785"/>
                  <a:pt x="92020" y="53305"/>
                  <a:pt x="92020" y="53801"/>
                </a:cubicBezTo>
                <a:cubicBezTo>
                  <a:pt x="92331" y="54049"/>
                  <a:pt x="91088" y="55537"/>
                  <a:pt x="91398" y="55537"/>
                </a:cubicBezTo>
                <a:cubicBezTo>
                  <a:pt x="91709" y="55785"/>
                  <a:pt x="93264" y="54297"/>
                  <a:pt x="93575" y="54545"/>
                </a:cubicBezTo>
                <a:cubicBezTo>
                  <a:pt x="93575" y="54793"/>
                  <a:pt x="93264" y="55785"/>
                  <a:pt x="93575" y="56280"/>
                </a:cubicBezTo>
                <a:cubicBezTo>
                  <a:pt x="93886" y="56776"/>
                  <a:pt x="95440" y="54545"/>
                  <a:pt x="95129" y="55289"/>
                </a:cubicBezTo>
                <a:cubicBezTo>
                  <a:pt x="95129" y="56033"/>
                  <a:pt x="97305" y="56776"/>
                  <a:pt x="97305" y="57520"/>
                </a:cubicBezTo>
                <a:cubicBezTo>
                  <a:pt x="97616" y="58016"/>
                  <a:pt x="97616" y="58760"/>
                  <a:pt x="97616" y="59256"/>
                </a:cubicBezTo>
                <a:cubicBezTo>
                  <a:pt x="97616" y="60000"/>
                  <a:pt x="97616" y="59504"/>
                  <a:pt x="97616" y="60495"/>
                </a:cubicBezTo>
                <a:cubicBezTo>
                  <a:pt x="97305" y="61239"/>
                  <a:pt x="97927" y="60743"/>
                  <a:pt x="97616" y="61487"/>
                </a:cubicBezTo>
                <a:cubicBezTo>
                  <a:pt x="97616" y="62231"/>
                  <a:pt x="97616" y="61983"/>
                  <a:pt x="97616" y="62727"/>
                </a:cubicBezTo>
                <a:cubicBezTo>
                  <a:pt x="97305" y="63223"/>
                  <a:pt x="97305" y="63471"/>
                  <a:pt x="97305" y="63471"/>
                </a:cubicBezTo>
                <a:cubicBezTo>
                  <a:pt x="97616" y="63966"/>
                  <a:pt x="97305" y="64214"/>
                  <a:pt x="96994" y="64214"/>
                </a:cubicBezTo>
                <a:cubicBezTo>
                  <a:pt x="96994" y="64214"/>
                  <a:pt x="96994" y="64462"/>
                  <a:pt x="96994" y="64462"/>
                </a:cubicBezTo>
                <a:cubicBezTo>
                  <a:pt x="97305" y="64462"/>
                  <a:pt x="97616" y="64710"/>
                  <a:pt x="97616" y="64710"/>
                </a:cubicBezTo>
                <a:cubicBezTo>
                  <a:pt x="97616" y="65454"/>
                  <a:pt x="97616" y="66446"/>
                  <a:pt x="97305" y="67438"/>
                </a:cubicBezTo>
                <a:cubicBezTo>
                  <a:pt x="96994" y="67685"/>
                  <a:pt x="96994" y="67933"/>
                  <a:pt x="96683" y="67933"/>
                </a:cubicBezTo>
                <a:cubicBezTo>
                  <a:pt x="96062" y="68925"/>
                  <a:pt x="95440" y="69917"/>
                  <a:pt x="94507" y="70909"/>
                </a:cubicBezTo>
                <a:cubicBezTo>
                  <a:pt x="93575" y="71900"/>
                  <a:pt x="92953" y="72644"/>
                  <a:pt x="91709" y="72892"/>
                </a:cubicBezTo>
                <a:cubicBezTo>
                  <a:pt x="91088" y="73140"/>
                  <a:pt x="89222" y="73140"/>
                  <a:pt x="88601" y="72892"/>
                </a:cubicBezTo>
                <a:cubicBezTo>
                  <a:pt x="87668" y="72644"/>
                  <a:pt x="86735" y="71900"/>
                  <a:pt x="85803" y="70909"/>
                </a:cubicBezTo>
                <a:cubicBezTo>
                  <a:pt x="84870" y="69917"/>
                  <a:pt x="84248" y="68925"/>
                  <a:pt x="83937" y="67933"/>
                </a:cubicBezTo>
                <a:cubicBezTo>
                  <a:pt x="83626" y="67933"/>
                  <a:pt x="83316" y="67685"/>
                  <a:pt x="83316" y="67438"/>
                </a:cubicBezTo>
                <a:cubicBezTo>
                  <a:pt x="83005" y="66446"/>
                  <a:pt x="82694" y="65454"/>
                  <a:pt x="82694" y="64710"/>
                </a:cubicBezTo>
                <a:cubicBezTo>
                  <a:pt x="82694" y="64710"/>
                  <a:pt x="83005" y="64462"/>
                  <a:pt x="83005" y="64462"/>
                </a:cubicBezTo>
                <a:cubicBezTo>
                  <a:pt x="83005" y="63719"/>
                  <a:pt x="83005" y="61983"/>
                  <a:pt x="83005" y="61735"/>
                </a:cubicBezTo>
                <a:close/>
              </a:path>
            </a:pathLst>
          </a:custGeom>
          <a:solidFill>
            <a:srgbClr val="5F6062"/>
          </a:solidFill>
          <a:ln w="9525">
            <a:noFill/>
            <a:round/>
            <a:headEnd/>
            <a:tailEnd/>
          </a:ln>
        </p:spPr>
        <p:txBody>
          <a:bodyPr lIns="68569" tIns="34275" rIns="68569" bIns="34275"/>
          <a:lstStyle/>
          <a:p>
            <a:endParaRPr lang="en-US" sz="1425"/>
          </a:p>
        </p:txBody>
      </p:sp>
      <p:sp>
        <p:nvSpPr>
          <p:cNvPr id="46117" name="Shape 349"/>
          <p:cNvSpPr>
            <a:spLocks/>
          </p:cNvSpPr>
          <p:nvPr/>
        </p:nvSpPr>
        <p:spPr bwMode="auto">
          <a:xfrm>
            <a:off x="719139" y="3092053"/>
            <a:ext cx="140494" cy="138113"/>
          </a:xfrm>
          <a:custGeom>
            <a:avLst/>
            <a:gdLst>
              <a:gd name="T0" fmla="*/ 117500 w 120000"/>
              <a:gd name="T1" fmla="*/ 22921 h 120000"/>
              <a:gd name="T2" fmla="*/ 111750 w 120000"/>
              <a:gd name="T3" fmla="*/ 25078 h 120000"/>
              <a:gd name="T4" fmla="*/ 106000 w 120000"/>
              <a:gd name="T5" fmla="*/ 19955 h 120000"/>
              <a:gd name="T6" fmla="*/ 76500 w 120000"/>
              <a:gd name="T7" fmla="*/ 0 h 120000"/>
              <a:gd name="T8" fmla="*/ 44000 w 120000"/>
              <a:gd name="T9" fmla="*/ 33168 h 120000"/>
              <a:gd name="T10" fmla="*/ 44000 w 120000"/>
              <a:gd name="T11" fmla="*/ 33168 h 120000"/>
              <a:gd name="T12" fmla="*/ 44000 w 120000"/>
              <a:gd name="T13" fmla="*/ 33168 h 120000"/>
              <a:gd name="T14" fmla="*/ 43750 w 120000"/>
              <a:gd name="T15" fmla="*/ 34247 h 120000"/>
              <a:gd name="T16" fmla="*/ 38500 w 120000"/>
              <a:gd name="T17" fmla="*/ 39910 h 120000"/>
              <a:gd name="T18" fmla="*/ 16000 w 120000"/>
              <a:gd name="T19" fmla="*/ 34786 h 120000"/>
              <a:gd name="T20" fmla="*/ 25750 w 120000"/>
              <a:gd name="T21" fmla="*/ 64179 h 120000"/>
              <a:gd name="T22" fmla="*/ 33750 w 120000"/>
              <a:gd name="T23" fmla="*/ 73348 h 120000"/>
              <a:gd name="T24" fmla="*/ 34750 w 120000"/>
              <a:gd name="T25" fmla="*/ 80089 h 120000"/>
              <a:gd name="T26" fmla="*/ 13500 w 120000"/>
              <a:gd name="T27" fmla="*/ 90876 h 120000"/>
              <a:gd name="T28" fmla="*/ 12500 w 120000"/>
              <a:gd name="T29" fmla="*/ 95191 h 120000"/>
              <a:gd name="T30" fmla="*/ 104250 w 120000"/>
              <a:gd name="T31" fmla="*/ 53662 h 120000"/>
              <a:gd name="T32" fmla="*/ 108000 w 120000"/>
              <a:gd name="T33" fmla="*/ 44494 h 120000"/>
              <a:gd name="T34" fmla="*/ 111750 w 120000"/>
              <a:gd name="T35" fmla="*/ 37752 h 120000"/>
              <a:gd name="T36" fmla="*/ 117500 w 120000"/>
              <a:gd name="T37" fmla="*/ 22921 h 120000"/>
              <a:gd name="T38" fmla="*/ 84000 w 120000"/>
              <a:gd name="T39" fmla="*/ 32089 h 120000"/>
              <a:gd name="T40" fmla="*/ 78250 w 120000"/>
              <a:gd name="T41" fmla="*/ 25887 h 120000"/>
              <a:gd name="T42" fmla="*/ 84000 w 120000"/>
              <a:gd name="T43" fmla="*/ 19955 h 120000"/>
              <a:gd name="T44" fmla="*/ 89500 w 120000"/>
              <a:gd name="T45" fmla="*/ 25887 h 120000"/>
              <a:gd name="T46" fmla="*/ 84000 w 120000"/>
              <a:gd name="T47" fmla="*/ 32089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117500" y="22921"/>
                </a:moveTo>
                <a:cubicBezTo>
                  <a:pt x="116000" y="24269"/>
                  <a:pt x="113750" y="24808"/>
                  <a:pt x="111750" y="25078"/>
                </a:cubicBezTo>
                <a:cubicBezTo>
                  <a:pt x="107750" y="25617"/>
                  <a:pt x="107250" y="22921"/>
                  <a:pt x="106000" y="19955"/>
                </a:cubicBezTo>
                <a:cubicBezTo>
                  <a:pt x="100500" y="8089"/>
                  <a:pt x="89500" y="0"/>
                  <a:pt x="76500" y="0"/>
                </a:cubicBezTo>
                <a:cubicBezTo>
                  <a:pt x="59000" y="0"/>
                  <a:pt x="44750" y="14561"/>
                  <a:pt x="44000" y="33168"/>
                </a:cubicBezTo>
                <a:cubicBezTo>
                  <a:pt x="44000" y="33168"/>
                  <a:pt x="44000" y="33168"/>
                  <a:pt x="44000" y="33168"/>
                </a:cubicBezTo>
                <a:cubicBezTo>
                  <a:pt x="44000" y="33168"/>
                  <a:pt x="44000" y="33168"/>
                  <a:pt x="44000" y="33168"/>
                </a:cubicBezTo>
                <a:cubicBezTo>
                  <a:pt x="43750" y="33977"/>
                  <a:pt x="43750" y="33438"/>
                  <a:pt x="43750" y="34247"/>
                </a:cubicBezTo>
                <a:cubicBezTo>
                  <a:pt x="43750" y="38292"/>
                  <a:pt x="41000" y="39910"/>
                  <a:pt x="38500" y="39910"/>
                </a:cubicBezTo>
                <a:cubicBezTo>
                  <a:pt x="32750" y="39910"/>
                  <a:pt x="24750" y="39101"/>
                  <a:pt x="16000" y="34786"/>
                </a:cubicBezTo>
                <a:cubicBezTo>
                  <a:pt x="0" y="26966"/>
                  <a:pt x="22000" y="59595"/>
                  <a:pt x="25750" y="64179"/>
                </a:cubicBezTo>
                <a:cubicBezTo>
                  <a:pt x="27500" y="66337"/>
                  <a:pt x="31750" y="70921"/>
                  <a:pt x="33750" y="73348"/>
                </a:cubicBezTo>
                <a:cubicBezTo>
                  <a:pt x="36000" y="76044"/>
                  <a:pt x="36000" y="78202"/>
                  <a:pt x="34750" y="80089"/>
                </a:cubicBezTo>
                <a:cubicBezTo>
                  <a:pt x="30500" y="87370"/>
                  <a:pt x="23750" y="90606"/>
                  <a:pt x="13500" y="90876"/>
                </a:cubicBezTo>
                <a:cubicBezTo>
                  <a:pt x="6500" y="91146"/>
                  <a:pt x="8500" y="92764"/>
                  <a:pt x="12500" y="95191"/>
                </a:cubicBezTo>
                <a:cubicBezTo>
                  <a:pt x="30000" y="105438"/>
                  <a:pt x="70750" y="120000"/>
                  <a:pt x="104250" y="53662"/>
                </a:cubicBezTo>
                <a:cubicBezTo>
                  <a:pt x="105750" y="50696"/>
                  <a:pt x="106750" y="47460"/>
                  <a:pt x="108000" y="44494"/>
                </a:cubicBezTo>
                <a:cubicBezTo>
                  <a:pt x="109000" y="41528"/>
                  <a:pt x="109000" y="39910"/>
                  <a:pt x="111750" y="37752"/>
                </a:cubicBezTo>
                <a:cubicBezTo>
                  <a:pt x="118750" y="31280"/>
                  <a:pt x="120000" y="20764"/>
                  <a:pt x="117500" y="22921"/>
                </a:cubicBezTo>
                <a:close/>
                <a:moveTo>
                  <a:pt x="84000" y="32089"/>
                </a:moveTo>
                <a:cubicBezTo>
                  <a:pt x="80750" y="32089"/>
                  <a:pt x="78250" y="29393"/>
                  <a:pt x="78250" y="25887"/>
                </a:cubicBezTo>
                <a:cubicBezTo>
                  <a:pt x="78250" y="22651"/>
                  <a:pt x="80750" y="19955"/>
                  <a:pt x="84000" y="19955"/>
                </a:cubicBezTo>
                <a:cubicBezTo>
                  <a:pt x="87000" y="19955"/>
                  <a:pt x="89500" y="22651"/>
                  <a:pt x="89500" y="25887"/>
                </a:cubicBezTo>
                <a:cubicBezTo>
                  <a:pt x="89500" y="29393"/>
                  <a:pt x="87000" y="32089"/>
                  <a:pt x="84000" y="32089"/>
                </a:cubicBezTo>
                <a:close/>
              </a:path>
            </a:pathLst>
          </a:custGeom>
          <a:solidFill>
            <a:srgbClr val="5F6062"/>
          </a:solidFill>
          <a:ln w="9525">
            <a:noFill/>
            <a:round/>
            <a:headEnd/>
            <a:tailEnd/>
          </a:ln>
        </p:spPr>
        <p:txBody>
          <a:bodyPr lIns="68569" tIns="34275" rIns="68569" bIns="34275"/>
          <a:lstStyle/>
          <a:p>
            <a:endParaRPr lang="en-US" sz="1425"/>
          </a:p>
        </p:txBody>
      </p:sp>
    </p:spTree>
    <p:extLst>
      <p:ext uri="{BB962C8B-B14F-4D97-AF65-F5344CB8AC3E}">
        <p14:creationId xmlns:p14="http://schemas.microsoft.com/office/powerpoint/2010/main" val="15585573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hape 419"/>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Challenges Faced by the Customer</a:t>
            </a:r>
          </a:p>
        </p:txBody>
      </p:sp>
      <p:sp>
        <p:nvSpPr>
          <p:cNvPr id="50178" name="Shape 420"/>
          <p:cNvSpPr txBox="1">
            <a:spLocks noGrp="1"/>
          </p:cNvSpPr>
          <p:nvPr>
            <p:ph type="body" idx="1"/>
          </p:nvPr>
        </p:nvSpPr>
        <p:spPr>
          <a:xfrm>
            <a:off x="471488" y="870347"/>
            <a:ext cx="822840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a:solidFill>
                  <a:srgbClr val="4D4F53"/>
                </a:solidFill>
                <a:latin typeface="Arial" charset="0"/>
                <a:cs typeface="Arial" charset="0"/>
                <a:sym typeface="Arial" charset="0"/>
              </a:rPr>
              <a:t>Large number of datasets</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Normal job ran overnight</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Over 10,000 different tables to import into the cluster</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Frequent issues: connections drops, had to restart the job to produce reliable data </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Looking to build automated framework </a:t>
            </a:r>
          </a:p>
        </p:txBody>
      </p:sp>
    </p:spTree>
    <p:extLst>
      <p:ext uri="{BB962C8B-B14F-4D97-AF65-F5344CB8AC3E}">
        <p14:creationId xmlns:p14="http://schemas.microsoft.com/office/powerpoint/2010/main" val="20041543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hape 447"/>
          <p:cNvSpPr>
            <a:spLocks noChangeArrowheads="1"/>
          </p:cNvSpPr>
          <p:nvPr/>
        </p:nvSpPr>
        <p:spPr bwMode="auto">
          <a:xfrm>
            <a:off x="188120" y="1218010"/>
            <a:ext cx="8877300" cy="1551384"/>
          </a:xfrm>
          <a:prstGeom prst="rect">
            <a:avLst/>
          </a:prstGeom>
          <a:solidFill>
            <a:srgbClr val="D48D93"/>
          </a:solidFill>
          <a:ln w="9525">
            <a:solidFill>
              <a:srgbClr val="F25A73"/>
            </a:solidFill>
            <a:prstDash val="dash"/>
            <a:round/>
            <a:headEnd/>
            <a:tailEnd/>
          </a:ln>
        </p:spPr>
        <p:txBody>
          <a:bodyPr lIns="68569" tIns="34275" rIns="68569" bIns="34275"/>
          <a:lstStyle/>
          <a:p>
            <a:pPr>
              <a:buSzPct val="25000"/>
            </a:pPr>
            <a:r>
              <a:rPr lang="en-US" sz="1500" b="1">
                <a:solidFill>
                  <a:srgbClr val="FFFFFF"/>
                </a:solidFill>
              </a:rPr>
              <a:t>Main Parallel Script</a:t>
            </a:r>
          </a:p>
        </p:txBody>
      </p:sp>
      <p:sp>
        <p:nvSpPr>
          <p:cNvPr id="54274" name="Shape 44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Automated Framework Developed by MapR</a:t>
            </a:r>
          </a:p>
        </p:txBody>
      </p:sp>
      <p:sp>
        <p:nvSpPr>
          <p:cNvPr id="54275" name="Shape 449"/>
          <p:cNvSpPr>
            <a:spLocks noChangeArrowheads="1"/>
          </p:cNvSpPr>
          <p:nvPr/>
        </p:nvSpPr>
        <p:spPr bwMode="auto">
          <a:xfrm>
            <a:off x="457201" y="1865710"/>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Data Ingest Component</a:t>
            </a:r>
          </a:p>
        </p:txBody>
      </p:sp>
      <p:sp>
        <p:nvSpPr>
          <p:cNvPr id="54276" name="Shape 450"/>
          <p:cNvSpPr>
            <a:spLocks noChangeArrowheads="1"/>
          </p:cNvSpPr>
          <p:nvPr/>
        </p:nvSpPr>
        <p:spPr bwMode="auto">
          <a:xfrm>
            <a:off x="457201" y="3025379"/>
            <a:ext cx="1678781" cy="808434"/>
          </a:xfrm>
          <a:prstGeom prst="rect">
            <a:avLst/>
          </a:prstGeom>
          <a:noFill/>
          <a:ln w="9525">
            <a:noFill/>
            <a:miter lim="800000"/>
            <a:headEnd/>
            <a:tailEnd/>
          </a:ln>
        </p:spPr>
        <p:txBody>
          <a:bodyPr lIns="68569" tIns="34275" rIns="68569" bIns="34275"/>
          <a:lstStyle/>
          <a:p>
            <a:pPr marL="0" lvl="1" algn="ctr">
              <a:buClr>
                <a:srgbClr val="000000"/>
              </a:buClr>
              <a:buSzPct val="25000"/>
            </a:pPr>
            <a:r>
              <a:rPr lang="en-US" sz="1200" dirty="0"/>
              <a:t>Ingests data and metadata into Hadoop from RDBMS</a:t>
            </a:r>
          </a:p>
        </p:txBody>
      </p:sp>
      <p:sp>
        <p:nvSpPr>
          <p:cNvPr id="54277" name="Shape 451"/>
          <p:cNvSpPr>
            <a:spLocks noChangeArrowheads="1"/>
          </p:cNvSpPr>
          <p:nvPr/>
        </p:nvSpPr>
        <p:spPr bwMode="auto">
          <a:xfrm>
            <a:off x="2641997" y="1865710"/>
            <a:ext cx="1852613"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Source-Destination</a:t>
            </a:r>
          </a:p>
          <a:p>
            <a:pPr algn="ctr">
              <a:buSzPct val="25000"/>
            </a:pPr>
            <a:r>
              <a:rPr lang="en-US" sz="1500">
                <a:solidFill>
                  <a:srgbClr val="FFFFFF"/>
                </a:solidFill>
              </a:rPr>
              <a:t>Component</a:t>
            </a:r>
          </a:p>
        </p:txBody>
      </p:sp>
      <p:sp>
        <p:nvSpPr>
          <p:cNvPr id="54278" name="Shape 452"/>
          <p:cNvSpPr>
            <a:spLocks noChangeArrowheads="1"/>
          </p:cNvSpPr>
          <p:nvPr/>
        </p:nvSpPr>
        <p:spPr bwMode="auto">
          <a:xfrm>
            <a:off x="2728914" y="3007519"/>
            <a:ext cx="1678781" cy="807244"/>
          </a:xfrm>
          <a:prstGeom prst="rect">
            <a:avLst/>
          </a:prstGeom>
          <a:noFill/>
          <a:ln w="9525">
            <a:noFill/>
            <a:miter lim="800000"/>
            <a:headEnd/>
            <a:tailEnd/>
          </a:ln>
        </p:spPr>
        <p:txBody>
          <a:bodyPr lIns="68569" tIns="34275" rIns="68569" bIns="34275"/>
          <a:lstStyle/>
          <a:p>
            <a:pPr marL="0" lvl="1" algn="ctr">
              <a:buSzPct val="25000"/>
            </a:pPr>
            <a:r>
              <a:rPr lang="en-US" sz="1200" dirty="0"/>
              <a:t>Script to validate and verify the ingested data on Hadoop</a:t>
            </a:r>
          </a:p>
        </p:txBody>
      </p:sp>
      <p:sp>
        <p:nvSpPr>
          <p:cNvPr id="54279" name="Shape 453"/>
          <p:cNvSpPr>
            <a:spLocks noChangeArrowheads="1"/>
          </p:cNvSpPr>
          <p:nvPr/>
        </p:nvSpPr>
        <p:spPr bwMode="auto">
          <a:xfrm>
            <a:off x="5064323" y="3000376"/>
            <a:ext cx="1608534" cy="622697"/>
          </a:xfrm>
          <a:prstGeom prst="rect">
            <a:avLst/>
          </a:prstGeom>
          <a:noFill/>
          <a:ln w="9525">
            <a:noFill/>
            <a:miter lim="800000"/>
            <a:headEnd/>
            <a:tailEnd/>
          </a:ln>
        </p:spPr>
        <p:txBody>
          <a:bodyPr lIns="68569" tIns="34275" rIns="68569" bIns="34275"/>
          <a:lstStyle/>
          <a:p>
            <a:pPr marL="0" lvl="1" algn="ctr">
              <a:buSzPct val="25000"/>
            </a:pPr>
            <a:r>
              <a:rPr lang="en-US" sz="1200" dirty="0"/>
              <a:t>Source to Target copy and validation script </a:t>
            </a:r>
          </a:p>
        </p:txBody>
      </p:sp>
      <p:sp>
        <p:nvSpPr>
          <p:cNvPr id="54280" name="Shape 454"/>
          <p:cNvSpPr>
            <a:spLocks noChangeArrowheads="1"/>
          </p:cNvSpPr>
          <p:nvPr/>
        </p:nvSpPr>
        <p:spPr bwMode="auto">
          <a:xfrm>
            <a:off x="502920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Publish</a:t>
            </a:r>
          </a:p>
          <a:p>
            <a:pPr algn="ctr">
              <a:buSzPct val="25000"/>
            </a:pPr>
            <a:r>
              <a:rPr lang="en-US" sz="1500">
                <a:solidFill>
                  <a:srgbClr val="FFFFFF"/>
                </a:solidFill>
              </a:rPr>
              <a:t>Component</a:t>
            </a:r>
          </a:p>
        </p:txBody>
      </p:sp>
      <p:sp>
        <p:nvSpPr>
          <p:cNvPr id="54281" name="Shape 455"/>
          <p:cNvSpPr>
            <a:spLocks noChangeArrowheads="1"/>
          </p:cNvSpPr>
          <p:nvPr/>
        </p:nvSpPr>
        <p:spPr bwMode="auto">
          <a:xfrm>
            <a:off x="714375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Notification</a:t>
            </a:r>
          </a:p>
          <a:p>
            <a:pPr algn="ctr">
              <a:buSzPct val="25000"/>
            </a:pPr>
            <a:r>
              <a:rPr lang="en-US" sz="1500">
                <a:solidFill>
                  <a:srgbClr val="FFFFFF"/>
                </a:solidFill>
              </a:rPr>
              <a:t>Component</a:t>
            </a:r>
          </a:p>
        </p:txBody>
      </p:sp>
      <p:sp>
        <p:nvSpPr>
          <p:cNvPr id="54282" name="Shape 456"/>
          <p:cNvSpPr>
            <a:spLocks noChangeArrowheads="1"/>
          </p:cNvSpPr>
          <p:nvPr/>
        </p:nvSpPr>
        <p:spPr bwMode="auto">
          <a:xfrm>
            <a:off x="7108032" y="3014663"/>
            <a:ext cx="1750218" cy="700088"/>
          </a:xfrm>
          <a:prstGeom prst="rect">
            <a:avLst/>
          </a:prstGeom>
          <a:noFill/>
          <a:ln w="9525">
            <a:noFill/>
            <a:miter lim="800000"/>
            <a:headEnd/>
            <a:tailEnd/>
          </a:ln>
        </p:spPr>
        <p:txBody>
          <a:bodyPr lIns="68569" tIns="34275" rIns="68569" bIns="34275"/>
          <a:lstStyle/>
          <a:p>
            <a:pPr marL="0" lvl="1" algn="ctr">
              <a:buSzPct val="25000"/>
            </a:pPr>
            <a:r>
              <a:rPr lang="en-US" sz="1200" dirty="0"/>
              <a:t>Creates and sends an email about the result of the run/execution</a:t>
            </a:r>
          </a:p>
        </p:txBody>
      </p:sp>
      <p:sp>
        <p:nvSpPr>
          <p:cNvPr id="54283" name="Shape 457"/>
          <p:cNvSpPr>
            <a:spLocks noChangeArrowheads="1"/>
          </p:cNvSpPr>
          <p:nvPr/>
        </p:nvSpPr>
        <p:spPr bwMode="auto">
          <a:xfrm>
            <a:off x="2146698" y="1239441"/>
            <a:ext cx="5766197" cy="438150"/>
          </a:xfrm>
          <a:prstGeom prst="rect">
            <a:avLst/>
          </a:prstGeom>
          <a:noFill/>
          <a:ln w="9525">
            <a:noFill/>
            <a:miter lim="800000"/>
            <a:headEnd/>
            <a:tailEnd/>
          </a:ln>
        </p:spPr>
        <p:txBody>
          <a:bodyPr lIns="68569" tIns="34275" rIns="68569" bIns="34275"/>
          <a:lstStyle/>
          <a:p>
            <a:pPr lvl="1">
              <a:buSzPct val="25000"/>
            </a:pPr>
            <a:r>
              <a:rPr lang="en-US" sz="1200" b="1" dirty="0">
                <a:solidFill>
                  <a:srgbClr val="FFFFFF"/>
                </a:solidFill>
              </a:rPr>
              <a:t>Sqoop-based main script that initiates, manages and executes in parallel all other component scripts</a:t>
            </a:r>
            <a:r>
              <a:rPr lang="en-US" sz="1200" dirty="0">
                <a:latin typeface="Courier New" pitchFamily="49" charset="0"/>
                <a:cs typeface="Courier New" pitchFamily="49" charset="0"/>
                <a:sym typeface="Courier New" pitchFamily="49" charset="0"/>
              </a:rPr>
              <a:t> </a:t>
            </a:r>
          </a:p>
        </p:txBody>
      </p:sp>
    </p:spTree>
    <p:extLst>
      <p:ext uri="{BB962C8B-B14F-4D97-AF65-F5344CB8AC3E}">
        <p14:creationId xmlns:p14="http://schemas.microsoft.com/office/powerpoint/2010/main" val="2419461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Shape 355"/>
          <p:cNvGrpSpPr>
            <a:grpSpLocks/>
          </p:cNvGrpSpPr>
          <p:nvPr/>
        </p:nvGrpSpPr>
        <p:grpSpPr bwMode="auto">
          <a:xfrm>
            <a:off x="1741885" y="1100138"/>
            <a:ext cx="5038725" cy="3009900"/>
            <a:chOff x="2352176" y="1474670"/>
            <a:chExt cx="6719500" cy="4014215"/>
          </a:xfrm>
        </p:grpSpPr>
        <p:sp>
          <p:nvSpPr>
            <p:cNvPr id="48195" name="Shape 356"/>
            <p:cNvSpPr txBox="1">
              <a:spLocks noChangeArrowheads="1"/>
            </p:cNvSpPr>
            <p:nvPr/>
          </p:nvSpPr>
          <p:spPr bwMode="auto">
            <a:xfrm>
              <a:off x="2352176" y="1474670"/>
              <a:ext cx="6719500" cy="4014215"/>
            </a:xfrm>
            <a:prstGeom prst="rect">
              <a:avLst/>
            </a:prstGeom>
            <a:solidFill>
              <a:schemeClr val="bg1"/>
            </a:solidFill>
            <a:ln w="19050">
              <a:solidFill>
                <a:schemeClr val="accent1"/>
              </a:solidFill>
              <a:miter lim="800000"/>
              <a:headEnd/>
              <a:tailEnd/>
            </a:ln>
          </p:spPr>
          <p:txBody>
            <a:bodyPr lIns="68569" tIns="34275" rIns="68569" bIns="34275" anchor="ctr"/>
            <a:lstStyle/>
            <a:p>
              <a:pPr algn="ctr"/>
              <a:endParaRPr lang="en-US" sz="900">
                <a:solidFill>
                  <a:srgbClr val="FFFFFF"/>
                </a:solidFill>
              </a:endParaRPr>
            </a:p>
          </p:txBody>
        </p:sp>
        <p:sp>
          <p:nvSpPr>
            <p:cNvPr id="48196" name="Shape 357"/>
            <p:cNvSpPr txBox="1">
              <a:spLocks noChangeArrowheads="1"/>
            </p:cNvSpPr>
            <p:nvPr/>
          </p:nvSpPr>
          <p:spPr bwMode="auto">
            <a:xfrm>
              <a:off x="2655543" y="4468639"/>
              <a:ext cx="3576576" cy="584774"/>
            </a:xfrm>
            <a:prstGeom prst="rect">
              <a:avLst/>
            </a:prstGeom>
            <a:noFill/>
            <a:ln w="9525">
              <a:noFill/>
              <a:miter lim="800000"/>
              <a:headEnd/>
              <a:tailEnd/>
            </a:ln>
          </p:spPr>
          <p:txBody>
            <a:bodyPr lIns="68569" tIns="34275" rIns="68569" bIns="34275"/>
            <a:lstStyle/>
            <a:p>
              <a:pPr algn="ctr">
                <a:buSzPct val="25000"/>
              </a:pPr>
              <a:r>
                <a:rPr lang="en-US" sz="1200" b="1" dirty="0">
                  <a:solidFill>
                    <a:srgbClr val="FFFFFF"/>
                  </a:solidFill>
                </a:rPr>
                <a:t>MAPR DISTRIBUTION FOR HADOOP</a:t>
              </a:r>
            </a:p>
          </p:txBody>
        </p:sp>
        <p:sp>
          <p:nvSpPr>
            <p:cNvPr id="48197" name="Shape 358"/>
            <p:cNvSpPr>
              <a:spLocks noChangeArrowheads="1"/>
            </p:cNvSpPr>
            <p:nvPr/>
          </p:nvSpPr>
          <p:spPr bwMode="auto">
            <a:xfrm>
              <a:off x="2518851"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Sqoop, NFS</a:t>
              </a:r>
            </a:p>
          </p:txBody>
        </p:sp>
        <p:sp>
          <p:nvSpPr>
            <p:cNvPr id="48198" name="Shape 359"/>
            <p:cNvSpPr>
              <a:spLocks noChangeArrowheads="1"/>
            </p:cNvSpPr>
            <p:nvPr/>
          </p:nvSpPr>
          <p:spPr bwMode="auto">
            <a:xfrm>
              <a:off x="5024539"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Drill</a:t>
              </a:r>
            </a:p>
          </p:txBody>
        </p:sp>
        <p:sp>
          <p:nvSpPr>
            <p:cNvPr id="48199" name="Shape 360"/>
            <p:cNvSpPr>
              <a:spLocks noChangeArrowheads="1"/>
            </p:cNvSpPr>
            <p:nvPr/>
          </p:nvSpPr>
          <p:spPr bwMode="auto">
            <a:xfrm>
              <a:off x="3793919"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Hive, Pig</a:t>
              </a:r>
            </a:p>
          </p:txBody>
        </p:sp>
        <p:sp>
          <p:nvSpPr>
            <p:cNvPr id="48200" name="Shape 361"/>
            <p:cNvSpPr>
              <a:spLocks noChangeArrowheads="1"/>
            </p:cNvSpPr>
            <p:nvPr/>
          </p:nvSpPr>
          <p:spPr bwMode="auto">
            <a:xfrm>
              <a:off x="2518851" y="4021416"/>
              <a:ext cx="2483463" cy="657053"/>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Ingest, ETL, Batch Processing</a:t>
              </a:r>
            </a:p>
          </p:txBody>
        </p:sp>
        <p:sp>
          <p:nvSpPr>
            <p:cNvPr id="48201" name="Shape 362"/>
            <p:cNvSpPr>
              <a:spLocks noChangeArrowheads="1"/>
            </p:cNvSpPr>
            <p:nvPr/>
          </p:nvSpPr>
          <p:spPr bwMode="auto">
            <a:xfrm>
              <a:off x="7535782" y="4021416"/>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Operational</a:t>
              </a:r>
            </a:p>
          </p:txBody>
        </p:sp>
        <p:sp>
          <p:nvSpPr>
            <p:cNvPr id="48202" name="Shape 363"/>
            <p:cNvSpPr>
              <a:spLocks noChangeArrowheads="1"/>
            </p:cNvSpPr>
            <p:nvPr/>
          </p:nvSpPr>
          <p:spPr bwMode="auto">
            <a:xfrm>
              <a:off x="5024539"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900">
                  <a:solidFill>
                    <a:srgbClr val="FFFFFF"/>
                  </a:solidFill>
                </a:rPr>
                <a:t>Interactive SQL</a:t>
              </a:r>
            </a:p>
          </p:txBody>
        </p:sp>
        <p:sp>
          <p:nvSpPr>
            <p:cNvPr id="48203" name="Shape 364"/>
            <p:cNvSpPr>
              <a:spLocks noChangeArrowheads="1"/>
            </p:cNvSpPr>
            <p:nvPr/>
          </p:nvSpPr>
          <p:spPr bwMode="auto">
            <a:xfrm>
              <a:off x="7539821"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MapR-DB / NoSQL,</a:t>
              </a:r>
            </a:p>
            <a:p>
              <a:pPr algn="ctr">
                <a:buSzPct val="25000"/>
              </a:pPr>
              <a:r>
                <a:rPr lang="en-US" sz="825">
                  <a:solidFill>
                    <a:srgbClr val="FFFFFF"/>
                  </a:solidFill>
                </a:rPr>
                <a:t>Search</a:t>
              </a:r>
            </a:p>
          </p:txBody>
        </p:sp>
        <p:sp>
          <p:nvSpPr>
            <p:cNvPr id="48204" name="Shape 365"/>
            <p:cNvSpPr txBox="1">
              <a:spLocks noChangeArrowheads="1"/>
            </p:cNvSpPr>
            <p:nvPr/>
          </p:nvSpPr>
          <p:spPr bwMode="auto">
            <a:xfrm>
              <a:off x="6323096" y="4370935"/>
              <a:ext cx="1086917" cy="246220"/>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05" name="Shape 366"/>
            <p:cNvSpPr>
              <a:spLocks noChangeArrowheads="1"/>
            </p:cNvSpPr>
            <p:nvPr/>
          </p:nvSpPr>
          <p:spPr bwMode="auto">
            <a:xfrm>
              <a:off x="6280162"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Real-time Processing</a:t>
              </a:r>
            </a:p>
          </p:txBody>
        </p:sp>
        <p:grpSp>
          <p:nvGrpSpPr>
            <p:cNvPr id="48206" name="Shape 367"/>
            <p:cNvGrpSpPr>
              <a:grpSpLocks/>
            </p:cNvGrpSpPr>
            <p:nvPr/>
          </p:nvGrpSpPr>
          <p:grpSpPr bwMode="auto">
            <a:xfrm>
              <a:off x="2518852" y="4734692"/>
              <a:ext cx="6250329" cy="660338"/>
              <a:chOff x="2984231" y="4591828"/>
              <a:chExt cx="6858000" cy="612648"/>
            </a:xfrm>
          </p:grpSpPr>
          <p:sp>
            <p:nvSpPr>
              <p:cNvPr id="48208" name="Shape 368"/>
              <p:cNvSpPr>
                <a:spLocks noChangeArrowheads="1"/>
              </p:cNvSpPr>
              <p:nvPr/>
            </p:nvSpPr>
            <p:spPr bwMode="auto">
              <a:xfrm>
                <a:off x="2984231" y="4591828"/>
                <a:ext cx="6858000" cy="612648"/>
              </a:xfrm>
              <a:prstGeom prst="roundRect">
                <a:avLst>
                  <a:gd name="adj" fmla="val 16667"/>
                </a:avLst>
              </a:prstGeom>
              <a:solidFill>
                <a:schemeClr val="accent1"/>
              </a:solidFill>
              <a:ln w="9525">
                <a:noFill/>
                <a:round/>
                <a:headEnd/>
                <a:tailEnd/>
              </a:ln>
            </p:spPr>
            <p:txBody>
              <a:bodyPr lIns="68569" tIns="34275" rIns="68569" bIns="34275" anchor="b"/>
              <a:lstStyle/>
              <a:p>
                <a:pPr algn="ctr">
                  <a:buSzPct val="25000"/>
                </a:pPr>
                <a:r>
                  <a:rPr lang="en-US" sz="1425" b="1">
                    <a:solidFill>
                      <a:srgbClr val="FFFFFF"/>
                    </a:solidFill>
                  </a:rPr>
                  <a:t>MapR</a:t>
                </a:r>
                <a:r>
                  <a:rPr lang="en-US" sz="1425">
                    <a:solidFill>
                      <a:srgbClr val="FFFFFF"/>
                    </a:solidFill>
                  </a:rPr>
                  <a:t> Data Platform</a:t>
                </a:r>
              </a:p>
            </p:txBody>
          </p:sp>
          <p:sp>
            <p:nvSpPr>
              <p:cNvPr id="48209" name="Shape 369"/>
              <p:cNvSpPr txBox="1">
                <a:spLocks noChangeArrowheads="1"/>
              </p:cNvSpPr>
              <p:nvPr/>
            </p:nvSpPr>
            <p:spPr bwMode="auto">
              <a:xfrm>
                <a:off x="3122611"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NFS</a:t>
                </a:r>
              </a:p>
            </p:txBody>
          </p:sp>
          <p:sp>
            <p:nvSpPr>
              <p:cNvPr id="48210" name="Shape 370"/>
              <p:cNvSpPr txBox="1">
                <a:spLocks noChangeArrowheads="1"/>
              </p:cNvSpPr>
              <p:nvPr/>
            </p:nvSpPr>
            <p:spPr bwMode="auto">
              <a:xfrm>
                <a:off x="4913237"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11" name="Shape 371"/>
              <p:cNvSpPr txBox="1">
                <a:spLocks noChangeArrowheads="1"/>
              </p:cNvSpPr>
              <p:nvPr/>
            </p:nvSpPr>
            <p:spPr bwMode="auto">
              <a:xfrm>
                <a:off x="6703864" y="4645714"/>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MapR-DB</a:t>
                </a:r>
              </a:p>
            </p:txBody>
          </p:sp>
          <p:sp>
            <p:nvSpPr>
              <p:cNvPr id="48212" name="Shape 372"/>
              <p:cNvSpPr txBox="1">
                <a:spLocks noChangeArrowheads="1"/>
              </p:cNvSpPr>
              <p:nvPr/>
            </p:nvSpPr>
            <p:spPr bwMode="auto">
              <a:xfrm>
                <a:off x="8493350" y="4655807"/>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dirty="0">
                    <a:solidFill>
                      <a:srgbClr val="FFFFFF"/>
                    </a:solidFill>
                  </a:rPr>
                  <a:t>HBase API</a:t>
                </a:r>
              </a:p>
            </p:txBody>
          </p:sp>
        </p:grpSp>
        <p:sp>
          <p:nvSpPr>
            <p:cNvPr id="48207" name="Shape 373"/>
            <p:cNvSpPr>
              <a:spLocks noChangeArrowheads="1"/>
            </p:cNvSpPr>
            <p:nvPr/>
          </p:nvSpPr>
          <p:spPr bwMode="auto">
            <a:xfrm>
              <a:off x="6280162" y="3324832"/>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750">
                  <a:solidFill>
                    <a:srgbClr val="FFFFFF"/>
                  </a:solidFill>
                </a:rPr>
                <a:t>Spark Streaming, Mahout, MLLib, SparkSQL</a:t>
              </a:r>
            </a:p>
          </p:txBody>
        </p:sp>
      </p:grpSp>
      <p:grpSp>
        <p:nvGrpSpPr>
          <p:cNvPr id="48130" name="Shape 374"/>
          <p:cNvGrpSpPr>
            <a:grpSpLocks/>
          </p:cNvGrpSpPr>
          <p:nvPr/>
        </p:nvGrpSpPr>
        <p:grpSpPr bwMode="auto">
          <a:xfrm>
            <a:off x="2843214" y="1901429"/>
            <a:ext cx="848915" cy="253603"/>
            <a:chOff x="4417001" y="2555975"/>
            <a:chExt cx="1131012" cy="338380"/>
          </a:xfrm>
        </p:grpSpPr>
        <p:pic>
          <p:nvPicPr>
            <p:cNvPr id="48192" name="Shape 375"/>
            <p:cNvPicPr preferRelativeResize="0">
              <a:picLocks noChangeAspect="1" noChangeArrowheads="1"/>
            </p:cNvPicPr>
            <p:nvPr/>
          </p:nvPicPr>
          <p:blipFill>
            <a:blip r:embed="rId3"/>
            <a:srcRect/>
            <a:stretch>
              <a:fillRect/>
            </a:stretch>
          </p:blipFill>
          <p:spPr bwMode="auto">
            <a:xfrm>
              <a:off x="4417001" y="2555975"/>
              <a:ext cx="914400" cy="185980"/>
            </a:xfrm>
            <a:prstGeom prst="rect">
              <a:avLst/>
            </a:prstGeom>
            <a:noFill/>
            <a:ln w="9525">
              <a:noFill/>
              <a:miter lim="800000"/>
              <a:headEnd/>
              <a:tailEnd/>
            </a:ln>
          </p:spPr>
        </p:pic>
        <p:pic>
          <p:nvPicPr>
            <p:cNvPr id="48193" name="Shape 376"/>
            <p:cNvPicPr preferRelativeResize="0">
              <a:picLocks noChangeAspect="1" noChangeArrowheads="1"/>
            </p:cNvPicPr>
            <p:nvPr/>
          </p:nvPicPr>
          <p:blipFill>
            <a:blip r:embed="rId3"/>
            <a:srcRect/>
            <a:stretch>
              <a:fillRect/>
            </a:stretch>
          </p:blipFill>
          <p:spPr bwMode="auto">
            <a:xfrm>
              <a:off x="4519457" y="2648965"/>
              <a:ext cx="914400" cy="185980"/>
            </a:xfrm>
            <a:prstGeom prst="rect">
              <a:avLst/>
            </a:prstGeom>
            <a:noFill/>
            <a:ln w="9525">
              <a:noFill/>
              <a:miter lim="800000"/>
              <a:headEnd/>
              <a:tailEnd/>
            </a:ln>
          </p:spPr>
        </p:pic>
        <p:pic>
          <p:nvPicPr>
            <p:cNvPr id="48194" name="Shape 377"/>
            <p:cNvPicPr preferRelativeResize="0">
              <a:picLocks noChangeAspect="1" noChangeArrowheads="1"/>
            </p:cNvPicPr>
            <p:nvPr/>
          </p:nvPicPr>
          <p:blipFill>
            <a:blip r:embed="rId3"/>
            <a:srcRect/>
            <a:stretch>
              <a:fillRect/>
            </a:stretch>
          </p:blipFill>
          <p:spPr bwMode="auto">
            <a:xfrm>
              <a:off x="4633614" y="2708375"/>
              <a:ext cx="914400" cy="185980"/>
            </a:xfrm>
            <a:prstGeom prst="rect">
              <a:avLst/>
            </a:prstGeom>
            <a:noFill/>
            <a:ln w="9525">
              <a:noFill/>
              <a:miter lim="800000"/>
              <a:headEnd/>
              <a:tailEnd/>
            </a:ln>
          </p:spPr>
        </p:pic>
      </p:grpSp>
      <p:sp>
        <p:nvSpPr>
          <p:cNvPr id="48131" name="Shape 378"/>
          <p:cNvSpPr txBox="1">
            <a:spLocks noGrp="1"/>
          </p:cNvSpPr>
          <p:nvPr>
            <p:ph type="title"/>
          </p:nvPr>
        </p:nvSpPr>
        <p:spPr>
          <a:xfrm>
            <a:off x="344091" y="150019"/>
            <a:ext cx="8224838"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High Level ETL Ecosystem</a:t>
            </a:r>
          </a:p>
        </p:txBody>
      </p:sp>
      <p:grpSp>
        <p:nvGrpSpPr>
          <p:cNvPr id="48132" name="Shape 379"/>
          <p:cNvGrpSpPr>
            <a:grpSpLocks/>
          </p:cNvGrpSpPr>
          <p:nvPr/>
        </p:nvGrpSpPr>
        <p:grpSpPr bwMode="auto">
          <a:xfrm>
            <a:off x="373857" y="1108472"/>
            <a:ext cx="1143000" cy="3005138"/>
            <a:chOff x="513556" y="854075"/>
            <a:chExt cx="1525587" cy="4008438"/>
          </a:xfrm>
        </p:grpSpPr>
        <p:sp>
          <p:nvSpPr>
            <p:cNvPr id="380" name="Shape 380"/>
            <p:cNvSpPr/>
            <p:nvPr/>
          </p:nvSpPr>
          <p:spPr>
            <a:xfrm>
              <a:off x="513556" y="854075"/>
              <a:ext cx="1525587" cy="419266"/>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Data Sources</a:t>
              </a:r>
            </a:p>
          </p:txBody>
        </p:sp>
        <p:sp>
          <p:nvSpPr>
            <p:cNvPr id="48191" name="Shape 381"/>
            <p:cNvSpPr>
              <a:spLocks noChangeArrowheads="1"/>
            </p:cNvSpPr>
            <p:nvPr/>
          </p:nvSpPr>
          <p:spPr bwMode="auto">
            <a:xfrm>
              <a:off x="513556" y="1281907"/>
              <a:ext cx="1525587" cy="3580605"/>
            </a:xfrm>
            <a:prstGeom prst="rect">
              <a:avLst/>
            </a:prstGeom>
            <a:noFill/>
            <a:ln w="9525">
              <a:solidFill>
                <a:srgbClr val="000000"/>
              </a:solidFill>
              <a:prstDash val="dash"/>
              <a:round/>
              <a:headEnd/>
              <a:tailEnd/>
            </a:ln>
          </p:spPr>
          <p:txBody>
            <a:bodyPr lIns="68569" tIns="34275" rIns="68569" bIns="34275"/>
            <a:lstStyle/>
            <a:p>
              <a:endParaRPr lang="en-US" sz="1425" dirty="0"/>
            </a:p>
            <a:p>
              <a:endParaRPr lang="en-US" sz="1425" dirty="0"/>
            </a:p>
            <a:p>
              <a:endParaRPr lang="en-US" sz="1425" dirty="0"/>
            </a:p>
            <a:p>
              <a:pPr>
                <a:buSzPct val="25000"/>
              </a:pPr>
              <a:r>
                <a:rPr lang="en-US" sz="1425" dirty="0"/>
                <a:t>CSV</a:t>
              </a:r>
            </a:p>
            <a:p>
              <a:pPr>
                <a:buSzPct val="25000"/>
              </a:pPr>
              <a:r>
                <a:rPr lang="en-US" sz="1425" dirty="0"/>
                <a:t>TSV</a:t>
              </a:r>
            </a:p>
            <a:p>
              <a:pPr>
                <a:buSzPct val="25000"/>
              </a:pPr>
              <a:r>
                <a:rPr lang="en-US" sz="1425" dirty="0"/>
                <a:t>NDB</a:t>
              </a:r>
            </a:p>
            <a:p>
              <a:pPr>
                <a:buSzPct val="25000"/>
              </a:pPr>
              <a:r>
                <a:rPr lang="en-US" sz="1425" dirty="0"/>
                <a:t>Text data </a:t>
              </a:r>
            </a:p>
            <a:p>
              <a:pPr>
                <a:buSzPct val="25000"/>
              </a:pPr>
              <a:r>
                <a:rPr lang="en-US" sz="1425" dirty="0"/>
                <a:t>Proprietary Data</a:t>
              </a:r>
            </a:p>
            <a:p>
              <a:pPr>
                <a:buSzPct val="25000"/>
              </a:pPr>
              <a:r>
                <a:rPr lang="en-US" sz="1425" dirty="0"/>
                <a:t>… and more.</a:t>
              </a:r>
            </a:p>
            <a:p>
              <a:endParaRPr lang="en-US" sz="825" dirty="0"/>
            </a:p>
          </p:txBody>
        </p:sp>
      </p:grpSp>
      <p:sp>
        <p:nvSpPr>
          <p:cNvPr id="48133" name="Shape 382"/>
          <p:cNvSpPr txBox="1">
            <a:spLocks noChangeArrowheads="1"/>
          </p:cNvSpPr>
          <p:nvPr/>
        </p:nvSpPr>
        <p:spPr bwMode="auto">
          <a:xfrm>
            <a:off x="8054579" y="332185"/>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Movement</a:t>
            </a:r>
          </a:p>
        </p:txBody>
      </p:sp>
      <p:sp>
        <p:nvSpPr>
          <p:cNvPr id="48134" name="Shape 383"/>
          <p:cNvSpPr txBox="1">
            <a:spLocks noChangeArrowheads="1"/>
          </p:cNvSpPr>
          <p:nvPr/>
        </p:nvSpPr>
        <p:spPr bwMode="auto">
          <a:xfrm>
            <a:off x="8054579" y="563167"/>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Access</a:t>
            </a:r>
          </a:p>
        </p:txBody>
      </p:sp>
      <p:grpSp>
        <p:nvGrpSpPr>
          <p:cNvPr id="48135" name="Shape 384"/>
          <p:cNvGrpSpPr>
            <a:grpSpLocks/>
          </p:cNvGrpSpPr>
          <p:nvPr/>
        </p:nvGrpSpPr>
        <p:grpSpPr bwMode="auto">
          <a:xfrm>
            <a:off x="6950870" y="482204"/>
            <a:ext cx="1740694" cy="4257675"/>
            <a:chOff x="9267722" y="642937"/>
            <a:chExt cx="2320925" cy="5677679"/>
          </a:xfrm>
        </p:grpSpPr>
        <p:cxnSp>
          <p:nvCxnSpPr>
            <p:cNvPr id="48168" name="Shape 385"/>
            <p:cNvCxnSpPr>
              <a:cxnSpLocks noChangeShapeType="1"/>
            </p:cNvCxnSpPr>
            <p:nvPr/>
          </p:nvCxnSpPr>
          <p:spPr bwMode="auto">
            <a:xfrm>
              <a:off x="10047288" y="642937"/>
              <a:ext cx="609599" cy="0"/>
            </a:xfrm>
            <a:prstGeom prst="straightConnector1">
              <a:avLst/>
            </a:prstGeom>
            <a:noFill/>
            <a:ln w="25400">
              <a:solidFill>
                <a:schemeClr val="bg1"/>
              </a:solidFill>
              <a:round/>
              <a:headEnd/>
              <a:tailEnd type="triangle" w="lg" len="lg"/>
            </a:ln>
          </p:spPr>
        </p:cxnSp>
        <p:grpSp>
          <p:nvGrpSpPr>
            <p:cNvPr id="48169" name="Shape 386"/>
            <p:cNvGrpSpPr>
              <a:grpSpLocks/>
            </p:cNvGrpSpPr>
            <p:nvPr/>
          </p:nvGrpSpPr>
          <p:grpSpPr bwMode="auto">
            <a:xfrm>
              <a:off x="9267723" y="2167983"/>
              <a:ext cx="2320924" cy="1264651"/>
              <a:chOff x="9320213" y="795974"/>
              <a:chExt cx="2320924" cy="1264651"/>
            </a:xfrm>
          </p:grpSpPr>
          <p:cxnSp>
            <p:nvCxnSpPr>
              <p:cNvPr id="48185" name="Shape 387"/>
              <p:cNvCxnSpPr>
                <a:cxnSpLocks noChangeShapeType="1"/>
              </p:cNvCxnSpPr>
              <p:nvPr/>
            </p:nvCxnSpPr>
            <p:spPr bwMode="auto">
              <a:xfrm>
                <a:off x="10047288" y="904875"/>
                <a:ext cx="609599" cy="0"/>
              </a:xfrm>
              <a:prstGeom prst="straightConnector1">
                <a:avLst/>
              </a:prstGeom>
              <a:noFill/>
              <a:ln w="25400">
                <a:solidFill>
                  <a:schemeClr val="bg1"/>
                </a:solidFill>
                <a:prstDash val="dash"/>
                <a:round/>
                <a:headEnd/>
                <a:tailEnd type="triangle" w="lg" len="lg"/>
              </a:ln>
            </p:spPr>
          </p:cxnSp>
          <p:grpSp>
            <p:nvGrpSpPr>
              <p:cNvPr id="48186" name="Shape 388"/>
              <p:cNvGrpSpPr>
                <a:grpSpLocks/>
              </p:cNvGrpSpPr>
              <p:nvPr/>
            </p:nvGrpSpPr>
            <p:grpSpPr bwMode="auto">
              <a:xfrm>
                <a:off x="9320213" y="795974"/>
                <a:ext cx="2320924" cy="1264651"/>
                <a:chOff x="9320213" y="795974"/>
                <a:chExt cx="2320924" cy="1264651"/>
              </a:xfrm>
            </p:grpSpPr>
            <p:sp>
              <p:nvSpPr>
                <p:cNvPr id="48188" name="Shape 389"/>
                <p:cNvSpPr txBox="1">
                  <a:spLocks noChangeArrowheads="1"/>
                </p:cNvSpPr>
                <p:nvPr/>
              </p:nvSpPr>
              <p:spPr bwMode="auto">
                <a:xfrm>
                  <a:off x="9320213" y="1262425"/>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0" name="Shape 390"/>
                <p:cNvSpPr/>
                <p:nvPr/>
              </p:nvSpPr>
              <p:spPr>
                <a:xfrm>
                  <a:off x="9320212" y="796724"/>
                  <a:ext cx="2320925" cy="454087"/>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Visualization</a:t>
                  </a:r>
                </a:p>
              </p:txBody>
            </p:sp>
          </p:grpSp>
          <p:pic>
            <p:nvPicPr>
              <p:cNvPr id="48187" name="Shape 391" descr="tableau logo.png"/>
              <p:cNvPicPr preferRelativeResize="0">
                <a:picLocks noChangeAspect="1" noChangeArrowheads="1"/>
              </p:cNvPicPr>
              <p:nvPr/>
            </p:nvPicPr>
            <p:blipFill>
              <a:blip r:embed="rId4"/>
              <a:srcRect/>
              <a:stretch>
                <a:fillRect/>
              </a:stretch>
            </p:blipFill>
            <p:spPr bwMode="auto">
              <a:xfrm>
                <a:off x="9603557" y="1489755"/>
                <a:ext cx="1754236" cy="343538"/>
              </a:xfrm>
              <a:prstGeom prst="rect">
                <a:avLst/>
              </a:prstGeom>
              <a:noFill/>
              <a:ln w="9525">
                <a:noFill/>
                <a:miter lim="800000"/>
                <a:headEnd/>
                <a:tailEnd/>
              </a:ln>
            </p:spPr>
          </p:pic>
        </p:grpSp>
        <p:sp>
          <p:nvSpPr>
            <p:cNvPr id="392" name="Shape 392"/>
            <p:cNvSpPr/>
            <p:nvPr/>
          </p:nvSpPr>
          <p:spPr>
            <a:xfrm>
              <a:off x="9267722" y="3638960"/>
              <a:ext cx="2320925" cy="454087"/>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Analytics</a:t>
              </a:r>
            </a:p>
          </p:txBody>
        </p:sp>
        <p:sp>
          <p:nvSpPr>
            <p:cNvPr id="48171" name="Shape 393"/>
            <p:cNvSpPr txBox="1">
              <a:spLocks noChangeArrowheads="1"/>
            </p:cNvSpPr>
            <p:nvPr/>
          </p:nvSpPr>
          <p:spPr bwMode="auto">
            <a:xfrm>
              <a:off x="9267722" y="4107160"/>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pic>
          <p:nvPicPr>
            <p:cNvPr id="48172" name="Shape 394" descr="sas logo.jpeg"/>
            <p:cNvPicPr preferRelativeResize="0">
              <a:picLocks noChangeAspect="1" noChangeArrowheads="1"/>
            </p:cNvPicPr>
            <p:nvPr/>
          </p:nvPicPr>
          <p:blipFill>
            <a:blip r:embed="rId5"/>
            <a:srcRect t="23122" b="29630"/>
            <a:stretch>
              <a:fillRect/>
            </a:stretch>
          </p:blipFill>
          <p:spPr bwMode="auto">
            <a:xfrm>
              <a:off x="9321434" y="4323380"/>
              <a:ext cx="1103552" cy="365759"/>
            </a:xfrm>
            <a:prstGeom prst="rect">
              <a:avLst/>
            </a:prstGeom>
            <a:noFill/>
            <a:ln w="9525">
              <a:noFill/>
              <a:miter lim="800000"/>
              <a:headEnd/>
              <a:tailEnd/>
            </a:ln>
          </p:spPr>
        </p:pic>
        <p:pic>
          <p:nvPicPr>
            <p:cNvPr id="48173" name="Shape 395"/>
            <p:cNvPicPr preferRelativeResize="0">
              <a:picLocks noChangeAspect="1" noChangeArrowheads="1"/>
            </p:cNvPicPr>
            <p:nvPr/>
          </p:nvPicPr>
          <p:blipFill>
            <a:blip r:embed="rId6"/>
            <a:srcRect/>
            <a:stretch>
              <a:fillRect/>
            </a:stretch>
          </p:blipFill>
          <p:spPr bwMode="auto">
            <a:xfrm>
              <a:off x="10908722" y="4277660"/>
              <a:ext cx="457200" cy="457200"/>
            </a:xfrm>
            <a:prstGeom prst="rect">
              <a:avLst/>
            </a:prstGeom>
            <a:noFill/>
            <a:ln w="9525">
              <a:noFill/>
              <a:miter lim="800000"/>
              <a:headEnd/>
              <a:tailEnd/>
            </a:ln>
          </p:spPr>
        </p:pic>
        <p:grpSp>
          <p:nvGrpSpPr>
            <p:cNvPr id="48174" name="Shape 396"/>
            <p:cNvGrpSpPr>
              <a:grpSpLocks/>
            </p:cNvGrpSpPr>
            <p:nvPr/>
          </p:nvGrpSpPr>
          <p:grpSpPr bwMode="auto">
            <a:xfrm>
              <a:off x="9267723" y="5109759"/>
              <a:ext cx="2320924" cy="1210858"/>
              <a:chOff x="9320213" y="3847019"/>
              <a:chExt cx="2320924" cy="1210858"/>
            </a:xfrm>
          </p:grpSpPr>
          <p:grpSp>
            <p:nvGrpSpPr>
              <p:cNvPr id="48180" name="Shape 397"/>
              <p:cNvGrpSpPr>
                <a:grpSpLocks/>
              </p:cNvGrpSpPr>
              <p:nvPr/>
            </p:nvGrpSpPr>
            <p:grpSpPr bwMode="auto">
              <a:xfrm>
                <a:off x="9320213" y="3847019"/>
                <a:ext cx="2320924" cy="1210858"/>
                <a:chOff x="9320213" y="3847019"/>
                <a:chExt cx="2320924" cy="1210858"/>
              </a:xfrm>
            </p:grpSpPr>
            <p:sp>
              <p:nvSpPr>
                <p:cNvPr id="48183" name="Shape 398"/>
                <p:cNvSpPr txBox="1">
                  <a:spLocks noChangeArrowheads="1"/>
                </p:cNvSpPr>
                <p:nvPr/>
              </p:nvSpPr>
              <p:spPr bwMode="auto">
                <a:xfrm>
                  <a:off x="9320213" y="4259676"/>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9" name="Shape 399"/>
                <p:cNvSpPr/>
                <p:nvPr/>
              </p:nvSpPr>
              <p:spPr>
                <a:xfrm>
                  <a:off x="9320212" y="3846447"/>
                  <a:ext cx="2320925" cy="400105"/>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Search</a:t>
                  </a:r>
                </a:p>
              </p:txBody>
            </p:sp>
          </p:grpSp>
          <p:pic>
            <p:nvPicPr>
              <p:cNvPr id="48181" name="Shape 400"/>
              <p:cNvPicPr preferRelativeResize="0">
                <a:picLocks noChangeAspect="1" noChangeArrowheads="1"/>
              </p:cNvPicPr>
              <p:nvPr/>
            </p:nvPicPr>
            <p:blipFill>
              <a:blip r:embed="rId7"/>
              <a:srcRect/>
              <a:stretch>
                <a:fillRect/>
              </a:stretch>
            </p:blipFill>
            <p:spPr bwMode="auto">
              <a:xfrm>
                <a:off x="9535871" y="4256303"/>
                <a:ext cx="1570686" cy="400356"/>
              </a:xfrm>
              <a:prstGeom prst="rect">
                <a:avLst/>
              </a:prstGeom>
              <a:noFill/>
              <a:ln w="9525">
                <a:noFill/>
                <a:miter lim="800000"/>
                <a:headEnd/>
                <a:tailEnd/>
              </a:ln>
            </p:spPr>
          </p:pic>
          <p:pic>
            <p:nvPicPr>
              <p:cNvPr id="48182" name="Shape 401"/>
              <p:cNvPicPr preferRelativeResize="0">
                <a:picLocks noChangeAspect="1" noChangeArrowheads="1"/>
              </p:cNvPicPr>
              <p:nvPr/>
            </p:nvPicPr>
            <p:blipFill>
              <a:blip r:embed="rId8"/>
              <a:srcRect/>
              <a:stretch>
                <a:fillRect/>
              </a:stretch>
            </p:blipFill>
            <p:spPr bwMode="auto">
              <a:xfrm>
                <a:off x="9390525" y="4653289"/>
                <a:ext cx="1861377" cy="335279"/>
              </a:xfrm>
              <a:prstGeom prst="rect">
                <a:avLst/>
              </a:prstGeom>
              <a:noFill/>
              <a:ln w="9525">
                <a:noFill/>
                <a:miter lim="800000"/>
                <a:headEnd/>
                <a:tailEnd/>
              </a:ln>
            </p:spPr>
          </p:pic>
        </p:grpSp>
        <p:grpSp>
          <p:nvGrpSpPr>
            <p:cNvPr id="48175" name="Shape 402"/>
            <p:cNvGrpSpPr>
              <a:grpSpLocks/>
            </p:cNvGrpSpPr>
            <p:nvPr/>
          </p:nvGrpSpPr>
          <p:grpSpPr bwMode="auto">
            <a:xfrm>
              <a:off x="9267723" y="750888"/>
              <a:ext cx="2320924" cy="1210858"/>
              <a:chOff x="9320213" y="5233287"/>
              <a:chExt cx="2320924" cy="1210858"/>
            </a:xfrm>
          </p:grpSpPr>
          <p:grpSp>
            <p:nvGrpSpPr>
              <p:cNvPr id="48176" name="Shape 403"/>
              <p:cNvGrpSpPr>
                <a:grpSpLocks/>
              </p:cNvGrpSpPr>
              <p:nvPr/>
            </p:nvGrpSpPr>
            <p:grpSpPr bwMode="auto">
              <a:xfrm>
                <a:off x="9320213" y="5233287"/>
                <a:ext cx="2320924" cy="1210858"/>
                <a:chOff x="9320213" y="5233287"/>
                <a:chExt cx="2320924" cy="1210858"/>
              </a:xfrm>
            </p:grpSpPr>
            <p:sp>
              <p:nvSpPr>
                <p:cNvPr id="404" name="Shape 404"/>
                <p:cNvSpPr/>
                <p:nvPr/>
              </p:nvSpPr>
              <p:spPr>
                <a:xfrm>
                  <a:off x="9320212" y="5233301"/>
                  <a:ext cx="2320925" cy="400105"/>
                </a:xfrm>
                <a:prstGeom prst="rect">
                  <a:avLst/>
                </a:prstGeom>
                <a:solidFill>
                  <a:schemeClr val="accent4"/>
                </a:solidFill>
                <a:ln>
                  <a:noFill/>
                </a:ln>
              </p:spPr>
              <p:txBody>
                <a:bodyPr lIns="68569" tIns="34275" rIns="68569" bIns="34275" anchor="ctr"/>
                <a:lstStyle/>
                <a:p>
                  <a:pPr algn="ctr">
                    <a:buSzPct val="25000"/>
                    <a:defRPr/>
                  </a:pPr>
                  <a:r>
                    <a:rPr lang="en-US" sz="1425" kern="0">
                      <a:solidFill>
                        <a:srgbClr val="FFFFFF"/>
                      </a:solidFill>
                      <a:latin typeface="Arial"/>
                      <a:ea typeface="Arial"/>
                      <a:cs typeface="Arial"/>
                      <a:sym typeface="Arial"/>
                    </a:rPr>
                    <a:t>Operational Apps, Member 360, Call Center</a:t>
                  </a:r>
                </a:p>
              </p:txBody>
            </p:sp>
            <p:sp>
              <p:nvSpPr>
                <p:cNvPr id="48179" name="Shape 405"/>
                <p:cNvSpPr txBox="1">
                  <a:spLocks noChangeArrowheads="1"/>
                </p:cNvSpPr>
                <p:nvPr/>
              </p:nvSpPr>
              <p:spPr bwMode="auto">
                <a:xfrm>
                  <a:off x="9320213" y="5645944"/>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grpSp>
          <p:pic>
            <p:nvPicPr>
              <p:cNvPr id="48177" name="Shape 406"/>
              <p:cNvPicPr preferRelativeResize="0">
                <a:picLocks noChangeAspect="1" noChangeArrowheads="1"/>
              </p:cNvPicPr>
              <p:nvPr/>
            </p:nvPicPr>
            <p:blipFill>
              <a:blip r:embed="rId9"/>
              <a:srcRect/>
              <a:stretch>
                <a:fillRect/>
              </a:stretch>
            </p:blipFill>
            <p:spPr bwMode="auto">
              <a:xfrm>
                <a:off x="10114914" y="5657223"/>
                <a:ext cx="731519" cy="731519"/>
              </a:xfrm>
              <a:prstGeom prst="rect">
                <a:avLst/>
              </a:prstGeom>
              <a:noFill/>
              <a:ln w="9525">
                <a:noFill/>
                <a:miter lim="800000"/>
                <a:headEnd/>
                <a:tailEnd/>
              </a:ln>
            </p:spPr>
          </p:pic>
        </p:grpSp>
      </p:grpSp>
      <p:sp>
        <p:nvSpPr>
          <p:cNvPr id="407" name="Shape 407"/>
          <p:cNvSpPr/>
          <p:nvPr/>
        </p:nvSpPr>
        <p:spPr>
          <a:xfrm rot="5400000">
            <a:off x="3125391" y="952500"/>
            <a:ext cx="292894" cy="2797969"/>
          </a:xfrm>
          <a:prstGeom prst="leftBrace">
            <a:avLst>
              <a:gd name="adj1" fmla="val 8333"/>
              <a:gd name="adj2" fmla="val 50166"/>
            </a:avLst>
          </a:prstGeom>
          <a:noFill/>
          <a:ln w="25400" cap="flat" cmpd="sng">
            <a:solidFill>
              <a:schemeClr val="lt2"/>
            </a:solidFill>
            <a:prstDash val="solid"/>
            <a:round/>
            <a:headEnd type="none" w="med" len="med"/>
            <a:tailEnd type="none" w="med" len="med"/>
          </a:ln>
        </p:spPr>
        <p:txBody>
          <a:bodyPr lIns="68569" tIns="34275" rIns="68569" bIns="34275" anchor="ctr"/>
          <a:lstStyle/>
          <a:p>
            <a:pPr algn="ctr">
              <a:defRPr/>
            </a:pPr>
            <a:endParaRPr sz="1799" kern="0">
              <a:latin typeface="Arial"/>
              <a:ea typeface="Arial"/>
              <a:cs typeface="Arial"/>
              <a:sym typeface="Arial"/>
            </a:endParaRPr>
          </a:p>
        </p:txBody>
      </p:sp>
      <p:sp>
        <p:nvSpPr>
          <p:cNvPr id="408" name="Shape 408"/>
          <p:cNvSpPr/>
          <p:nvPr/>
        </p:nvSpPr>
        <p:spPr>
          <a:xfrm rot="5400000">
            <a:off x="5469137" y="1413867"/>
            <a:ext cx="302419" cy="1865710"/>
          </a:xfrm>
          <a:prstGeom prst="leftBrace">
            <a:avLst>
              <a:gd name="adj1" fmla="val 8333"/>
              <a:gd name="adj2" fmla="val 50000"/>
            </a:avLst>
          </a:prstGeom>
          <a:noFill/>
          <a:ln w="25400" cap="flat" cmpd="sng">
            <a:solidFill>
              <a:schemeClr val="lt2"/>
            </a:solidFill>
            <a:prstDash val="solid"/>
            <a:round/>
            <a:headEnd type="none" w="med" len="med"/>
            <a:tailEnd type="none" w="med" len="med"/>
          </a:ln>
        </p:spPr>
        <p:txBody>
          <a:bodyPr lIns="68569" tIns="34275" rIns="68569" bIns="34275"/>
          <a:lstStyle/>
          <a:p>
            <a:pPr>
              <a:defRPr/>
            </a:pPr>
            <a:endParaRPr sz="1799" kern="0">
              <a:latin typeface="Arial"/>
              <a:ea typeface="Arial"/>
              <a:cs typeface="Arial"/>
              <a:sym typeface="Arial"/>
            </a:endParaRPr>
          </a:p>
        </p:txBody>
      </p:sp>
      <p:grpSp>
        <p:nvGrpSpPr>
          <p:cNvPr id="48138" name="Shape 409"/>
          <p:cNvGrpSpPr>
            <a:grpSpLocks/>
          </p:cNvGrpSpPr>
          <p:nvPr/>
        </p:nvGrpSpPr>
        <p:grpSpPr bwMode="auto">
          <a:xfrm>
            <a:off x="5195888" y="1901429"/>
            <a:ext cx="847725" cy="253603"/>
            <a:chOff x="7559910" y="2555975"/>
            <a:chExt cx="1131012" cy="338380"/>
          </a:xfrm>
        </p:grpSpPr>
        <p:pic>
          <p:nvPicPr>
            <p:cNvPr id="48165" name="Shape 410"/>
            <p:cNvPicPr preferRelativeResize="0">
              <a:picLocks noChangeAspect="1" noChangeArrowheads="1"/>
            </p:cNvPicPr>
            <p:nvPr/>
          </p:nvPicPr>
          <p:blipFill>
            <a:blip r:embed="rId3"/>
            <a:srcRect/>
            <a:stretch>
              <a:fillRect/>
            </a:stretch>
          </p:blipFill>
          <p:spPr bwMode="auto">
            <a:xfrm>
              <a:off x="7559910" y="2555975"/>
              <a:ext cx="914400" cy="185980"/>
            </a:xfrm>
            <a:prstGeom prst="rect">
              <a:avLst/>
            </a:prstGeom>
            <a:noFill/>
            <a:ln w="9525">
              <a:noFill/>
              <a:miter lim="800000"/>
              <a:headEnd/>
              <a:tailEnd/>
            </a:ln>
          </p:spPr>
        </p:pic>
        <p:pic>
          <p:nvPicPr>
            <p:cNvPr id="48166" name="Shape 411"/>
            <p:cNvPicPr preferRelativeResize="0">
              <a:picLocks noChangeAspect="1" noChangeArrowheads="1"/>
            </p:cNvPicPr>
            <p:nvPr/>
          </p:nvPicPr>
          <p:blipFill>
            <a:blip r:embed="rId3"/>
            <a:srcRect/>
            <a:stretch>
              <a:fillRect/>
            </a:stretch>
          </p:blipFill>
          <p:spPr bwMode="auto">
            <a:xfrm>
              <a:off x="7662367" y="2648965"/>
              <a:ext cx="914400" cy="185980"/>
            </a:xfrm>
            <a:prstGeom prst="rect">
              <a:avLst/>
            </a:prstGeom>
            <a:noFill/>
            <a:ln w="9525">
              <a:noFill/>
              <a:miter lim="800000"/>
              <a:headEnd/>
              <a:tailEnd/>
            </a:ln>
          </p:spPr>
        </p:pic>
        <p:pic>
          <p:nvPicPr>
            <p:cNvPr id="48167" name="Shape 412"/>
            <p:cNvPicPr preferRelativeResize="0">
              <a:picLocks noChangeAspect="1" noChangeArrowheads="1"/>
            </p:cNvPicPr>
            <p:nvPr/>
          </p:nvPicPr>
          <p:blipFill>
            <a:blip r:embed="rId3"/>
            <a:srcRect/>
            <a:stretch>
              <a:fillRect/>
            </a:stretch>
          </p:blipFill>
          <p:spPr bwMode="auto">
            <a:xfrm>
              <a:off x="7776522" y="2708375"/>
              <a:ext cx="914400" cy="185980"/>
            </a:xfrm>
            <a:prstGeom prst="rect">
              <a:avLst/>
            </a:prstGeom>
            <a:noFill/>
            <a:ln w="9525">
              <a:noFill/>
              <a:miter lim="800000"/>
              <a:headEnd/>
              <a:tailEnd/>
            </a:ln>
          </p:spPr>
        </p:pic>
      </p:grpSp>
      <p:graphicFrame>
        <p:nvGraphicFramePr>
          <p:cNvPr id="413" name="Shape 413"/>
          <p:cNvGraphicFramePr/>
          <p:nvPr/>
        </p:nvGraphicFramePr>
        <p:xfrm>
          <a:off x="2676526" y="1253729"/>
          <a:ext cx="1181926" cy="571410"/>
        </p:xfrm>
        <a:graphic>
          <a:graphicData uri="http://schemas.openxmlformats.org/drawingml/2006/table">
            <a:tbl>
              <a:tblPr firstRow="1" bandRow="1">
                <a:noFill/>
              </a:tblPr>
              <a:tblGrid>
                <a:gridCol w="590963"/>
                <a:gridCol w="590963"/>
              </a:tblGrid>
              <a:tr h="188550">
                <a:tc gridSpan="2">
                  <a:txBody>
                    <a:bodyPr/>
                    <a:lstStyle/>
                    <a:p>
                      <a:pPr marL="0" marR="0" lvl="0" indent="0" algn="ctr" rtl="0">
                        <a:spcBef>
                          <a:spcPts val="0"/>
                        </a:spcBef>
                        <a:buSzPct val="25000"/>
                        <a:buNone/>
                      </a:pPr>
                      <a:r>
                        <a:rPr lang="en-US" sz="800" b="1" u="none" strike="noStrike" cap="none"/>
                        <a:t>Analytic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u="none" strike="noStrike" cap="none"/>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24</a:t>
                      </a:r>
                    </a:p>
                  </a:txBody>
                  <a:tcPr marL="68569" marR="68569" marT="34275" marB="34275"/>
                </a:tc>
                <a:tc>
                  <a:txBody>
                    <a:bodyPr/>
                    <a:lstStyle/>
                    <a:p>
                      <a:pPr marL="0" marR="0" lvl="0" indent="0" algn="l" rtl="0">
                        <a:spcBef>
                          <a:spcPts val="0"/>
                        </a:spcBef>
                        <a:buSzPct val="25000"/>
                        <a:buNone/>
                      </a:pPr>
                      <a:r>
                        <a:rPr lang="en-US" sz="800"/>
                        <a:t>48</a:t>
                      </a:r>
                    </a:p>
                  </a:txBody>
                  <a:tcPr marL="68569" marR="68569" marT="34275" marB="34275"/>
                </a:tc>
              </a:tr>
            </a:tbl>
          </a:graphicData>
        </a:graphic>
      </p:graphicFrame>
      <p:graphicFrame>
        <p:nvGraphicFramePr>
          <p:cNvPr id="414" name="Shape 414"/>
          <p:cNvGraphicFramePr/>
          <p:nvPr/>
        </p:nvGraphicFramePr>
        <p:xfrm>
          <a:off x="4970860" y="1253729"/>
          <a:ext cx="1297688" cy="693330"/>
        </p:xfrm>
        <a:graphic>
          <a:graphicData uri="http://schemas.openxmlformats.org/drawingml/2006/table">
            <a:tbl>
              <a:tblPr firstRow="1" bandRow="1">
                <a:noFill/>
              </a:tblPr>
              <a:tblGrid>
                <a:gridCol w="648844"/>
                <a:gridCol w="648844"/>
              </a:tblGrid>
              <a:tr h="188550">
                <a:tc gridSpan="2">
                  <a:txBody>
                    <a:bodyPr/>
                    <a:lstStyle/>
                    <a:p>
                      <a:pPr marL="0" marR="0" lvl="0" indent="0" algn="ctr" rtl="0">
                        <a:spcBef>
                          <a:spcPts val="0"/>
                        </a:spcBef>
                        <a:buSzPct val="25000"/>
                        <a:buNone/>
                      </a:pPr>
                      <a:r>
                        <a:rPr lang="en-US" sz="800" b="1"/>
                        <a:t>Operational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8</a:t>
                      </a:r>
                    </a:p>
                  </a:txBody>
                  <a:tcPr marL="68569" marR="68569" marT="34275" marB="34275"/>
                </a:tc>
                <a:tc>
                  <a:txBody>
                    <a:bodyPr/>
                    <a:lstStyle/>
                    <a:p>
                      <a:pPr marL="0" marR="0" lvl="0" indent="0" algn="l" rtl="0">
                        <a:spcBef>
                          <a:spcPts val="0"/>
                        </a:spcBef>
                        <a:buSzPct val="25000"/>
                        <a:buNone/>
                      </a:pPr>
                      <a:r>
                        <a:rPr lang="en-US" sz="800"/>
                        <a:t>16</a:t>
                      </a:r>
                    </a:p>
                  </a:txBody>
                  <a:tcPr marL="68569" marR="68569" marT="34275" marB="34275"/>
                </a:tc>
              </a:tr>
            </a:tbl>
          </a:graphicData>
        </a:graphic>
      </p:graphicFrame>
    </p:spTree>
    <p:extLst>
      <p:ext uri="{BB962C8B-B14F-4D97-AF65-F5344CB8AC3E}">
        <p14:creationId xmlns:p14="http://schemas.microsoft.com/office/powerpoint/2010/main" val="19211465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hape 462"/>
          <p:cNvSpPr txBox="1">
            <a:spLocks noGrp="1"/>
          </p:cNvSpPr>
          <p:nvPr>
            <p:ph type="title"/>
          </p:nvPr>
        </p:nvSpPr>
        <p:spPr>
          <a:xfrm>
            <a:off x="346473" y="140494"/>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Metrics</a:t>
            </a:r>
          </a:p>
        </p:txBody>
      </p:sp>
      <p:sp>
        <p:nvSpPr>
          <p:cNvPr id="463" name="Shape 463"/>
          <p:cNvSpPr txBox="1">
            <a:spLocks noGrp="1"/>
          </p:cNvSpPr>
          <p:nvPr>
            <p:ph type="body" idx="1"/>
          </p:nvPr>
        </p:nvSpPr>
        <p:spPr>
          <a:xfrm>
            <a:off x="458392" y="821199"/>
            <a:ext cx="8452247" cy="3989438"/>
          </a:xfrm>
        </p:spPr>
        <p:txBody>
          <a:bodyPr vert="horz" lIns="91406" tIns="45694" rIns="91406" bIns="45694" rtlCol="0" anchor="t" anchorCtr="0">
            <a:spAutoFit/>
          </a:bodyPr>
          <a:lstStyle/>
          <a:p>
            <a:pPr indent="-258366">
              <a:lnSpc>
                <a:spcPct val="90000"/>
              </a:lnSpc>
              <a:spcBef>
                <a:spcPts val="0"/>
              </a:spcBef>
              <a:buSzPct val="99166"/>
              <a:defRPr/>
            </a:pPr>
            <a:r>
              <a:rPr lang="en-US" sz="1785" dirty="0"/>
              <a:t>Approximate benchmark time to move data across Teradata to Hadoop  </a:t>
            </a:r>
          </a:p>
          <a:p>
            <a:pPr lvl="1" indent="-286941">
              <a:lnSpc>
                <a:spcPct val="90000"/>
              </a:lnSpc>
              <a:spcBef>
                <a:spcPts val="306"/>
              </a:spcBef>
              <a:buSzPct val="102000"/>
              <a:defRPr/>
            </a:pPr>
            <a:r>
              <a:rPr lang="en-US" sz="1530" dirty="0"/>
              <a:t>~ 3 hours per load of 1500 RDBMS tables (average # of rows in the 10s of millions)</a:t>
            </a:r>
          </a:p>
          <a:p>
            <a:pPr lvl="1" indent="-286941">
              <a:lnSpc>
                <a:spcPct val="90000"/>
              </a:lnSpc>
              <a:spcBef>
                <a:spcPts val="306"/>
              </a:spcBef>
              <a:buSzPct val="102000"/>
              <a:defRPr/>
            </a:pPr>
            <a:r>
              <a:rPr lang="en-US" sz="1530" dirty="0"/>
              <a:t>Sqoop/Hive/Hadoop FS Copy</a:t>
            </a:r>
          </a:p>
          <a:p>
            <a:pPr lvl="1" indent="-286941">
              <a:lnSpc>
                <a:spcPct val="90000"/>
              </a:lnSpc>
              <a:spcBef>
                <a:spcPts val="306"/>
              </a:spcBef>
              <a:buSzPct val="102000"/>
              <a:defRPr/>
            </a:pPr>
            <a:r>
              <a:rPr lang="en-US" sz="1530" dirty="0"/>
              <a:t>Metadata layer built in Hive </a:t>
            </a:r>
          </a:p>
          <a:p>
            <a:pPr indent="-258366">
              <a:lnSpc>
                <a:spcPct val="90000"/>
              </a:lnSpc>
              <a:spcBef>
                <a:spcPts val="357"/>
              </a:spcBef>
              <a:buSzPct val="99166"/>
              <a:defRPr/>
            </a:pPr>
            <a:r>
              <a:rPr lang="en-US" sz="1785" dirty="0"/>
              <a:t>What kind of hardware</a:t>
            </a:r>
          </a:p>
          <a:p>
            <a:pPr marL="601265" lvl="1" indent="-286940">
              <a:lnSpc>
                <a:spcPct val="90000"/>
              </a:lnSpc>
              <a:spcBef>
                <a:spcPts val="306"/>
              </a:spcBef>
              <a:buSzPct val="102000"/>
              <a:defRPr/>
            </a:pPr>
            <a:r>
              <a:rPr lang="en-US" sz="1530" dirty="0"/>
              <a:t>48 nodes, 48 x 4 x Quad cores</a:t>
            </a:r>
          </a:p>
          <a:p>
            <a:pPr lvl="1" indent="-286941">
              <a:lnSpc>
                <a:spcPct val="90000"/>
              </a:lnSpc>
              <a:spcBef>
                <a:spcPts val="306"/>
              </a:spcBef>
              <a:buSzPct val="102000"/>
              <a:defRPr/>
            </a:pPr>
            <a:r>
              <a:rPr lang="en-US" sz="1530" dirty="0"/>
              <a:t>96 GB Per node</a:t>
            </a:r>
          </a:p>
          <a:p>
            <a:pPr lvl="1" indent="-286941">
              <a:lnSpc>
                <a:spcPct val="90000"/>
              </a:lnSpc>
              <a:spcBef>
                <a:spcPts val="306"/>
              </a:spcBef>
              <a:buSzPct val="102000"/>
              <a:defRPr/>
            </a:pPr>
            <a:r>
              <a:rPr lang="en-US" sz="1530" dirty="0" err="1"/>
              <a:t>RedHat</a:t>
            </a:r>
            <a:r>
              <a:rPr lang="en-US" sz="1530" dirty="0"/>
              <a:t> OS 6.7.X</a:t>
            </a:r>
          </a:p>
          <a:p>
            <a:pPr indent="-258366">
              <a:lnSpc>
                <a:spcPct val="90000"/>
              </a:lnSpc>
              <a:spcBef>
                <a:spcPts val="357"/>
              </a:spcBef>
              <a:buSzPct val="99166"/>
              <a:defRPr/>
            </a:pPr>
            <a:r>
              <a:rPr lang="en-US" sz="1785" dirty="0"/>
              <a:t>How much work was involved?</a:t>
            </a:r>
          </a:p>
          <a:p>
            <a:pPr lvl="1" indent="-286941">
              <a:lnSpc>
                <a:spcPct val="90000"/>
              </a:lnSpc>
              <a:spcBef>
                <a:spcPts val="306"/>
              </a:spcBef>
              <a:buSzPct val="102000"/>
              <a:defRPr/>
            </a:pPr>
            <a:r>
              <a:rPr lang="en-US" sz="1530" dirty="0"/>
              <a:t>~ 4 months to build and automate the framework on an ongoing basis</a:t>
            </a:r>
          </a:p>
          <a:p>
            <a:pPr lvl="1" indent="-286941">
              <a:lnSpc>
                <a:spcPct val="90000"/>
              </a:lnSpc>
              <a:spcBef>
                <a:spcPts val="306"/>
              </a:spcBef>
              <a:buSzPct val="102000"/>
              <a:defRPr/>
            </a:pPr>
            <a:r>
              <a:rPr lang="en-US" sz="1530" dirty="0"/>
              <a:t>~ 2 weeks to adopt a new workload</a:t>
            </a:r>
          </a:p>
          <a:p>
            <a:pPr indent="-258366">
              <a:lnSpc>
                <a:spcPct val="90000"/>
              </a:lnSpc>
              <a:spcBef>
                <a:spcPts val="357"/>
              </a:spcBef>
              <a:buSzPct val="99166"/>
              <a:defRPr/>
            </a:pPr>
            <a:r>
              <a:rPr lang="en-US" sz="1785" dirty="0"/>
              <a:t>What was the ROI? </a:t>
            </a:r>
          </a:p>
          <a:p>
            <a:pPr lvl="1" indent="-286941">
              <a:lnSpc>
                <a:spcPct val="90000"/>
              </a:lnSpc>
              <a:spcBef>
                <a:spcPts val="306"/>
              </a:spcBef>
              <a:buSzPct val="102000"/>
              <a:defRPr/>
            </a:pPr>
            <a:r>
              <a:rPr lang="en-US" sz="1530" dirty="0"/>
              <a:t>Lower cost storage (Hadoop vs. Teradata)</a:t>
            </a:r>
          </a:p>
          <a:p>
            <a:pPr lvl="1" indent="-286941">
              <a:lnSpc>
                <a:spcPct val="90000"/>
              </a:lnSpc>
              <a:spcBef>
                <a:spcPts val="306"/>
              </a:spcBef>
              <a:buSzPct val="102000"/>
              <a:defRPr/>
            </a:pPr>
            <a:r>
              <a:rPr lang="en-US" sz="1530" dirty="0"/>
              <a:t>Reduced cycle times</a:t>
            </a:r>
          </a:p>
          <a:p>
            <a:pPr lvl="1" indent="-286941">
              <a:lnSpc>
                <a:spcPct val="90000"/>
              </a:lnSpc>
              <a:spcBef>
                <a:spcPts val="306"/>
              </a:spcBef>
              <a:buSzPct val="102000"/>
              <a:defRPr/>
            </a:pPr>
            <a:r>
              <a:rPr lang="en-US" sz="1530" dirty="0"/>
              <a:t>Alternative, powerful tools for data loading and manipulation</a:t>
            </a:r>
          </a:p>
        </p:txBody>
      </p:sp>
    </p:spTree>
    <p:extLst>
      <p:ext uri="{BB962C8B-B14F-4D97-AF65-F5344CB8AC3E}">
        <p14:creationId xmlns:p14="http://schemas.microsoft.com/office/powerpoint/2010/main" val="167776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hape 46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Automation Driven by Configuration File </a:t>
            </a:r>
          </a:p>
        </p:txBody>
      </p:sp>
      <p:sp>
        <p:nvSpPr>
          <p:cNvPr id="469" name="Shape 469"/>
          <p:cNvSpPr txBox="1">
            <a:spLocks noGrp="1"/>
          </p:cNvSpPr>
          <p:nvPr>
            <p:ph type="body" idx="1"/>
          </p:nvPr>
        </p:nvSpPr>
        <p:spPr>
          <a:xfrm>
            <a:off x="444104" y="870347"/>
            <a:ext cx="8227219" cy="3695700"/>
          </a:xfrm>
          <a:solidFill>
            <a:srgbClr val="B6B8BC"/>
          </a:solidFill>
          <a:ln w="28575" cap="flat">
            <a:solidFill>
              <a:srgbClr val="404040"/>
            </a:solidFill>
            <a:round/>
            <a:headEnd type="none" w="med" len="med"/>
            <a:tailEnd type="none" w="med" len="med"/>
          </a:ln>
        </p:spPr>
        <p:txBody>
          <a:bodyPr vert="horz" lIns="91406" tIns="45694" rIns="91406" bIns="45694" rtlCol="0" anchor="t" anchorCtr="0">
            <a:noAutofit/>
          </a:bodyPr>
          <a:lstStyle/>
          <a:p>
            <a:pPr marL="0" indent="0">
              <a:lnSpc>
                <a:spcPct val="80000"/>
              </a:lnSpc>
              <a:spcBef>
                <a:spcPts val="0"/>
              </a:spcBef>
              <a:buSzPct val="25000"/>
              <a:buNone/>
              <a:defRPr/>
            </a:pPr>
            <a:r>
              <a:rPr lang="en-US" sz="1155" b="1" dirty="0"/>
              <a:t>Usage: MainParallel.sh &lt;</a:t>
            </a:r>
            <a:r>
              <a:rPr lang="en-US" sz="1155" b="1" dirty="0" err="1"/>
              <a:t>Configuration_file</a:t>
            </a:r>
            <a:r>
              <a:rPr lang="en-US" sz="1155" b="1" dirty="0"/>
              <a:t>&gt; &lt;</a:t>
            </a:r>
            <a:r>
              <a:rPr lang="en-US" sz="1155" b="1" dirty="0" err="1"/>
              <a:t>Number_of_scripts</a:t>
            </a:r>
            <a:r>
              <a:rPr lang="en-US" sz="1155" b="1" dirty="0"/>
              <a:t>&gt;</a:t>
            </a:r>
          </a:p>
          <a:p>
            <a:pPr marL="0" indent="0">
              <a:lnSpc>
                <a:spcPct val="80000"/>
              </a:lnSpc>
              <a:spcBef>
                <a:spcPts val="231"/>
              </a:spcBef>
              <a:buSzPct val="25000"/>
              <a:buNone/>
              <a:defRPr/>
            </a:pPr>
            <a:endParaRPr sz="1155" dirty="0"/>
          </a:p>
          <a:p>
            <a:pPr marL="0" indent="0">
              <a:lnSpc>
                <a:spcPct val="80000"/>
              </a:lnSpc>
              <a:spcBef>
                <a:spcPts val="231"/>
              </a:spcBef>
              <a:buSzPct val="25000"/>
              <a:buNone/>
              <a:defRPr/>
            </a:pPr>
            <a:r>
              <a:rPr lang="en-US" sz="1155" b="1" dirty="0"/>
              <a:t>&lt;</a:t>
            </a:r>
            <a:r>
              <a:rPr lang="en-US" sz="1155" b="1" dirty="0" err="1"/>
              <a:t>Configuration_file</a:t>
            </a:r>
            <a:r>
              <a:rPr lang="en-US" sz="1155" b="1" dirty="0"/>
              <a:t>&gt;</a:t>
            </a:r>
            <a:endParaRPr lang="en-US" sz="1155" dirty="0"/>
          </a:p>
          <a:p>
            <a:pPr marL="0" indent="0">
              <a:lnSpc>
                <a:spcPct val="80000"/>
              </a:lnSpc>
              <a:spcBef>
                <a:spcPts val="231"/>
              </a:spcBef>
              <a:buSzPct val="25000"/>
              <a:buNone/>
              <a:defRPr/>
            </a:pPr>
            <a:r>
              <a:rPr lang="en-US" sz="1155" dirty="0"/>
              <a:t>The purpose of the Configuration file is to define:</a:t>
            </a:r>
          </a:p>
          <a:p>
            <a:pPr marL="0" indent="0">
              <a:lnSpc>
                <a:spcPct val="80000"/>
              </a:lnSpc>
              <a:spcBef>
                <a:spcPts val="231"/>
              </a:spcBef>
              <a:buSzPct val="25000"/>
              <a:buNone/>
              <a:defRPr/>
            </a:pPr>
            <a:r>
              <a:rPr lang="en-US" sz="1155" dirty="0"/>
              <a:t>- all necessary </a:t>
            </a:r>
            <a:r>
              <a:rPr lang="en-US" sz="1155" b="1" dirty="0"/>
              <a:t>specific</a:t>
            </a:r>
            <a:r>
              <a:rPr lang="en-US" sz="1155" dirty="0"/>
              <a:t> parameters needed for the run</a:t>
            </a:r>
          </a:p>
          <a:p>
            <a:pPr marL="0" indent="0">
              <a:lnSpc>
                <a:spcPct val="80000"/>
              </a:lnSpc>
              <a:spcBef>
                <a:spcPts val="231"/>
              </a:spcBef>
              <a:buSzPct val="25000"/>
              <a:buNone/>
              <a:defRPr/>
            </a:pPr>
            <a:r>
              <a:rPr lang="en-US" sz="1155" dirty="0"/>
              <a:t>- definitions of N-numbered CONN_NAME - connections to the RDBMS</a:t>
            </a:r>
          </a:p>
          <a:p>
            <a:pPr marL="0" indent="0">
              <a:lnSpc>
                <a:spcPct val="80000"/>
              </a:lnSpc>
              <a:spcBef>
                <a:spcPts val="231"/>
              </a:spcBef>
              <a:buSzPct val="25000"/>
              <a:buNone/>
              <a:defRPr/>
            </a:pPr>
            <a:r>
              <a:rPr lang="en-US" sz="1155" dirty="0"/>
              <a:t>- definitions of N-numbered TABLES - tables to be imported into the Hadoop from the RDBMS</a:t>
            </a:r>
          </a:p>
          <a:p>
            <a:pPr marL="0" indent="0">
              <a:lnSpc>
                <a:spcPct val="80000"/>
              </a:lnSpc>
              <a:spcBef>
                <a:spcPts val="231"/>
              </a:spcBef>
              <a:buSzPct val="25000"/>
              <a:buNone/>
              <a:defRPr/>
            </a:pPr>
            <a:r>
              <a:rPr lang="en-US" sz="1155" dirty="0"/>
              <a:t>- definitions of N-numbered PUBLISHTBL - tables to be copied to the targeted destination</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b="1" dirty="0"/>
              <a:t>&lt;</a:t>
            </a:r>
            <a:r>
              <a:rPr lang="en-US" sz="1155" b="1" dirty="0" err="1"/>
              <a:t>Number_of_scripts</a:t>
            </a:r>
            <a:r>
              <a:rPr lang="en-US" sz="1155" b="1" dirty="0"/>
              <a:t>&gt;</a:t>
            </a:r>
          </a:p>
          <a:p>
            <a:pPr marL="0" indent="0">
              <a:lnSpc>
                <a:spcPct val="80000"/>
              </a:lnSpc>
              <a:spcBef>
                <a:spcPts val="231"/>
              </a:spcBef>
              <a:buSzPct val="25000"/>
              <a:buNone/>
              <a:defRPr/>
            </a:pPr>
            <a:r>
              <a:rPr lang="en-US" sz="1155" dirty="0"/>
              <a:t>Defines how many groups will be run (all groups of tables will be run in parallel with all other groups.</a:t>
            </a:r>
          </a:p>
          <a:p>
            <a:pPr marL="0" indent="0">
              <a:lnSpc>
                <a:spcPct val="80000"/>
              </a:lnSpc>
              <a:spcBef>
                <a:spcPts val="231"/>
              </a:spcBef>
              <a:buSzPct val="25000"/>
              <a:buNone/>
              <a:defRPr/>
            </a:pPr>
            <a:endParaRPr lang="en-US" sz="1155" dirty="0"/>
          </a:p>
          <a:p>
            <a:pPr marL="0" indent="0">
              <a:lnSpc>
                <a:spcPct val="80000"/>
              </a:lnSpc>
              <a:spcBef>
                <a:spcPts val="231"/>
              </a:spcBef>
              <a:buSzPct val="25000"/>
              <a:buNone/>
              <a:defRPr/>
            </a:pPr>
            <a:r>
              <a:rPr lang="en-US" sz="1155" dirty="0"/>
              <a:t>Example:</a:t>
            </a:r>
          </a:p>
          <a:p>
            <a:pPr marL="0" indent="0">
              <a:lnSpc>
                <a:spcPct val="80000"/>
              </a:lnSpc>
              <a:spcBef>
                <a:spcPts val="231"/>
              </a:spcBef>
              <a:buSzPct val="25000"/>
              <a:buNone/>
              <a:defRPr/>
            </a:pPr>
            <a:endParaRPr lang="en-US" sz="1155" b="1" dirty="0"/>
          </a:p>
          <a:p>
            <a:pPr marL="0" indent="0">
              <a:lnSpc>
                <a:spcPct val="80000"/>
              </a:lnSpc>
              <a:spcBef>
                <a:spcPts val="231"/>
              </a:spcBef>
              <a:buSzPct val="25000"/>
              <a:buNone/>
              <a:defRPr/>
            </a:pPr>
            <a:r>
              <a:rPr lang="en-US" sz="1155" b="1" dirty="0"/>
              <a:t>&lt;Framework-Dir&gt;</a:t>
            </a:r>
            <a:r>
              <a:rPr lang="en-US" sz="1155" dirty="0"/>
              <a:t>/</a:t>
            </a:r>
            <a:r>
              <a:rPr lang="en-US" sz="1155" b="1" dirty="0"/>
              <a:t>MainParallel.sh ./Conf-simple.sh 4</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dirty="0"/>
              <a:t>This will run 4 parallel executions</a:t>
            </a:r>
          </a:p>
          <a:p>
            <a:pPr marL="0" indent="0">
              <a:lnSpc>
                <a:spcPct val="80000"/>
              </a:lnSpc>
              <a:spcBef>
                <a:spcPts val="231"/>
              </a:spcBef>
              <a:buSzPct val="25000"/>
              <a:buFontTx/>
              <a:buChar char="-"/>
              <a:defRPr/>
            </a:pPr>
            <a:r>
              <a:rPr lang="en-US" sz="1155" dirty="0"/>
              <a:t>- 1</a:t>
            </a:r>
            <a:r>
              <a:rPr lang="en-US" sz="1155" baseline="30000" dirty="0"/>
              <a:t>st</a:t>
            </a:r>
            <a:r>
              <a:rPr lang="en-US" sz="1155" dirty="0"/>
              <a:t> execution: CONN_NAME1, TABLES1, PUBLISHTBL1</a:t>
            </a:r>
          </a:p>
          <a:p>
            <a:pPr marL="0" indent="0">
              <a:lnSpc>
                <a:spcPct val="80000"/>
              </a:lnSpc>
              <a:spcBef>
                <a:spcPts val="231"/>
              </a:spcBef>
              <a:buSzPct val="25000"/>
              <a:buFontTx/>
              <a:buChar char="-"/>
              <a:defRPr/>
            </a:pPr>
            <a:r>
              <a:rPr lang="en-US" sz="1155" dirty="0"/>
              <a:t>- 2</a:t>
            </a:r>
            <a:r>
              <a:rPr lang="en-US" sz="1155" baseline="30000" dirty="0"/>
              <a:t>nd</a:t>
            </a:r>
            <a:r>
              <a:rPr lang="en-US" sz="1155" dirty="0"/>
              <a:t> execution: CONN_NAME2, TABLES2, PUBLISHTBL2</a:t>
            </a:r>
          </a:p>
          <a:p>
            <a:pPr marL="0" indent="0">
              <a:lnSpc>
                <a:spcPct val="80000"/>
              </a:lnSpc>
              <a:spcBef>
                <a:spcPts val="231"/>
              </a:spcBef>
              <a:buSzPct val="25000"/>
              <a:buFontTx/>
              <a:buChar char="-"/>
              <a:defRPr/>
            </a:pPr>
            <a:r>
              <a:rPr lang="en-US" sz="1155" dirty="0"/>
              <a:t>- 3</a:t>
            </a:r>
            <a:r>
              <a:rPr lang="en-US" sz="1155" baseline="30000" dirty="0"/>
              <a:t>rd</a:t>
            </a:r>
            <a:r>
              <a:rPr lang="en-US" sz="1155" dirty="0"/>
              <a:t> execution: CONN_NAME3, TABLES3, PUBLISHTBL3</a:t>
            </a:r>
          </a:p>
          <a:p>
            <a:pPr marL="0" indent="0">
              <a:lnSpc>
                <a:spcPct val="80000"/>
              </a:lnSpc>
              <a:spcBef>
                <a:spcPts val="231"/>
              </a:spcBef>
              <a:buSzPct val="25000"/>
              <a:buFontTx/>
              <a:buChar char="-"/>
              <a:defRPr/>
            </a:pPr>
            <a:r>
              <a:rPr lang="en-US" sz="1155" dirty="0"/>
              <a:t>- 4</a:t>
            </a:r>
            <a:r>
              <a:rPr lang="en-US" sz="1155" baseline="30000" dirty="0"/>
              <a:t>th</a:t>
            </a:r>
            <a:r>
              <a:rPr lang="en-US" sz="1155" dirty="0"/>
              <a:t> execution: CONN_NAME4, TABLES4, PUBLISHTBL4</a:t>
            </a:r>
          </a:p>
          <a:p>
            <a:pPr marL="0" indent="0">
              <a:lnSpc>
                <a:spcPct val="80000"/>
              </a:lnSpc>
              <a:spcBef>
                <a:spcPts val="0"/>
              </a:spcBef>
              <a:buSzPct val="25000"/>
              <a:buNone/>
              <a:defRPr/>
            </a:pPr>
            <a:endParaRPr sz="1155" dirty="0"/>
          </a:p>
        </p:txBody>
      </p:sp>
    </p:spTree>
    <p:extLst>
      <p:ext uri="{BB962C8B-B14F-4D97-AF65-F5344CB8AC3E}">
        <p14:creationId xmlns:p14="http://schemas.microsoft.com/office/powerpoint/2010/main" val="56559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Shape 474"/>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Sample Configuration File</a:t>
            </a:r>
          </a:p>
        </p:txBody>
      </p:sp>
      <p:sp>
        <p:nvSpPr>
          <p:cNvPr id="475" name="Shape 475"/>
          <p:cNvSpPr txBox="1">
            <a:spLocks noGrp="1"/>
          </p:cNvSpPr>
          <p:nvPr>
            <p:ph type="body" idx="4294967295"/>
          </p:nvPr>
        </p:nvSpPr>
        <p:spPr>
          <a:xfrm>
            <a:off x="400051" y="800100"/>
            <a:ext cx="8497490" cy="3943350"/>
          </a:xfrm>
          <a:prstGeom prst="rect">
            <a:avLst/>
          </a:prstGeom>
        </p:spPr>
        <p:txBody>
          <a:bodyPr lIns="91406" tIns="45694" rIns="91406" bIns="45694">
            <a:noAutofit/>
          </a:bodyPr>
          <a:lstStyle/>
          <a:p>
            <a:pPr eaLnBrk="1" hangingPunct="1">
              <a:lnSpc>
                <a:spcPct val="80000"/>
              </a:lnSpc>
              <a:spcBef>
                <a:spcPct val="0"/>
              </a:spcBef>
              <a:buClr>
                <a:srgbClr val="4D4F53"/>
              </a:buClr>
              <a:buSzPct val="25000"/>
              <a:buFontTx/>
              <a:buNone/>
            </a:pPr>
            <a:r>
              <a:rPr lang="en-US" sz="825">
                <a:solidFill>
                  <a:srgbClr val="4D4F53"/>
                </a:solidFill>
                <a:latin typeface="Courier New" pitchFamily="49" charset="0"/>
                <a:cs typeface="Courier New" pitchFamily="49" charset="0"/>
                <a:sym typeface="Courier New" pitchFamily="49" charset="0"/>
              </a:rPr>
              <a:t>export SOURCESYSTEM=PCP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MAPR_DIR=/mapr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PI_RPT_ROOTDIR=/datalake/???/ei/pi_reporting</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PI_ARA_DEST_DIR=$PI_ARA_DNS${PI_RPT_ROOTDIR}/tempdatadev/data_sources/Lab/PCP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LOG_DIR=${MAPR_DIR}${PI_RPT_ROOTDIR}/users/VADIM/VB_LOGS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HIVEDB=vb2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TARGET_DIR=${PI_RPT_DNS}${PI_RPT_ROOTDIR}/users/VADIM/VB_DATA2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HADOOP_OPTS="-Dmapreduce.job.queuename=piaadmin_q1"</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JOB_QUEUE=${HADOOP_OPTS}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NO_OF_TRIES=5</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SLEEP_INTERVAL=0</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CONN_NAME1="IOM_PCP_Facets"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CONN_NAME2="IOM_PCP_Facets"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CONN_NAME3="IOM_PCP_Facets"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TABLES1=“CMC_CMCM_CASE_MGT CMC_NWNW_NETWORK CDS_CLHC_TEMP"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TABLES3="CUS_AUTOA_CODEMASTER"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PUBLISHTBL1=“CMC_CMCM_CASE_MGT CMC_NWNW_NETWORK"</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PUBLISHTBL3="CUS_AUTOA_CODEMASTER"</a:t>
            </a:r>
          </a:p>
        </p:txBody>
      </p:sp>
    </p:spTree>
    <p:extLst>
      <p:ext uri="{BB962C8B-B14F-4D97-AF65-F5344CB8AC3E}">
        <p14:creationId xmlns:p14="http://schemas.microsoft.com/office/powerpoint/2010/main" val="1936323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957" y="1771177"/>
            <a:ext cx="7520474" cy="1411765"/>
          </a:xfrm>
        </p:spPr>
        <p:txBody>
          <a:bodyPr>
            <a:spAutoFit/>
          </a:bodyPr>
          <a:lstStyle/>
          <a:p>
            <a:r>
              <a:rPr lang="en-US" dirty="0"/>
              <a:t>Data Warehouse </a:t>
            </a:r>
            <a:endParaRPr lang="en-US" dirty="0" smtClean="0"/>
          </a:p>
          <a:p>
            <a:r>
              <a:rPr lang="en-US" dirty="0" smtClean="0"/>
              <a:t>Offload/Optimization</a:t>
            </a:r>
            <a:r>
              <a:rPr lang="en-US" dirty="0"/>
              <a:t/>
            </a:r>
            <a:br>
              <a:rPr lang="en-US" dirty="0"/>
            </a:br>
            <a:r>
              <a:rPr lang="en-US" dirty="0"/>
              <a:t>Motivating Factors</a:t>
            </a:r>
          </a:p>
        </p:txBody>
      </p:sp>
    </p:spTree>
    <p:extLst>
      <p:ext uri="{BB962C8B-B14F-4D97-AF65-F5344CB8AC3E}">
        <p14:creationId xmlns:p14="http://schemas.microsoft.com/office/powerpoint/2010/main" val="186402731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Shape 480"/>
          <p:cNvSpPr txBox="1">
            <a:spLocks noGrp="1"/>
          </p:cNvSpPr>
          <p:nvPr>
            <p:ph type="title"/>
          </p:nvPr>
        </p:nvSpPr>
        <p:spPr>
          <a:xfrm>
            <a:off x="397670" y="1221795"/>
            <a:ext cx="8227219" cy="2423688"/>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2</a:t>
            </a:r>
            <a:br>
              <a:rPr lang="en-US" sz="4050" dirty="0">
                <a:latin typeface="Arial" charset="0"/>
                <a:cs typeface="Arial" charset="0"/>
                <a:sym typeface="Arial" charset="0"/>
              </a:rPr>
            </a:br>
            <a:r>
              <a:rPr lang="en-US" sz="4050" dirty="0">
                <a:latin typeface="Arial" charset="0"/>
                <a:cs typeface="Arial" charset="0"/>
                <a:sym typeface="Arial" charset="0"/>
              </a:rPr>
              <a:t>Oil and Gas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 Semi-Automated Approach</a:t>
            </a:r>
          </a:p>
        </p:txBody>
      </p:sp>
    </p:spTree>
    <p:extLst>
      <p:ext uri="{BB962C8B-B14F-4D97-AF65-F5344CB8AC3E}">
        <p14:creationId xmlns:p14="http://schemas.microsoft.com/office/powerpoint/2010/main" val="1860713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Shape 485"/>
          <p:cNvSpPr txBox="1">
            <a:spLocks noGrp="1"/>
          </p:cNvSpPr>
          <p:nvPr>
            <p:ph type="title"/>
          </p:nvPr>
        </p:nvSpPr>
        <p:spPr>
          <a:xfrm>
            <a:off x="359570" y="164306"/>
            <a:ext cx="822840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a:t>
            </a:r>
          </a:p>
        </p:txBody>
      </p:sp>
      <p:sp>
        <p:nvSpPr>
          <p:cNvPr id="64514" name="Shape 486"/>
          <p:cNvSpPr txBox="1">
            <a:spLocks noGrp="1"/>
          </p:cNvSpPr>
          <p:nvPr>
            <p:ph type="body" idx="1"/>
          </p:nvPr>
        </p:nvSpPr>
        <p:spPr>
          <a:xfrm>
            <a:off x="458391" y="870347"/>
            <a:ext cx="8228410"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Similar to Automated approach</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Leverage automation to migrate workflow onto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Expected high success rate of migration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Manually address complex elements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Custom UDFs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Data type formats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Change data capture logic</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Massive joins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Distinct/unique</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On disk data format and location (ORC, </a:t>
            </a:r>
            <a:r>
              <a:rPr lang="en-US" sz="1350" dirty="0" err="1">
                <a:solidFill>
                  <a:srgbClr val="4D4F53"/>
                </a:solidFill>
                <a:latin typeface="Arial" charset="0"/>
                <a:cs typeface="Arial" charset="0"/>
                <a:sym typeface="Arial" charset="0"/>
              </a:rPr>
              <a:t>Rcfile</a:t>
            </a:r>
            <a:r>
              <a:rPr lang="en-US" sz="1350" dirty="0">
                <a:solidFill>
                  <a:srgbClr val="4D4F53"/>
                </a:solidFill>
                <a:latin typeface="Arial" charset="0"/>
                <a:cs typeface="Arial" charset="0"/>
                <a:sym typeface="Arial" charset="0"/>
              </a:rPr>
              <a:t>, </a:t>
            </a:r>
            <a:r>
              <a:rPr lang="en-US" sz="1350" dirty="0" err="1">
                <a:solidFill>
                  <a:srgbClr val="4D4F53"/>
                </a:solidFill>
                <a:latin typeface="Arial" charset="0"/>
                <a:cs typeface="Arial" charset="0"/>
                <a:sym typeface="Arial" charset="0"/>
              </a:rPr>
              <a:t>sequencefile</a:t>
            </a:r>
            <a:r>
              <a:rPr lang="en-US" sz="1350" dirty="0">
                <a:solidFill>
                  <a:srgbClr val="4D4F53"/>
                </a:solidFill>
                <a:latin typeface="Arial" charset="0"/>
                <a:cs typeface="Arial" charset="0"/>
                <a:sym typeface="Arial" charset="0"/>
              </a:rPr>
              <a:t>, partition)</a:t>
            </a:r>
          </a:p>
        </p:txBody>
      </p:sp>
    </p:spTree>
    <p:extLst>
      <p:ext uri="{BB962C8B-B14F-4D97-AF65-F5344CB8AC3E}">
        <p14:creationId xmlns:p14="http://schemas.microsoft.com/office/powerpoint/2010/main" val="839974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Shape 492"/>
          <p:cNvSpPr txBox="1">
            <a:spLocks noGrp="1"/>
          </p:cNvSpPr>
          <p:nvPr>
            <p:ph type="ctrTitle"/>
          </p:nvPr>
        </p:nvSpPr>
        <p:spPr>
          <a:xfrm>
            <a:off x="353616" y="0"/>
            <a:ext cx="5704285" cy="750094"/>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Workflow Process</a:t>
            </a:r>
          </a:p>
        </p:txBody>
      </p:sp>
      <p:pic>
        <p:nvPicPr>
          <p:cNvPr id="66562" name="Shape 493" descr="https://lh4.googleusercontent.com/thwu16VwsVINqYex4S05RQYVmKSp_ueufsYSQx44X0YdJ1iSOPlssx6xyab60g29eiUZup2Pfsv7wyzEIsXnMjH0YKpHz7PsssLjYjpE358Bsr_ot5eLFIyM1-o3rQn77_giaTUj"/>
          <p:cNvPicPr preferRelativeResize="0">
            <a:picLocks noChangeAspect="1" noChangeArrowheads="1"/>
          </p:cNvPicPr>
          <p:nvPr/>
        </p:nvPicPr>
        <p:blipFill>
          <a:blip r:embed="rId3"/>
          <a:srcRect/>
          <a:stretch>
            <a:fillRect/>
          </a:stretch>
        </p:blipFill>
        <p:spPr bwMode="auto">
          <a:xfrm>
            <a:off x="1581151" y="750094"/>
            <a:ext cx="5650706" cy="3749279"/>
          </a:xfrm>
          <a:prstGeom prst="rect">
            <a:avLst/>
          </a:prstGeom>
          <a:noFill/>
          <a:ln w="9525">
            <a:noFill/>
            <a:miter lim="800000"/>
            <a:headEnd/>
            <a:tailEnd/>
          </a:ln>
        </p:spPr>
      </p:pic>
      <p:sp>
        <p:nvSpPr>
          <p:cNvPr id="66563" name="Shape 494"/>
          <p:cNvSpPr>
            <a:spLocks noChangeArrowheads="1"/>
          </p:cNvSpPr>
          <p:nvPr/>
        </p:nvSpPr>
        <p:spPr bwMode="auto">
          <a:xfrm>
            <a:off x="1191" y="4400550"/>
            <a:ext cx="9141619" cy="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19804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Shape 499"/>
          <p:cNvSpPr txBox="1">
            <a:spLocks noGrp="1"/>
          </p:cNvSpPr>
          <p:nvPr>
            <p:ph type="title"/>
          </p:nvPr>
        </p:nvSpPr>
        <p:spPr>
          <a:xfrm>
            <a:off x="359570" y="150019"/>
            <a:ext cx="8227219"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Workflow Steps</a:t>
            </a:r>
          </a:p>
        </p:txBody>
      </p:sp>
      <p:sp>
        <p:nvSpPr>
          <p:cNvPr id="500" name="Shape 500"/>
          <p:cNvSpPr txBox="1">
            <a:spLocks noGrp="1"/>
          </p:cNvSpPr>
          <p:nvPr>
            <p:ph type="body" idx="4294967295"/>
          </p:nvPr>
        </p:nvSpPr>
        <p:spPr>
          <a:xfrm>
            <a:off x="446485" y="742950"/>
            <a:ext cx="8454629" cy="3982641"/>
          </a:xfrm>
          <a:prstGeom prst="rect">
            <a:avLst/>
          </a:prstGeom>
        </p:spPr>
        <p:txBody>
          <a:bodyPr lIns="91406" tIns="45694" rIns="91406" bIns="45694">
            <a:noAutofit/>
          </a:bodyPr>
          <a:lstStyle/>
          <a:p>
            <a:pPr marL="173831" indent="-173831">
              <a:lnSpc>
                <a:spcPct val="90000"/>
              </a:lnSpc>
              <a:spcBef>
                <a:spcPct val="0"/>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sqoop_import_base_direct.sh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pull stable data up to script execution timestamp from table defined in the script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use </a:t>
            </a:r>
            <a:r>
              <a:rPr lang="en-US" sz="1425" dirty="0" err="1">
                <a:solidFill>
                  <a:srgbClr val="4D4F53"/>
                </a:solidFill>
                <a:latin typeface="Georgia" pitchFamily="18" charset="0"/>
                <a:cs typeface="Arial" charset="0"/>
                <a:sym typeface="Georgia" pitchFamily="18" charset="0"/>
              </a:rPr>
              <a:t>spassword</a:t>
            </a:r>
            <a:r>
              <a:rPr lang="en-US" sz="1425" dirty="0">
                <a:solidFill>
                  <a:srgbClr val="4D4F53"/>
                </a:solidFill>
                <a:latin typeface="Georgia" pitchFamily="18" charset="0"/>
                <a:cs typeface="Arial" charset="0"/>
                <a:sym typeface="Georgia" pitchFamily="18" charset="0"/>
              </a:rPr>
              <a:t> stored in MapR FS, under /user/</a:t>
            </a:r>
            <a:r>
              <a:rPr lang="en-US" sz="1425" dirty="0" err="1">
                <a:solidFill>
                  <a:srgbClr val="4D4F53"/>
                </a:solidFill>
                <a:latin typeface="Georgia" pitchFamily="18" charset="0"/>
                <a:cs typeface="Arial" charset="0"/>
                <a:sym typeface="Georgia" pitchFamily="18" charset="0"/>
              </a:rPr>
              <a:t>mapr</a:t>
            </a:r>
            <a:r>
              <a:rPr lang="en-US" sz="1425" dirty="0">
                <a:solidFill>
                  <a:srgbClr val="4D4F53"/>
                </a:solidFill>
                <a:latin typeface="Georgia" pitchFamily="18" charset="0"/>
                <a:cs typeface="Arial" charset="0"/>
                <a:sym typeface="Georgia" pitchFamily="18" charset="0"/>
              </a:rPr>
              <a:t>/&lt;TABLE&gt;_password.txt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currently uses the Oracle Direct connector (can be modified to pull without the connector)</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to /offload/&lt;TABLE&gt;/&lt;TID&gt;_</a:t>
            </a:r>
            <a:r>
              <a:rPr lang="en-US" sz="1425" dirty="0" err="1">
                <a:solidFill>
                  <a:srgbClr val="4D4F53"/>
                </a:solidFill>
                <a:latin typeface="Georgia" pitchFamily="18" charset="0"/>
                <a:cs typeface="Arial" charset="0"/>
                <a:sym typeface="Georgia" pitchFamily="18" charset="0"/>
              </a:rPr>
              <a:t>base_direct</a:t>
            </a:r>
            <a:r>
              <a:rPr lang="en-US" sz="1425" dirty="0">
                <a:solidFill>
                  <a:srgbClr val="4D4F53"/>
                </a:solidFill>
                <a:latin typeface="Georgia" pitchFamily="18" charset="0"/>
                <a:cs typeface="Arial" charset="0"/>
                <a:sym typeface="Georgia" pitchFamily="18" charset="0"/>
              </a:rPr>
              <a:t> in Parquet format</a:t>
            </a:r>
            <a:r>
              <a:rPr lang="en-US" dirty="0" smtClean="0">
                <a:solidFill>
                  <a:srgbClr val="4D4F53"/>
                </a:solidFill>
                <a:latin typeface="Courier New" pitchFamily="49" charset="0"/>
                <a:cs typeface="Courier New" pitchFamily="49" charset="0"/>
                <a:sym typeface="Courier New" pitchFamily="49" charset="0"/>
              </a:rPr>
              <a:t/>
            </a:r>
            <a:br>
              <a:rPr lang="en-US" dirty="0" smtClean="0">
                <a:solidFill>
                  <a:srgbClr val="4D4F53"/>
                </a:solidFill>
                <a:latin typeface="Courier New" pitchFamily="49" charset="0"/>
                <a:cs typeface="Courier New" pitchFamily="49" charset="0"/>
                <a:sym typeface="Courier New" pitchFamily="49" charset="0"/>
              </a:rPr>
            </a:br>
            <a:endParaRPr lang="en-US" dirty="0" smtClean="0">
              <a:solidFill>
                <a:srgbClr val="4D4F53"/>
              </a:solidFill>
              <a:latin typeface="Courier New" pitchFamily="49" charset="0"/>
              <a:cs typeface="Courier New" pitchFamily="49" charset="0"/>
              <a:sym typeface="Courier New" pitchFamily="49"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pull_incremental.sh &lt;TID&gt;, executes in three steps following:</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merges base pull with incremental pull, creating the reporting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filters out all incremental ID’s from base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coalesces base table to 540 partitions in order to prevent file sprawl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base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/modified=0 in Parquet format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incremental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/modified=1 in Parquet format</a:t>
            </a:r>
            <a:br>
              <a:rPr lang="en-US" sz="1425" dirty="0">
                <a:solidFill>
                  <a:srgbClr val="4D4F53"/>
                </a:solidFill>
                <a:latin typeface="Georgia" pitchFamily="18" charset="0"/>
                <a:cs typeface="Arial" charset="0"/>
                <a:sym typeface="Georgia" pitchFamily="18" charset="0"/>
              </a:rPr>
            </a:br>
            <a:endParaRPr lang="en-US" sz="1425" dirty="0">
              <a:solidFill>
                <a:srgbClr val="4D4F53"/>
              </a:solidFill>
              <a:latin typeface="Georgia" pitchFamily="18" charset="0"/>
              <a:cs typeface="Arial" charset="0"/>
              <a:sym typeface="Georgia" pitchFamily="18"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swap_base_for_report.sh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base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incremental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renames report to base</a:t>
            </a:r>
          </a:p>
          <a:p>
            <a:pPr marL="173831" indent="-173831">
              <a:lnSpc>
                <a:spcPct val="90000"/>
              </a:lnSpc>
              <a:spcBef>
                <a:spcPts val="206"/>
              </a:spcBef>
              <a:buClr>
                <a:srgbClr val="4D4F53"/>
              </a:buClr>
              <a:buSzPct val="25000"/>
              <a:buNone/>
            </a:pPr>
            <a:endParaRPr lang="en-US" sz="450" dirty="0">
              <a:solidFill>
                <a:srgbClr val="4D4F53"/>
              </a:solidFill>
              <a:latin typeface="Courier New" pitchFamily="49" charset="0"/>
              <a:cs typeface="Courier New" pitchFamily="49" charset="0"/>
              <a:sym typeface="Courier New" pitchFamily="49" charset="0"/>
            </a:endParaRPr>
          </a:p>
        </p:txBody>
      </p:sp>
    </p:spTree>
    <p:extLst>
      <p:ext uri="{BB962C8B-B14F-4D97-AF65-F5344CB8AC3E}">
        <p14:creationId xmlns:p14="http://schemas.microsoft.com/office/powerpoint/2010/main" val="1863505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Shape 506"/>
          <p:cNvSpPr txBox="1">
            <a:spLocks noGrp="1"/>
          </p:cNvSpPr>
          <p:nvPr>
            <p:ph type="ctrTitle"/>
          </p:nvPr>
        </p:nvSpPr>
        <p:spPr>
          <a:xfrm>
            <a:off x="340520" y="233362"/>
            <a:ext cx="6855619" cy="529829"/>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Data On Disk Layout</a:t>
            </a:r>
          </a:p>
        </p:txBody>
      </p:sp>
      <p:sp>
        <p:nvSpPr>
          <p:cNvPr id="507" name="Shape 507"/>
          <p:cNvSpPr txBox="1">
            <a:spLocks noGrp="1"/>
          </p:cNvSpPr>
          <p:nvPr>
            <p:ph type="subTitle" idx="1"/>
          </p:nvPr>
        </p:nvSpPr>
        <p:spPr>
          <a:xfrm>
            <a:off x="319088" y="832247"/>
            <a:ext cx="8195072" cy="3810000"/>
          </a:xfrm>
        </p:spPr>
        <p:txBody>
          <a:bodyPr vert="horz" lIns="91406" tIns="45694" rIns="91406" bIns="45694" rtlCol="0">
            <a:noAutofit/>
          </a:bodyPr>
          <a:lstStyle/>
          <a:p>
            <a:pPr marL="257175" indent="-257175" algn="l">
              <a:lnSpc>
                <a:spcPct val="90000"/>
              </a:lnSpc>
              <a:spcBef>
                <a:spcPts val="0"/>
              </a:spcBef>
              <a:buClr>
                <a:schemeClr val="dk1"/>
              </a:buClr>
              <a:buSzPct val="100000"/>
              <a:buFont typeface="Arial"/>
              <a:buChar char="•"/>
              <a:defRPr/>
            </a:pPr>
            <a:r>
              <a:rPr lang="en-US" sz="1800" dirty="0">
                <a:solidFill>
                  <a:schemeClr val="dk1"/>
                </a:solidFill>
              </a:rPr>
              <a:t>An offload base volume was created and mounted at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A volume was created in MCS for each table needing to be pulled (IE: headers, </a:t>
            </a:r>
            <a:r>
              <a:rPr lang="en-US" sz="1800" dirty="0" err="1">
                <a:solidFill>
                  <a:schemeClr val="dk1"/>
                </a:solidFill>
              </a:rPr>
              <a:t>resolution_log</a:t>
            </a:r>
            <a:r>
              <a:rPr lang="en-US" sz="1800" dirty="0">
                <a:solidFill>
                  <a:schemeClr val="dk1"/>
                </a:solidFill>
              </a:rPr>
              <a:t>, </a:t>
            </a:r>
            <a:r>
              <a:rPr lang="en-US" sz="1800" dirty="0" err="1">
                <a:solidFill>
                  <a:schemeClr val="dk1"/>
                </a:solidFill>
              </a:rPr>
              <a:t>rules_tripped</a:t>
            </a:r>
            <a:r>
              <a:rPr lang="en-US" sz="1800" dirty="0">
                <a:solidFill>
                  <a:schemeClr val="dk1"/>
                </a:solidFill>
              </a:rPr>
              <a:t>) and was mounted under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The volumes were created in the /data topology and were configured with replication 3 and minimum replication 2</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Volume creation can easily be scripted via </a:t>
            </a:r>
            <a:r>
              <a:rPr lang="en-US" sz="1800" dirty="0" err="1">
                <a:solidFill>
                  <a:schemeClr val="dk1"/>
                </a:solidFill>
              </a:rPr>
              <a:t>maprcli</a:t>
            </a:r>
            <a:r>
              <a:rPr lang="en-US" sz="1800" dirty="0">
                <a:solidFill>
                  <a:schemeClr val="dk1"/>
                </a:solidFill>
              </a:rPr>
              <a:t>:</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create -name "&lt;TABLE&gt;"-path /offload/&lt;TABLE&gt; -replication 3 -  </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a:t>
            </a:r>
            <a:r>
              <a:rPr lang="en-US" sz="1350" b="1" dirty="0" err="1">
                <a:solidFill>
                  <a:srgbClr val="BFBFBF"/>
                </a:solidFill>
                <a:latin typeface="Courier New"/>
                <a:ea typeface="Courier New"/>
                <a:cs typeface="Courier New"/>
                <a:sym typeface="Courier New"/>
              </a:rPr>
              <a:t>minreplication</a:t>
            </a:r>
            <a:r>
              <a:rPr lang="en-US" sz="1350" b="1" dirty="0">
                <a:solidFill>
                  <a:srgbClr val="BFBFBF"/>
                </a:solidFill>
                <a:latin typeface="Courier New"/>
                <a:ea typeface="Courier New"/>
                <a:cs typeface="Courier New"/>
                <a:sym typeface="Courier New"/>
              </a:rPr>
              <a:t> 2 -topology /data -type </a:t>
            </a:r>
            <a:r>
              <a:rPr lang="en-US" sz="1350" b="1" dirty="0" err="1">
                <a:solidFill>
                  <a:srgbClr val="BFBFBF"/>
                </a:solidFill>
                <a:latin typeface="Courier New"/>
                <a:ea typeface="Courier New"/>
                <a:cs typeface="Courier New"/>
                <a:sym typeface="Courier New"/>
              </a:rPr>
              <a:t>rw</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Nightly snapshots were configured for the “headers” volume. Snapshot recovery was tested with a sample file copy out of the .snapshot directory</a:t>
            </a:r>
            <a:endParaRPr dirty="0"/>
          </a:p>
        </p:txBody>
      </p:sp>
      <p:sp>
        <p:nvSpPr>
          <p:cNvPr id="70659" name="Shape 508"/>
          <p:cNvSpPr>
            <a:spLocks noChangeArrowheads="1"/>
          </p:cNvSpPr>
          <p:nvPr/>
        </p:nvSpPr>
        <p:spPr bwMode="auto">
          <a:xfrm>
            <a:off x="1191" y="1628775"/>
            <a:ext cx="9141619" cy="34290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34851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Shape 513"/>
          <p:cNvSpPr txBox="1">
            <a:spLocks noGrp="1"/>
          </p:cNvSpPr>
          <p:nvPr>
            <p:ph type="title"/>
          </p:nvPr>
        </p:nvSpPr>
        <p:spPr>
          <a:xfrm>
            <a:off x="388145" y="1057061"/>
            <a:ext cx="8227219" cy="2262105"/>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3</a:t>
            </a:r>
            <a:br>
              <a:rPr lang="en-US" sz="4050" dirty="0">
                <a:latin typeface="Arial" charset="0"/>
                <a:cs typeface="Arial" charset="0"/>
                <a:sym typeface="Arial" charset="0"/>
              </a:rPr>
            </a:br>
            <a:r>
              <a:rPr lang="en-US" sz="4050" dirty="0">
                <a:latin typeface="Arial" charset="0"/>
                <a:cs typeface="Arial" charset="0"/>
                <a:sym typeface="Arial" charset="0"/>
              </a:rPr>
              <a:t>Telecom Client</a:t>
            </a:r>
            <a:br>
              <a:rPr lang="en-US" sz="4050" dirty="0">
                <a:latin typeface="Arial" charset="0"/>
                <a:cs typeface="Arial" charset="0"/>
                <a:sym typeface="Arial" charset="0"/>
              </a:rPr>
            </a:br>
            <a:r>
              <a:rPr lang="en-US" sz="3000" dirty="0">
                <a:latin typeface="Arial" charset="0"/>
                <a:cs typeface="Arial" charset="0"/>
                <a:sym typeface="Arial" charset="0"/>
              </a:rPr>
              <a:t/>
            </a:r>
            <a:br>
              <a:rPr lang="en-US" sz="3000" dirty="0">
                <a:latin typeface="Arial" charset="0"/>
                <a:cs typeface="Arial" charset="0"/>
                <a:sym typeface="Arial" charset="0"/>
              </a:rPr>
            </a:br>
            <a:r>
              <a:rPr lang="en-US" sz="3000" dirty="0">
                <a:latin typeface="Arial" charset="0"/>
                <a:cs typeface="Arial" charset="0"/>
                <a:sym typeface="Arial" charset="0"/>
              </a:rPr>
              <a:t>Modernized Data Architecture</a:t>
            </a:r>
          </a:p>
        </p:txBody>
      </p:sp>
    </p:spTree>
    <p:extLst>
      <p:ext uri="{BB962C8B-B14F-4D97-AF65-F5344CB8AC3E}">
        <p14:creationId xmlns:p14="http://schemas.microsoft.com/office/powerpoint/2010/main" val="113627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Shape 518"/>
          <p:cNvSpPr txBox="1">
            <a:spLocks noGrp="1"/>
          </p:cNvSpPr>
          <p:nvPr>
            <p:ph type="title"/>
          </p:nvPr>
        </p:nvSpPr>
        <p:spPr>
          <a:xfrm>
            <a:off x="373857"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	</a:t>
            </a:r>
          </a:p>
        </p:txBody>
      </p:sp>
      <p:sp>
        <p:nvSpPr>
          <p:cNvPr id="74754" name="Shape 519"/>
          <p:cNvSpPr txBox="1">
            <a:spLocks noGrp="1"/>
          </p:cNvSpPr>
          <p:nvPr>
            <p:ph type="body" idx="1"/>
          </p:nvPr>
        </p:nvSpPr>
        <p:spPr>
          <a:xfrm>
            <a:off x="458391" y="870347"/>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Goes well beyond Automated and Semi-Automated approaches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workflows using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patterns of ingestion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processing engines</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Low latency BI</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Leverage NoSQL</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Etc …</a:t>
            </a: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indent="-258366">
              <a:spcBef>
                <a:spcPts val="422"/>
              </a:spcBef>
              <a:buClr>
                <a:srgbClr val="4D4F53"/>
              </a:buClr>
              <a:buSzTx/>
              <a:buNone/>
            </a:pPr>
            <a:endParaRPr lang="en-US" dirty="0" smtClean="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6786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Shape 524"/>
          <p:cNvSpPr txBox="1">
            <a:spLocks noGrp="1"/>
          </p:cNvSpPr>
          <p:nvPr>
            <p:ph type="title"/>
          </p:nvPr>
        </p:nvSpPr>
        <p:spPr>
          <a:xfrm>
            <a:off x="332185" y="164306"/>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How Is It Accomplished </a:t>
            </a:r>
          </a:p>
        </p:txBody>
      </p:sp>
      <p:sp>
        <p:nvSpPr>
          <p:cNvPr id="76802" name="Shape 525"/>
          <p:cNvSpPr txBox="1">
            <a:spLocks noGrp="1"/>
          </p:cNvSpPr>
          <p:nvPr>
            <p:ph type="body" idx="1"/>
          </p:nvPr>
        </p:nvSpPr>
        <p:spPr>
          <a:xfrm>
            <a:off x="444104" y="842963"/>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Start with the end in mind</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Identify the source(s)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Map existing data source to end points</a:t>
            </a:r>
          </a:p>
          <a:p>
            <a:pPr lvl="1" indent="-286941">
              <a:spcBef>
                <a:spcPts val="394"/>
              </a:spcBef>
              <a:buClr>
                <a:srgbClr val="4D4F53"/>
              </a:buClr>
              <a:buSzPct val="118000"/>
              <a:buFontTx/>
              <a:buChar char="–"/>
            </a:pPr>
            <a:r>
              <a:rPr lang="en-US" sz="1650" dirty="0">
                <a:solidFill>
                  <a:srgbClr val="4D4F53"/>
                </a:solidFill>
                <a:latin typeface="Arial" charset="0"/>
                <a:cs typeface="Arial" charset="0"/>
                <a:sym typeface="Arial" charset="0"/>
              </a:rPr>
              <a:t>This represents a use case footprint including:</a:t>
            </a:r>
            <a:r>
              <a:rPr lang="en-US" sz="1950" dirty="0">
                <a:solidFill>
                  <a:srgbClr val="4D4F53"/>
                </a:solidFill>
                <a:latin typeface="Arial" charset="0"/>
                <a:cs typeface="Arial" charset="0"/>
                <a:sym typeface="Arial" charset="0"/>
              </a:rPr>
              <a:t>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All data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Transformation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Aggregation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Access patterns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the workflow using Hadoop</a:t>
            </a:r>
          </a:p>
        </p:txBody>
      </p:sp>
    </p:spTree>
    <p:extLst>
      <p:ext uri="{BB962C8B-B14F-4D97-AF65-F5344CB8AC3E}">
        <p14:creationId xmlns:p14="http://schemas.microsoft.com/office/powerpoint/2010/main" val="67330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Shape 531"/>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0" name="Shape 532"/>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Big Data Workflow (ETL) On MapR</a:t>
            </a:r>
          </a:p>
        </p:txBody>
      </p:sp>
      <p:pic>
        <p:nvPicPr>
          <p:cNvPr id="78851" name="Shape 533"/>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78852" name="Shape 534"/>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78853" name="Shape 535"/>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78854" name="Shape 536"/>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78855" name="Shape 537"/>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6" name="Shape 53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78857" name="Shape 539"/>
          <p:cNvGrpSpPr>
            <a:grpSpLocks/>
          </p:cNvGrpSpPr>
          <p:nvPr/>
        </p:nvGrpSpPr>
        <p:grpSpPr bwMode="auto">
          <a:xfrm>
            <a:off x="2347913" y="1697831"/>
            <a:ext cx="1027509" cy="1849041"/>
            <a:chOff x="2761456" y="2273335"/>
            <a:chExt cx="1369241" cy="2466396"/>
          </a:xfrm>
        </p:grpSpPr>
        <p:grpSp>
          <p:nvGrpSpPr>
            <p:cNvPr id="78963" name="Shape 540"/>
            <p:cNvGrpSpPr>
              <a:grpSpLocks/>
            </p:cNvGrpSpPr>
            <p:nvPr/>
          </p:nvGrpSpPr>
          <p:grpSpPr bwMode="auto">
            <a:xfrm>
              <a:off x="2761456" y="2273335"/>
              <a:ext cx="1369241" cy="2466396"/>
              <a:chOff x="3646967" y="1873576"/>
              <a:chExt cx="2154524" cy="1057618"/>
            </a:xfrm>
          </p:grpSpPr>
          <p:sp>
            <p:nvSpPr>
              <p:cNvPr id="78969" name="Shape 54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42" name="Shape 54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64" name="Shape 54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78965" name="Shape 544"/>
            <p:cNvSpPr>
              <a:spLocks noChangeArrowheads="1"/>
            </p:cNvSpPr>
            <p:nvPr/>
          </p:nvSpPr>
          <p:spPr bwMode="auto">
            <a:xfrm>
              <a:off x="3006466" y="3185216"/>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Sqoop</a:t>
              </a:r>
            </a:p>
          </p:txBody>
        </p:sp>
        <p:sp>
          <p:nvSpPr>
            <p:cNvPr id="78966" name="Shape 545"/>
            <p:cNvSpPr>
              <a:spLocks noChangeArrowheads="1"/>
            </p:cNvSpPr>
            <p:nvPr/>
          </p:nvSpPr>
          <p:spPr bwMode="auto">
            <a:xfrm>
              <a:off x="3006466" y="3660339"/>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Flume</a:t>
              </a:r>
            </a:p>
          </p:txBody>
        </p:sp>
        <p:sp>
          <p:nvSpPr>
            <p:cNvPr id="78967" name="Shape 54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78968" name="Shape 547"/>
            <p:cNvSpPr>
              <a:spLocks noChangeArrowheads="1"/>
            </p:cNvSpPr>
            <p:nvPr/>
          </p:nvSpPr>
          <p:spPr bwMode="auto">
            <a:xfrm>
              <a:off x="3006466" y="271009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NFS</a:t>
              </a:r>
            </a:p>
          </p:txBody>
        </p:sp>
      </p:grpSp>
      <p:grpSp>
        <p:nvGrpSpPr>
          <p:cNvPr id="78858" name="Shape 548"/>
          <p:cNvGrpSpPr>
            <a:grpSpLocks/>
          </p:cNvGrpSpPr>
          <p:nvPr/>
        </p:nvGrpSpPr>
        <p:grpSpPr bwMode="auto">
          <a:xfrm>
            <a:off x="6093620" y="1537097"/>
            <a:ext cx="1101328" cy="2171700"/>
            <a:chOff x="7782303" y="2014329"/>
            <a:chExt cx="1468771" cy="2895649"/>
          </a:xfrm>
        </p:grpSpPr>
        <p:grpSp>
          <p:nvGrpSpPr>
            <p:cNvPr id="78953" name="Shape 549"/>
            <p:cNvGrpSpPr>
              <a:grpSpLocks/>
            </p:cNvGrpSpPr>
            <p:nvPr/>
          </p:nvGrpSpPr>
          <p:grpSpPr bwMode="auto">
            <a:xfrm>
              <a:off x="7782303" y="2014329"/>
              <a:ext cx="1468771" cy="2895649"/>
              <a:chOff x="3646967" y="1873576"/>
              <a:chExt cx="2154524" cy="1057618"/>
            </a:xfrm>
          </p:grpSpPr>
          <p:sp>
            <p:nvSpPr>
              <p:cNvPr id="78961" name="Shape 55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51" name="Shape 55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54" name="Shape 55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78955" name="Shape 553"/>
            <p:cNvGrpSpPr>
              <a:grpSpLocks/>
            </p:cNvGrpSpPr>
            <p:nvPr/>
          </p:nvGrpSpPr>
          <p:grpSpPr bwMode="auto">
            <a:xfrm>
              <a:off x="8059607" y="2459824"/>
              <a:ext cx="914162" cy="2279908"/>
              <a:chOff x="8027313" y="2473192"/>
              <a:chExt cx="914162" cy="2279908"/>
            </a:xfrm>
          </p:grpSpPr>
          <p:sp>
            <p:nvSpPr>
              <p:cNvPr id="78956" name="Shape 55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78957" name="Shape 555"/>
              <p:cNvSpPr>
                <a:spLocks noChangeArrowheads="1"/>
              </p:cNvSpPr>
              <p:nvPr/>
            </p:nvSpPr>
            <p:spPr bwMode="auto">
              <a:xfrm>
                <a:off x="8027313" y="3430267"/>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Drill</a:t>
                </a:r>
              </a:p>
            </p:txBody>
          </p:sp>
          <p:sp>
            <p:nvSpPr>
              <p:cNvPr id="78958" name="Shape 556"/>
              <p:cNvSpPr>
                <a:spLocks noChangeArrowheads="1"/>
              </p:cNvSpPr>
              <p:nvPr/>
            </p:nvSpPr>
            <p:spPr bwMode="auto">
              <a:xfrm>
                <a:off x="8027313" y="3908803"/>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959" name="Shape 557"/>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78960" name="Shape 558"/>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78859" name="Shape 559"/>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Data Sources</a:t>
            </a:r>
          </a:p>
        </p:txBody>
      </p:sp>
      <p:grpSp>
        <p:nvGrpSpPr>
          <p:cNvPr id="78860" name="Shape 560"/>
          <p:cNvGrpSpPr>
            <a:grpSpLocks/>
          </p:cNvGrpSpPr>
          <p:nvPr/>
        </p:nvGrpSpPr>
        <p:grpSpPr bwMode="auto">
          <a:xfrm>
            <a:off x="683420" y="2938462"/>
            <a:ext cx="358378" cy="396479"/>
            <a:chOff x="950912" y="1438275"/>
            <a:chExt cx="2052636" cy="2268537"/>
          </a:xfrm>
        </p:grpSpPr>
        <p:sp>
          <p:nvSpPr>
            <p:cNvPr id="78948" name="Shape 561"/>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accent2"/>
            </a:solidFill>
            <a:ln w="9525">
              <a:noFill/>
              <a:round/>
              <a:headEnd/>
              <a:tailEnd/>
            </a:ln>
          </p:spPr>
          <p:txBody>
            <a:bodyPr lIns="68569" tIns="34275" rIns="68569" bIns="34275"/>
            <a:lstStyle/>
            <a:p>
              <a:endParaRPr lang="en-US" sz="1425"/>
            </a:p>
          </p:txBody>
        </p:sp>
        <p:sp>
          <p:nvSpPr>
            <p:cNvPr id="78949" name="Shape 562"/>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accent2"/>
            </a:solidFill>
            <a:ln w="9525">
              <a:noFill/>
              <a:round/>
              <a:headEnd/>
              <a:tailEnd/>
            </a:ln>
          </p:spPr>
          <p:txBody>
            <a:bodyPr lIns="68569" tIns="34275" rIns="68569" bIns="34275"/>
            <a:lstStyle/>
            <a:p>
              <a:endParaRPr lang="en-US" sz="1425"/>
            </a:p>
          </p:txBody>
        </p:sp>
        <p:sp>
          <p:nvSpPr>
            <p:cNvPr id="78950" name="Shape 563"/>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accent2"/>
            </a:solidFill>
            <a:ln w="9525">
              <a:noFill/>
              <a:round/>
              <a:headEnd/>
              <a:tailEnd/>
            </a:ln>
          </p:spPr>
          <p:txBody>
            <a:bodyPr lIns="68569" tIns="34275" rIns="68569" bIns="34275"/>
            <a:lstStyle/>
            <a:p>
              <a:endParaRPr lang="en-US" sz="1425"/>
            </a:p>
          </p:txBody>
        </p:sp>
        <p:sp>
          <p:nvSpPr>
            <p:cNvPr id="78951" name="Shape 564"/>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52" name="Shape 565"/>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1" name="Shape 566"/>
          <p:cNvGrpSpPr>
            <a:grpSpLocks/>
          </p:cNvGrpSpPr>
          <p:nvPr/>
        </p:nvGrpSpPr>
        <p:grpSpPr bwMode="auto">
          <a:xfrm rot="5400000">
            <a:off x="812007" y="1323975"/>
            <a:ext cx="102394" cy="273844"/>
            <a:chOff x="1236662" y="1854200"/>
            <a:chExt cx="685800" cy="1833563"/>
          </a:xfrm>
        </p:grpSpPr>
        <p:sp>
          <p:nvSpPr>
            <p:cNvPr id="78944" name="Shape 567"/>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chemeClr val="accent2"/>
            </a:solidFill>
            <a:ln w="9525">
              <a:noFill/>
              <a:round/>
              <a:headEnd/>
              <a:tailEnd/>
            </a:ln>
          </p:spPr>
          <p:txBody>
            <a:bodyPr lIns="68569" tIns="34275" rIns="68569" bIns="34275"/>
            <a:lstStyle/>
            <a:p>
              <a:endParaRPr lang="en-US" sz="1425"/>
            </a:p>
          </p:txBody>
        </p:sp>
        <p:sp>
          <p:nvSpPr>
            <p:cNvPr id="78945" name="Shape 568"/>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6" name="Shape 569"/>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47" name="Shape 570"/>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2" name="Shape 571"/>
          <p:cNvGrpSpPr>
            <a:grpSpLocks/>
          </p:cNvGrpSpPr>
          <p:nvPr/>
        </p:nvGrpSpPr>
        <p:grpSpPr bwMode="auto">
          <a:xfrm rot="5400000">
            <a:off x="720925" y="1590080"/>
            <a:ext cx="284559" cy="273844"/>
            <a:chOff x="1719263" y="2974975"/>
            <a:chExt cx="1387474" cy="1338263"/>
          </a:xfrm>
        </p:grpSpPr>
        <p:sp>
          <p:nvSpPr>
            <p:cNvPr id="78939" name="Shape 572"/>
            <p:cNvSpPr>
              <a:spLocks noChangeArrowheads="1"/>
            </p:cNvSpPr>
            <p:nvPr/>
          </p:nvSpPr>
          <p:spPr bwMode="auto">
            <a:xfrm>
              <a:off x="2233613" y="3956050"/>
              <a:ext cx="355600" cy="357188"/>
            </a:xfrm>
            <a:prstGeom prst="ellipse">
              <a:avLst/>
            </a:prstGeom>
            <a:solidFill>
              <a:schemeClr val="accent2"/>
            </a:solidFill>
            <a:ln w="9525">
              <a:noFill/>
              <a:round/>
              <a:headEnd/>
              <a:tailEnd/>
            </a:ln>
          </p:spPr>
          <p:txBody>
            <a:bodyPr lIns="68569" tIns="34275" rIns="68569" bIns="34275"/>
            <a:lstStyle/>
            <a:p>
              <a:endParaRPr lang="en-US" sz="1800"/>
            </a:p>
          </p:txBody>
        </p:sp>
        <p:sp>
          <p:nvSpPr>
            <p:cNvPr id="78940" name="Shape 573"/>
            <p:cNvSpPr>
              <a:spLocks/>
            </p:cNvSpPr>
            <p:nvPr/>
          </p:nvSpPr>
          <p:spPr bwMode="auto">
            <a:xfrm>
              <a:off x="2082800" y="3690937"/>
              <a:ext cx="660400" cy="220663"/>
            </a:xfrm>
            <a:custGeom>
              <a:avLst/>
              <a:gdLst>
                <a:gd name="T0" fmla="*/ 120000 w 120000"/>
                <a:gd name="T1" fmla="*/ 77288 h 120000"/>
                <a:gd name="T2" fmla="*/ 111136 w 120000"/>
                <a:gd name="T3" fmla="*/ 120000 h 120000"/>
                <a:gd name="T4" fmla="*/ 60000 w 120000"/>
                <a:gd name="T5" fmla="*/ 48813 h 120000"/>
                <a:gd name="T6" fmla="*/ 8181 w 120000"/>
                <a:gd name="T7" fmla="*/ 120000 h 120000"/>
                <a:gd name="T8" fmla="*/ 0 w 120000"/>
                <a:gd name="T9" fmla="*/ 77288 h 120000"/>
                <a:gd name="T10" fmla="*/ 60000 w 120000"/>
                <a:gd name="T11" fmla="*/ 0 h 120000"/>
                <a:gd name="T12" fmla="*/ 120000 w 120000"/>
                <a:gd name="T13" fmla="*/ 7728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7288"/>
                  </a:moveTo>
                  <a:cubicBezTo>
                    <a:pt x="111136" y="120000"/>
                    <a:pt x="111136" y="120000"/>
                    <a:pt x="111136" y="120000"/>
                  </a:cubicBezTo>
                  <a:cubicBezTo>
                    <a:pt x="98863" y="77288"/>
                    <a:pt x="80454" y="48813"/>
                    <a:pt x="60000" y="48813"/>
                  </a:cubicBezTo>
                  <a:cubicBezTo>
                    <a:pt x="39545" y="48813"/>
                    <a:pt x="20454" y="77288"/>
                    <a:pt x="8181" y="120000"/>
                  </a:cubicBezTo>
                  <a:cubicBezTo>
                    <a:pt x="0" y="77288"/>
                    <a:pt x="0" y="77288"/>
                    <a:pt x="0" y="77288"/>
                  </a:cubicBezTo>
                  <a:cubicBezTo>
                    <a:pt x="15000" y="30508"/>
                    <a:pt x="36136" y="0"/>
                    <a:pt x="60000" y="0"/>
                  </a:cubicBezTo>
                  <a:cubicBezTo>
                    <a:pt x="83181" y="0"/>
                    <a:pt x="104318" y="30508"/>
                    <a:pt x="120000" y="77288"/>
                  </a:cubicBezTo>
                  <a:close/>
                </a:path>
              </a:pathLst>
            </a:custGeom>
            <a:solidFill>
              <a:schemeClr val="accent2"/>
            </a:solidFill>
            <a:ln w="9525">
              <a:noFill/>
              <a:round/>
              <a:headEnd/>
              <a:tailEnd/>
            </a:ln>
          </p:spPr>
          <p:txBody>
            <a:bodyPr lIns="68569" tIns="34275" rIns="68569" bIns="34275"/>
            <a:lstStyle/>
            <a:p>
              <a:endParaRPr lang="en-US" sz="1425"/>
            </a:p>
          </p:txBody>
        </p:sp>
        <p:sp>
          <p:nvSpPr>
            <p:cNvPr id="78941" name="Shape 574"/>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2" name="Shape 575"/>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chemeClr val="accent2"/>
            </a:solidFill>
            <a:ln w="9525">
              <a:noFill/>
              <a:round/>
              <a:headEnd/>
              <a:tailEnd/>
            </a:ln>
          </p:spPr>
          <p:txBody>
            <a:bodyPr lIns="68569" tIns="34275" rIns="68569" bIns="34275"/>
            <a:lstStyle/>
            <a:p>
              <a:endParaRPr lang="en-US" sz="1425"/>
            </a:p>
          </p:txBody>
        </p:sp>
        <p:sp>
          <p:nvSpPr>
            <p:cNvPr id="78943" name="Shape 576"/>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3" name="Shape 577"/>
          <p:cNvGrpSpPr>
            <a:grpSpLocks/>
          </p:cNvGrpSpPr>
          <p:nvPr/>
        </p:nvGrpSpPr>
        <p:grpSpPr bwMode="auto">
          <a:xfrm>
            <a:off x="751285" y="2221707"/>
            <a:ext cx="222647" cy="275035"/>
            <a:chOff x="2528888" y="3252788"/>
            <a:chExt cx="1541461" cy="1901824"/>
          </a:xfrm>
        </p:grpSpPr>
        <p:sp>
          <p:nvSpPr>
            <p:cNvPr id="78933" name="Shape 578"/>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chemeClr val="accent2"/>
            </a:solidFill>
            <a:ln w="9525">
              <a:noFill/>
              <a:round/>
              <a:headEnd/>
              <a:tailEnd/>
            </a:ln>
          </p:spPr>
          <p:txBody>
            <a:bodyPr lIns="68569" tIns="34275" rIns="68569" bIns="34275"/>
            <a:lstStyle/>
            <a:p>
              <a:endParaRPr lang="en-US" sz="1425"/>
            </a:p>
          </p:txBody>
        </p:sp>
        <p:sp>
          <p:nvSpPr>
            <p:cNvPr id="78934" name="Shape 579"/>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5" name="Shape 580"/>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6" name="Shape 581"/>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7" name="Shape 582"/>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chemeClr val="accent2"/>
            </a:solidFill>
            <a:ln w="9525">
              <a:noFill/>
              <a:round/>
              <a:headEnd/>
              <a:tailEnd/>
            </a:ln>
          </p:spPr>
          <p:txBody>
            <a:bodyPr lIns="68569" tIns="34275" rIns="68569" bIns="34275"/>
            <a:lstStyle/>
            <a:p>
              <a:endParaRPr lang="en-US" sz="1425"/>
            </a:p>
          </p:txBody>
        </p:sp>
        <p:sp>
          <p:nvSpPr>
            <p:cNvPr id="78938" name="Shape 583"/>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4" name="Shape 584"/>
          <p:cNvGrpSpPr>
            <a:grpSpLocks/>
          </p:cNvGrpSpPr>
          <p:nvPr/>
        </p:nvGrpSpPr>
        <p:grpSpPr bwMode="auto">
          <a:xfrm>
            <a:off x="722710" y="2591991"/>
            <a:ext cx="280988" cy="273844"/>
            <a:chOff x="2841224" y="3140508"/>
            <a:chExt cx="1979612" cy="1935161"/>
          </a:xfrm>
        </p:grpSpPr>
        <p:sp>
          <p:nvSpPr>
            <p:cNvPr id="78929" name="Shape 585"/>
            <p:cNvSpPr>
              <a:spLocks noChangeArrowheads="1"/>
            </p:cNvSpPr>
            <p:nvPr/>
          </p:nvSpPr>
          <p:spPr bwMode="auto">
            <a:xfrm>
              <a:off x="3893735" y="4204133"/>
              <a:ext cx="169861" cy="169861"/>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0" name="Shape 586"/>
            <p:cNvSpPr>
              <a:spLocks noChangeArrowheads="1"/>
            </p:cNvSpPr>
            <p:nvPr/>
          </p:nvSpPr>
          <p:spPr bwMode="auto">
            <a:xfrm>
              <a:off x="3598460" y="3840596"/>
              <a:ext cx="168274" cy="173037"/>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1" name="Shape 587"/>
            <p:cNvSpPr>
              <a:spLocks/>
            </p:cNvSpPr>
            <p:nvPr/>
          </p:nvSpPr>
          <p:spPr bwMode="auto">
            <a:xfrm>
              <a:off x="3246035" y="3523096"/>
              <a:ext cx="1169986" cy="1169986"/>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0384 w 120000"/>
                <a:gd name="T11" fmla="*/ 41538 h 120000"/>
                <a:gd name="T12" fmla="*/ 44615 w 120000"/>
                <a:gd name="T13" fmla="*/ 27307 h 120000"/>
                <a:gd name="T14" fmla="*/ 58846 w 120000"/>
                <a:gd name="T15" fmla="*/ 41538 h 120000"/>
                <a:gd name="T16" fmla="*/ 44615 w 120000"/>
                <a:gd name="T17" fmla="*/ 55769 h 120000"/>
                <a:gd name="T18" fmla="*/ 30384 w 120000"/>
                <a:gd name="T19" fmla="*/ 41538 h 120000"/>
                <a:gd name="T20" fmla="*/ 44230 w 120000"/>
                <a:gd name="T21" fmla="*/ 93846 h 120000"/>
                <a:gd name="T22" fmla="*/ 39230 w 120000"/>
                <a:gd name="T23" fmla="*/ 93846 h 120000"/>
                <a:gd name="T24" fmla="*/ 76538 w 120000"/>
                <a:gd name="T25" fmla="*/ 26538 h 120000"/>
                <a:gd name="T26" fmla="*/ 81923 w 120000"/>
                <a:gd name="T27" fmla="*/ 26538 h 120000"/>
                <a:gd name="T28" fmla="*/ 44230 w 120000"/>
                <a:gd name="T29" fmla="*/ 93846 h 120000"/>
                <a:gd name="T30" fmla="*/ 75384 w 120000"/>
                <a:gd name="T31" fmla="*/ 92692 h 120000"/>
                <a:gd name="T32" fmla="*/ 61153 w 120000"/>
                <a:gd name="T33" fmla="*/ 78846 h 120000"/>
                <a:gd name="T34" fmla="*/ 75384 w 120000"/>
                <a:gd name="T35" fmla="*/ 64615 h 120000"/>
                <a:gd name="T36" fmla="*/ 89615 w 120000"/>
                <a:gd name="T37" fmla="*/ 78846 h 120000"/>
                <a:gd name="T38" fmla="*/ 75384 w 120000"/>
                <a:gd name="T39" fmla="*/ 92692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60000" y="0"/>
                  </a:moveTo>
                  <a:cubicBezTo>
                    <a:pt x="26923" y="0"/>
                    <a:pt x="0" y="26923"/>
                    <a:pt x="0" y="60000"/>
                  </a:cubicBezTo>
                  <a:cubicBezTo>
                    <a:pt x="0" y="93076"/>
                    <a:pt x="26923" y="120000"/>
                    <a:pt x="60000" y="120000"/>
                  </a:cubicBezTo>
                  <a:cubicBezTo>
                    <a:pt x="93076" y="120000"/>
                    <a:pt x="120000" y="93076"/>
                    <a:pt x="120000" y="60000"/>
                  </a:cubicBezTo>
                  <a:cubicBezTo>
                    <a:pt x="120000" y="26923"/>
                    <a:pt x="93076" y="0"/>
                    <a:pt x="60000" y="0"/>
                  </a:cubicBezTo>
                  <a:close/>
                  <a:moveTo>
                    <a:pt x="30384" y="41538"/>
                  </a:moveTo>
                  <a:cubicBezTo>
                    <a:pt x="30384" y="33846"/>
                    <a:pt x="36538" y="27307"/>
                    <a:pt x="44615" y="27307"/>
                  </a:cubicBezTo>
                  <a:cubicBezTo>
                    <a:pt x="52692" y="27307"/>
                    <a:pt x="58846" y="33846"/>
                    <a:pt x="58846" y="41538"/>
                  </a:cubicBezTo>
                  <a:cubicBezTo>
                    <a:pt x="58846" y="49230"/>
                    <a:pt x="52692" y="55769"/>
                    <a:pt x="44615" y="55769"/>
                  </a:cubicBezTo>
                  <a:cubicBezTo>
                    <a:pt x="36538" y="55769"/>
                    <a:pt x="30384" y="49230"/>
                    <a:pt x="30384" y="41538"/>
                  </a:cubicBezTo>
                  <a:close/>
                  <a:moveTo>
                    <a:pt x="44230" y="93846"/>
                  </a:moveTo>
                  <a:cubicBezTo>
                    <a:pt x="39230" y="93846"/>
                    <a:pt x="39230" y="93846"/>
                    <a:pt x="39230" y="93846"/>
                  </a:cubicBezTo>
                  <a:cubicBezTo>
                    <a:pt x="76538" y="26538"/>
                    <a:pt x="76538" y="26538"/>
                    <a:pt x="76538" y="26538"/>
                  </a:cubicBezTo>
                  <a:cubicBezTo>
                    <a:pt x="81923" y="26538"/>
                    <a:pt x="81923" y="26538"/>
                    <a:pt x="81923" y="26538"/>
                  </a:cubicBezTo>
                  <a:lnTo>
                    <a:pt x="44230" y="93846"/>
                  </a:lnTo>
                  <a:close/>
                  <a:moveTo>
                    <a:pt x="75384" y="92692"/>
                  </a:moveTo>
                  <a:cubicBezTo>
                    <a:pt x="67307" y="92692"/>
                    <a:pt x="61153" y="86538"/>
                    <a:pt x="61153" y="78846"/>
                  </a:cubicBezTo>
                  <a:cubicBezTo>
                    <a:pt x="61153" y="71153"/>
                    <a:pt x="67307" y="64615"/>
                    <a:pt x="75384" y="64615"/>
                  </a:cubicBezTo>
                  <a:cubicBezTo>
                    <a:pt x="83461" y="64615"/>
                    <a:pt x="89615" y="71153"/>
                    <a:pt x="89615" y="78846"/>
                  </a:cubicBezTo>
                  <a:cubicBezTo>
                    <a:pt x="89615" y="86538"/>
                    <a:pt x="83461" y="92692"/>
                    <a:pt x="75384" y="92692"/>
                  </a:cubicBezTo>
                  <a:close/>
                </a:path>
              </a:pathLst>
            </a:custGeom>
            <a:solidFill>
              <a:schemeClr val="accent2"/>
            </a:solidFill>
            <a:ln w="9525">
              <a:noFill/>
              <a:round/>
              <a:headEnd/>
              <a:tailEnd/>
            </a:ln>
          </p:spPr>
          <p:txBody>
            <a:bodyPr lIns="68569" tIns="34275" rIns="68569" bIns="34275"/>
            <a:lstStyle/>
            <a:p>
              <a:endParaRPr lang="en-US" sz="1425"/>
            </a:p>
          </p:txBody>
        </p:sp>
        <p:sp>
          <p:nvSpPr>
            <p:cNvPr id="78932" name="Shape 588"/>
            <p:cNvSpPr>
              <a:spLocks/>
            </p:cNvSpPr>
            <p:nvPr/>
          </p:nvSpPr>
          <p:spPr bwMode="auto">
            <a:xfrm>
              <a:off x="2841224" y="3140508"/>
              <a:ext cx="1979612" cy="1935161"/>
            </a:xfrm>
            <a:custGeom>
              <a:avLst/>
              <a:gdLst>
                <a:gd name="T0" fmla="*/ 120000 w 120000"/>
                <a:gd name="T1" fmla="*/ 59069 h 120000"/>
                <a:gd name="T2" fmla="*/ 108863 w 120000"/>
                <a:gd name="T3" fmla="*/ 47906 h 120000"/>
                <a:gd name="T4" fmla="*/ 113636 w 120000"/>
                <a:gd name="T5" fmla="*/ 32558 h 120000"/>
                <a:gd name="T6" fmla="*/ 98863 w 120000"/>
                <a:gd name="T7" fmla="*/ 27209 h 120000"/>
                <a:gd name="T8" fmla="*/ 96590 w 120000"/>
                <a:gd name="T9" fmla="*/ 11395 h 120000"/>
                <a:gd name="T10" fmla="*/ 81136 w 120000"/>
                <a:gd name="T11" fmla="*/ 13255 h 120000"/>
                <a:gd name="T12" fmla="*/ 72500 w 120000"/>
                <a:gd name="T13" fmla="*/ 0 h 120000"/>
                <a:gd name="T14" fmla="*/ 59090 w 120000"/>
                <a:gd name="T15" fmla="*/ 8604 h 120000"/>
                <a:gd name="T16" fmla="*/ 45681 w 120000"/>
                <a:gd name="T17" fmla="*/ 465 h 120000"/>
                <a:gd name="T18" fmla="*/ 37500 w 120000"/>
                <a:gd name="T19" fmla="*/ 13953 h 120000"/>
                <a:gd name="T20" fmla="*/ 21818 w 120000"/>
                <a:gd name="T21" fmla="*/ 12790 h 120000"/>
                <a:gd name="T22" fmla="*/ 20000 w 120000"/>
                <a:gd name="T23" fmla="*/ 28604 h 120000"/>
                <a:gd name="T24" fmla="*/ 5454 w 120000"/>
                <a:gd name="T25" fmla="*/ 34418 h 120000"/>
                <a:gd name="T26" fmla="*/ 10681 w 120000"/>
                <a:gd name="T27" fmla="*/ 49534 h 120000"/>
                <a:gd name="T28" fmla="*/ 0 w 120000"/>
                <a:gd name="T29" fmla="*/ 61162 h 120000"/>
                <a:gd name="T30" fmla="*/ 11136 w 120000"/>
                <a:gd name="T31" fmla="*/ 72325 h 120000"/>
                <a:gd name="T32" fmla="*/ 6363 w 120000"/>
                <a:gd name="T33" fmla="*/ 87674 h 120000"/>
                <a:gd name="T34" fmla="*/ 21136 w 120000"/>
                <a:gd name="T35" fmla="*/ 92790 h 120000"/>
                <a:gd name="T36" fmla="*/ 23409 w 120000"/>
                <a:gd name="T37" fmla="*/ 108604 h 120000"/>
                <a:gd name="T38" fmla="*/ 38863 w 120000"/>
                <a:gd name="T39" fmla="*/ 106976 h 120000"/>
                <a:gd name="T40" fmla="*/ 47500 w 120000"/>
                <a:gd name="T41" fmla="*/ 120000 h 120000"/>
                <a:gd name="T42" fmla="*/ 60909 w 120000"/>
                <a:gd name="T43" fmla="*/ 111627 h 120000"/>
                <a:gd name="T44" fmla="*/ 74318 w 120000"/>
                <a:gd name="T45" fmla="*/ 119767 h 120000"/>
                <a:gd name="T46" fmla="*/ 82500 w 120000"/>
                <a:gd name="T47" fmla="*/ 106279 h 120000"/>
                <a:gd name="T48" fmla="*/ 98181 w 120000"/>
                <a:gd name="T49" fmla="*/ 107441 h 120000"/>
                <a:gd name="T50" fmla="*/ 100000 w 120000"/>
                <a:gd name="T51" fmla="*/ 91627 h 120000"/>
                <a:gd name="T52" fmla="*/ 114545 w 120000"/>
                <a:gd name="T53" fmla="*/ 85813 h 120000"/>
                <a:gd name="T54" fmla="*/ 109318 w 120000"/>
                <a:gd name="T55" fmla="*/ 70697 h 120000"/>
                <a:gd name="T56" fmla="*/ 120000 w 120000"/>
                <a:gd name="T57" fmla="*/ 59069 h 120000"/>
                <a:gd name="T58" fmla="*/ 60000 w 120000"/>
                <a:gd name="T59" fmla="*/ 100000 h 120000"/>
                <a:gd name="T60" fmla="*/ 20909 w 120000"/>
                <a:gd name="T61" fmla="*/ 60000 h 120000"/>
                <a:gd name="T62" fmla="*/ 60000 w 120000"/>
                <a:gd name="T63" fmla="*/ 20000 h 120000"/>
                <a:gd name="T64" fmla="*/ 99090 w 120000"/>
                <a:gd name="T65" fmla="*/ 60000 h 120000"/>
                <a:gd name="T66" fmla="*/ 60000 w 120000"/>
                <a:gd name="T67" fmla="*/ 100000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120000" y="59069"/>
                  </a:moveTo>
                  <a:cubicBezTo>
                    <a:pt x="108863" y="47906"/>
                    <a:pt x="108863" y="47906"/>
                    <a:pt x="108863" y="47906"/>
                  </a:cubicBezTo>
                  <a:cubicBezTo>
                    <a:pt x="113636" y="32558"/>
                    <a:pt x="113636" y="32558"/>
                    <a:pt x="113636" y="32558"/>
                  </a:cubicBezTo>
                  <a:cubicBezTo>
                    <a:pt x="98863" y="27209"/>
                    <a:pt x="98863" y="27209"/>
                    <a:pt x="98863" y="27209"/>
                  </a:cubicBezTo>
                  <a:cubicBezTo>
                    <a:pt x="96590" y="11395"/>
                    <a:pt x="96590" y="11395"/>
                    <a:pt x="96590" y="11395"/>
                  </a:cubicBezTo>
                  <a:cubicBezTo>
                    <a:pt x="81136" y="13255"/>
                    <a:pt x="81136" y="13255"/>
                    <a:pt x="81136" y="13255"/>
                  </a:cubicBezTo>
                  <a:cubicBezTo>
                    <a:pt x="72500" y="0"/>
                    <a:pt x="72500" y="0"/>
                    <a:pt x="72500" y="0"/>
                  </a:cubicBezTo>
                  <a:cubicBezTo>
                    <a:pt x="59090" y="8604"/>
                    <a:pt x="59090" y="8604"/>
                    <a:pt x="59090" y="8604"/>
                  </a:cubicBezTo>
                  <a:cubicBezTo>
                    <a:pt x="45681" y="465"/>
                    <a:pt x="45681" y="465"/>
                    <a:pt x="45681" y="465"/>
                  </a:cubicBezTo>
                  <a:cubicBezTo>
                    <a:pt x="37500" y="13953"/>
                    <a:pt x="37500" y="13953"/>
                    <a:pt x="37500" y="13953"/>
                  </a:cubicBezTo>
                  <a:cubicBezTo>
                    <a:pt x="21818" y="12790"/>
                    <a:pt x="21818" y="12790"/>
                    <a:pt x="21818" y="12790"/>
                  </a:cubicBezTo>
                  <a:cubicBezTo>
                    <a:pt x="20000" y="28604"/>
                    <a:pt x="20000" y="28604"/>
                    <a:pt x="20000" y="28604"/>
                  </a:cubicBezTo>
                  <a:cubicBezTo>
                    <a:pt x="5454" y="34418"/>
                    <a:pt x="5454" y="34418"/>
                    <a:pt x="5454" y="34418"/>
                  </a:cubicBezTo>
                  <a:cubicBezTo>
                    <a:pt x="10681" y="49534"/>
                    <a:pt x="10681" y="49534"/>
                    <a:pt x="10681" y="49534"/>
                  </a:cubicBezTo>
                  <a:cubicBezTo>
                    <a:pt x="0" y="61162"/>
                    <a:pt x="0" y="61162"/>
                    <a:pt x="0" y="61162"/>
                  </a:cubicBezTo>
                  <a:cubicBezTo>
                    <a:pt x="11136" y="72325"/>
                    <a:pt x="11136" y="72325"/>
                    <a:pt x="11136" y="72325"/>
                  </a:cubicBezTo>
                  <a:cubicBezTo>
                    <a:pt x="6363" y="87674"/>
                    <a:pt x="6363" y="87674"/>
                    <a:pt x="6363" y="87674"/>
                  </a:cubicBezTo>
                  <a:cubicBezTo>
                    <a:pt x="21136" y="92790"/>
                    <a:pt x="21136" y="92790"/>
                    <a:pt x="21136" y="92790"/>
                  </a:cubicBezTo>
                  <a:cubicBezTo>
                    <a:pt x="23409" y="108604"/>
                    <a:pt x="23409" y="108604"/>
                    <a:pt x="23409" y="108604"/>
                  </a:cubicBezTo>
                  <a:cubicBezTo>
                    <a:pt x="38863" y="106976"/>
                    <a:pt x="38863" y="106976"/>
                    <a:pt x="38863" y="106976"/>
                  </a:cubicBezTo>
                  <a:cubicBezTo>
                    <a:pt x="47500" y="120000"/>
                    <a:pt x="47500" y="120000"/>
                    <a:pt x="47500" y="120000"/>
                  </a:cubicBezTo>
                  <a:cubicBezTo>
                    <a:pt x="60909" y="111627"/>
                    <a:pt x="60909" y="111627"/>
                    <a:pt x="60909" y="111627"/>
                  </a:cubicBezTo>
                  <a:cubicBezTo>
                    <a:pt x="74318" y="119767"/>
                    <a:pt x="74318" y="119767"/>
                    <a:pt x="74318" y="119767"/>
                  </a:cubicBezTo>
                  <a:cubicBezTo>
                    <a:pt x="82500" y="106279"/>
                    <a:pt x="82500" y="106279"/>
                    <a:pt x="82500" y="106279"/>
                  </a:cubicBezTo>
                  <a:cubicBezTo>
                    <a:pt x="98181" y="107441"/>
                    <a:pt x="98181" y="107441"/>
                    <a:pt x="98181" y="107441"/>
                  </a:cubicBezTo>
                  <a:cubicBezTo>
                    <a:pt x="100000" y="91627"/>
                    <a:pt x="100000" y="91627"/>
                    <a:pt x="100000" y="91627"/>
                  </a:cubicBezTo>
                  <a:cubicBezTo>
                    <a:pt x="114545" y="85813"/>
                    <a:pt x="114545" y="85813"/>
                    <a:pt x="114545" y="85813"/>
                  </a:cubicBezTo>
                  <a:cubicBezTo>
                    <a:pt x="109318" y="70697"/>
                    <a:pt x="109318" y="70697"/>
                    <a:pt x="109318" y="70697"/>
                  </a:cubicBezTo>
                  <a:lnTo>
                    <a:pt x="120000" y="59069"/>
                  </a:lnTo>
                  <a:close/>
                  <a:moveTo>
                    <a:pt x="60000" y="100000"/>
                  </a:moveTo>
                  <a:cubicBezTo>
                    <a:pt x="38409" y="100000"/>
                    <a:pt x="20909" y="82093"/>
                    <a:pt x="20909" y="60000"/>
                  </a:cubicBezTo>
                  <a:cubicBezTo>
                    <a:pt x="20909" y="38139"/>
                    <a:pt x="38409" y="20000"/>
                    <a:pt x="60000" y="20000"/>
                  </a:cubicBezTo>
                  <a:cubicBezTo>
                    <a:pt x="81590" y="20000"/>
                    <a:pt x="99090" y="38139"/>
                    <a:pt x="99090" y="60000"/>
                  </a:cubicBezTo>
                  <a:cubicBezTo>
                    <a:pt x="99090" y="82093"/>
                    <a:pt x="81590" y="100000"/>
                    <a:pt x="60000" y="10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5" name="Shape 589"/>
          <p:cNvGrpSpPr>
            <a:grpSpLocks/>
          </p:cNvGrpSpPr>
          <p:nvPr/>
        </p:nvGrpSpPr>
        <p:grpSpPr bwMode="auto">
          <a:xfrm>
            <a:off x="747714" y="3378994"/>
            <a:ext cx="229790" cy="273844"/>
            <a:chOff x="490537" y="857250"/>
            <a:chExt cx="1552575" cy="1852612"/>
          </a:xfrm>
        </p:grpSpPr>
        <p:sp>
          <p:nvSpPr>
            <p:cNvPr id="78926" name="Shape 590"/>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chemeClr val="accent2"/>
            </a:solidFill>
            <a:ln w="9525">
              <a:noFill/>
              <a:round/>
              <a:headEnd/>
              <a:tailEnd/>
            </a:ln>
          </p:spPr>
          <p:txBody>
            <a:bodyPr lIns="68569" tIns="34275" rIns="68569" bIns="34275"/>
            <a:lstStyle/>
            <a:p>
              <a:endParaRPr lang="en-US" sz="1425"/>
            </a:p>
          </p:txBody>
        </p:sp>
        <p:sp>
          <p:nvSpPr>
            <p:cNvPr id="78927" name="Shape 591"/>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chemeClr val="accent2"/>
            </a:solidFill>
            <a:ln w="9525">
              <a:noFill/>
              <a:round/>
              <a:headEnd/>
              <a:tailEnd/>
            </a:ln>
          </p:spPr>
          <p:txBody>
            <a:bodyPr lIns="68569" tIns="34275" rIns="68569" bIns="34275"/>
            <a:lstStyle/>
            <a:p>
              <a:endParaRPr lang="en-US" sz="1425"/>
            </a:p>
          </p:txBody>
        </p:sp>
        <p:sp>
          <p:nvSpPr>
            <p:cNvPr id="78928" name="Shape 592"/>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6" name="Shape 593"/>
          <p:cNvGrpSpPr>
            <a:grpSpLocks/>
          </p:cNvGrpSpPr>
          <p:nvPr/>
        </p:nvGrpSpPr>
        <p:grpSpPr bwMode="auto">
          <a:xfrm>
            <a:off x="659607" y="3725466"/>
            <a:ext cx="407194" cy="275034"/>
            <a:chOff x="-2464450" y="2263775"/>
            <a:chExt cx="509277" cy="342901"/>
          </a:xfrm>
        </p:grpSpPr>
        <p:sp>
          <p:nvSpPr>
            <p:cNvPr id="78919" name="Shape 594"/>
            <p:cNvSpPr>
              <a:spLocks noChangeArrowheads="1"/>
            </p:cNvSpPr>
            <p:nvPr/>
          </p:nvSpPr>
          <p:spPr bwMode="auto">
            <a:xfrm>
              <a:off x="-2067884"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0" name="Shape 595"/>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chemeClr val="accent2"/>
            </a:solidFill>
            <a:ln w="9525">
              <a:noFill/>
              <a:round/>
              <a:headEnd/>
              <a:tailEnd/>
            </a:ln>
          </p:spPr>
          <p:txBody>
            <a:bodyPr lIns="68569" tIns="34275" rIns="68569" bIns="34275"/>
            <a:lstStyle/>
            <a:p>
              <a:endParaRPr lang="en-US" sz="1425"/>
            </a:p>
          </p:txBody>
        </p:sp>
        <p:sp>
          <p:nvSpPr>
            <p:cNvPr id="78921" name="Shape 596"/>
            <p:cNvSpPr>
              <a:spLocks noChangeArrowheads="1"/>
            </p:cNvSpPr>
            <p:nvPr/>
          </p:nvSpPr>
          <p:spPr bwMode="auto">
            <a:xfrm>
              <a:off x="-2278063" y="2263775"/>
              <a:ext cx="134938" cy="142875"/>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2" name="Shape 597"/>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chemeClr val="accent2"/>
            </a:solidFill>
            <a:ln w="9525">
              <a:noFill/>
              <a:round/>
              <a:headEnd/>
              <a:tailEnd/>
            </a:ln>
          </p:spPr>
          <p:txBody>
            <a:bodyPr lIns="68569" tIns="34275" rIns="68569" bIns="34275"/>
            <a:lstStyle/>
            <a:p>
              <a:endParaRPr lang="en-US" sz="1425"/>
            </a:p>
          </p:txBody>
        </p:sp>
        <p:sp>
          <p:nvSpPr>
            <p:cNvPr id="78923" name="Shape 598"/>
            <p:cNvSpPr>
              <a:spLocks noChangeArrowheads="1"/>
            </p:cNvSpPr>
            <p:nvPr/>
          </p:nvSpPr>
          <p:spPr bwMode="auto">
            <a:xfrm>
              <a:off x="-2435875"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4" name="Shape 599"/>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chemeClr val="accent2"/>
            </a:solidFill>
            <a:ln w="9525">
              <a:noFill/>
              <a:round/>
              <a:headEnd/>
              <a:tailEnd/>
            </a:ln>
          </p:spPr>
          <p:txBody>
            <a:bodyPr lIns="68569" tIns="34275" rIns="68569" bIns="34275"/>
            <a:lstStyle/>
            <a:p>
              <a:endParaRPr lang="en-US" sz="1425"/>
            </a:p>
          </p:txBody>
        </p:sp>
        <p:sp>
          <p:nvSpPr>
            <p:cNvPr id="78925" name="Shape 600"/>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chemeClr val="accent2"/>
            </a:solidFill>
            <a:ln w="9525">
              <a:noFill/>
              <a:round/>
              <a:headEnd/>
              <a:tailEnd/>
            </a:ln>
          </p:spPr>
          <p:txBody>
            <a:bodyPr lIns="68569" tIns="34275" rIns="68569" bIns="34275"/>
            <a:lstStyle/>
            <a:p>
              <a:endParaRPr lang="en-US" sz="1425"/>
            </a:p>
          </p:txBody>
        </p:sp>
      </p:grpSp>
      <p:sp>
        <p:nvSpPr>
          <p:cNvPr id="78867" name="Shape 601"/>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Clickstream</a:t>
            </a:r>
          </a:p>
        </p:txBody>
      </p:sp>
      <p:sp>
        <p:nvSpPr>
          <p:cNvPr id="78868" name="Shape 602"/>
          <p:cNvSpPr txBox="1">
            <a:spLocks noChangeArrowheads="1"/>
          </p:cNvSpPr>
          <p:nvPr/>
        </p:nvSpPr>
        <p:spPr bwMode="auto">
          <a:xfrm>
            <a:off x="1175147" y="1606154"/>
            <a:ext cx="88701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Sensor Data</a:t>
            </a:r>
          </a:p>
        </p:txBody>
      </p:sp>
      <p:sp>
        <p:nvSpPr>
          <p:cNvPr id="78869" name="Shape 603"/>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Billing Data</a:t>
            </a:r>
          </a:p>
        </p:txBody>
      </p:sp>
      <p:sp>
        <p:nvSpPr>
          <p:cNvPr id="78870" name="Shape 604"/>
          <p:cNvSpPr txBox="1">
            <a:spLocks noChangeArrowheads="1"/>
          </p:cNvSpPr>
          <p:nvPr/>
        </p:nvSpPr>
        <p:spPr bwMode="auto">
          <a:xfrm>
            <a:off x="1175148" y="2636044"/>
            <a:ext cx="83224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CRM / ERP</a:t>
            </a:r>
          </a:p>
        </p:txBody>
      </p:sp>
      <p:sp>
        <p:nvSpPr>
          <p:cNvPr id="78871" name="Shape 605"/>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Product Catalog</a:t>
            </a:r>
          </a:p>
        </p:txBody>
      </p:sp>
      <p:sp>
        <p:nvSpPr>
          <p:cNvPr id="78872" name="Shape 606"/>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Social Media</a:t>
            </a:r>
          </a:p>
        </p:txBody>
      </p:sp>
      <p:sp>
        <p:nvSpPr>
          <p:cNvPr id="78873" name="Shape 607"/>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Server Logs</a:t>
            </a:r>
          </a:p>
        </p:txBody>
      </p:sp>
      <p:sp>
        <p:nvSpPr>
          <p:cNvPr id="78874" name="Shape 608"/>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Merchant Listings</a:t>
            </a:r>
          </a:p>
        </p:txBody>
      </p:sp>
      <p:sp>
        <p:nvSpPr>
          <p:cNvPr id="78875" name="Shape 609"/>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Online Chat</a:t>
            </a:r>
          </a:p>
        </p:txBody>
      </p:sp>
      <p:grpSp>
        <p:nvGrpSpPr>
          <p:cNvPr id="78876" name="Shape 610"/>
          <p:cNvGrpSpPr>
            <a:grpSpLocks/>
          </p:cNvGrpSpPr>
          <p:nvPr/>
        </p:nvGrpSpPr>
        <p:grpSpPr bwMode="auto">
          <a:xfrm>
            <a:off x="683420" y="4073129"/>
            <a:ext cx="359569" cy="273844"/>
            <a:chOff x="2386" y="1032"/>
            <a:chExt cx="2904" cy="2226"/>
          </a:xfrm>
        </p:grpSpPr>
        <p:sp>
          <p:nvSpPr>
            <p:cNvPr id="78917" name="Shape 611"/>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3B6E8E"/>
            </a:solidFill>
            <a:ln w="9525">
              <a:noFill/>
              <a:round/>
              <a:headEnd/>
              <a:tailEnd/>
            </a:ln>
          </p:spPr>
          <p:txBody>
            <a:bodyPr lIns="68569" tIns="34275" rIns="68569" bIns="34275"/>
            <a:lstStyle/>
            <a:p>
              <a:endParaRPr lang="en-US" sz="1425"/>
            </a:p>
          </p:txBody>
        </p:sp>
        <p:sp>
          <p:nvSpPr>
            <p:cNvPr id="78918" name="Shape 612"/>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7" name="Shape 613"/>
          <p:cNvGrpSpPr>
            <a:grpSpLocks/>
          </p:cNvGrpSpPr>
          <p:nvPr/>
        </p:nvGrpSpPr>
        <p:grpSpPr bwMode="auto">
          <a:xfrm>
            <a:off x="740570" y="4420791"/>
            <a:ext cx="245269" cy="273844"/>
            <a:chOff x="3734" y="2040"/>
            <a:chExt cx="209" cy="234"/>
          </a:xfrm>
        </p:grpSpPr>
        <p:sp>
          <p:nvSpPr>
            <p:cNvPr id="78914" name="Shape 614"/>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5" name="Shape 615"/>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rgbClr val="3B6E8E"/>
            </a:solidFill>
            <a:ln w="9525">
              <a:noFill/>
              <a:round/>
              <a:headEnd/>
              <a:tailEnd/>
            </a:ln>
          </p:spPr>
          <p:txBody>
            <a:bodyPr lIns="68569" tIns="34275" rIns="68569" bIns="34275"/>
            <a:lstStyle/>
            <a:p>
              <a:endParaRPr lang="en-US" sz="1425"/>
            </a:p>
          </p:txBody>
        </p:sp>
        <p:sp>
          <p:nvSpPr>
            <p:cNvPr id="78916" name="Shape 616"/>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8" name="Shape 617"/>
          <p:cNvGrpSpPr>
            <a:grpSpLocks/>
          </p:cNvGrpSpPr>
          <p:nvPr/>
        </p:nvGrpSpPr>
        <p:grpSpPr bwMode="auto">
          <a:xfrm>
            <a:off x="717947" y="1943100"/>
            <a:ext cx="290513" cy="198835"/>
            <a:chOff x="3604" y="1997"/>
            <a:chExt cx="467" cy="321"/>
          </a:xfrm>
        </p:grpSpPr>
        <p:sp>
          <p:nvSpPr>
            <p:cNvPr id="78910" name="Shape 618"/>
            <p:cNvSpPr>
              <a:spLocks noChangeArrowheads="1"/>
            </p:cNvSpPr>
            <p:nvPr/>
          </p:nvSpPr>
          <p:spPr bwMode="auto">
            <a:xfrm>
              <a:off x="3797" y="2198"/>
              <a:ext cx="9" cy="42"/>
            </a:xfrm>
            <a:prstGeom prst="ellipse">
              <a:avLst/>
            </a:prstGeom>
            <a:solidFill>
              <a:srgbClr val="3B6E8E"/>
            </a:solidFill>
            <a:ln w="9525">
              <a:noFill/>
              <a:round/>
              <a:headEnd/>
              <a:tailEnd/>
            </a:ln>
          </p:spPr>
          <p:txBody>
            <a:bodyPr lIns="68569" tIns="34275" rIns="68569" bIns="34275"/>
            <a:lstStyle/>
            <a:p>
              <a:endParaRPr lang="en-US" sz="1800"/>
            </a:p>
          </p:txBody>
        </p:sp>
        <p:sp>
          <p:nvSpPr>
            <p:cNvPr id="78911" name="Shape 619"/>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2" name="Shape 620"/>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rgbClr val="3B6E8E"/>
            </a:solidFill>
            <a:ln w="9525">
              <a:noFill/>
              <a:round/>
              <a:headEnd/>
              <a:tailEnd/>
            </a:ln>
          </p:spPr>
          <p:txBody>
            <a:bodyPr lIns="68569" tIns="34275" rIns="68569" bIns="34275"/>
            <a:lstStyle/>
            <a:p>
              <a:endParaRPr lang="en-US" sz="1425"/>
            </a:p>
          </p:txBody>
        </p:sp>
        <p:sp>
          <p:nvSpPr>
            <p:cNvPr id="78913" name="Shape 621"/>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rgbClr val="3B6E8E"/>
            </a:solidFill>
            <a:ln w="9525">
              <a:noFill/>
              <a:round/>
              <a:headEnd/>
              <a:tailEnd/>
            </a:ln>
          </p:spPr>
          <p:txBody>
            <a:bodyPr lIns="68569" tIns="34275" rIns="68569" bIns="34275"/>
            <a:lstStyle/>
            <a:p>
              <a:endParaRPr lang="en-US" sz="1425"/>
            </a:p>
          </p:txBody>
        </p:sp>
      </p:grpSp>
      <p:sp>
        <p:nvSpPr>
          <p:cNvPr id="78879" name="Shape 622"/>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Call Detail Records</a:t>
            </a:r>
          </a:p>
        </p:txBody>
      </p:sp>
      <p:pic>
        <p:nvPicPr>
          <p:cNvPr id="78880" name="Shape 623"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78881" name="Shape 624"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78882" name="Shape 625" descr="tableau logo.png"/>
          <p:cNvPicPr preferRelativeResize="0">
            <a:picLocks noChangeAspect="1" noChangeArrowheads="1"/>
          </p:cNvPicPr>
          <p:nvPr/>
        </p:nvPicPr>
        <p:blipFill>
          <a:blip r:embed="rId6"/>
          <a:srcRect/>
          <a:stretch>
            <a:fillRect/>
          </a:stretch>
        </p:blipFill>
        <p:spPr bwMode="auto">
          <a:xfrm>
            <a:off x="7244954" y="2647950"/>
            <a:ext cx="1315641" cy="257175"/>
          </a:xfrm>
          <a:prstGeom prst="rect">
            <a:avLst/>
          </a:prstGeom>
          <a:noFill/>
          <a:ln w="9525">
            <a:noFill/>
            <a:miter lim="800000"/>
            <a:headEnd/>
            <a:tailEnd/>
          </a:ln>
        </p:spPr>
      </p:pic>
      <p:pic>
        <p:nvPicPr>
          <p:cNvPr id="78883" name="Shape 626"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78884" name="Shape 627"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78885" name="Shape 628"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78886" name="Shape 629"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78887" name="Shape 630"/>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78888" name="Shape 631"/>
          <p:cNvGrpSpPr>
            <a:grpSpLocks/>
          </p:cNvGrpSpPr>
          <p:nvPr/>
        </p:nvGrpSpPr>
        <p:grpSpPr bwMode="auto">
          <a:xfrm>
            <a:off x="3630216" y="1895475"/>
            <a:ext cx="2252663" cy="1453754"/>
            <a:chOff x="4839064" y="2536367"/>
            <a:chExt cx="3002722" cy="1938322"/>
          </a:xfrm>
        </p:grpSpPr>
        <p:grpSp>
          <p:nvGrpSpPr>
            <p:cNvPr id="78893" name="Shape 632"/>
            <p:cNvGrpSpPr>
              <a:grpSpLocks/>
            </p:cNvGrpSpPr>
            <p:nvPr/>
          </p:nvGrpSpPr>
          <p:grpSpPr bwMode="auto">
            <a:xfrm>
              <a:off x="4839064" y="2536367"/>
              <a:ext cx="3002722" cy="365759"/>
              <a:chOff x="4839064" y="2536367"/>
              <a:chExt cx="3002722" cy="365759"/>
            </a:xfrm>
          </p:grpSpPr>
          <p:sp>
            <p:nvSpPr>
              <p:cNvPr id="78907" name="Shape 633"/>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78908" name="Shape 634"/>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78909" name="Shape 635"/>
              <p:cNvSpPr>
                <a:spLocks noChangeArrowheads="1"/>
              </p:cNvSpPr>
              <p:nvPr/>
            </p:nvSpPr>
            <p:spPr bwMode="auto">
              <a:xfrm>
                <a:off x="588322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MapReduce</a:t>
                </a:r>
              </a:p>
            </p:txBody>
          </p:sp>
        </p:grpSp>
        <p:grpSp>
          <p:nvGrpSpPr>
            <p:cNvPr id="78894" name="Shape 636"/>
            <p:cNvGrpSpPr>
              <a:grpSpLocks/>
            </p:cNvGrpSpPr>
            <p:nvPr/>
          </p:nvGrpSpPr>
          <p:grpSpPr bwMode="auto">
            <a:xfrm>
              <a:off x="4839064" y="3057710"/>
              <a:ext cx="3002722" cy="365760"/>
              <a:chOff x="4839064" y="3057710"/>
              <a:chExt cx="3002722" cy="365760"/>
            </a:xfrm>
          </p:grpSpPr>
          <p:sp>
            <p:nvSpPr>
              <p:cNvPr id="78903" name="Shape 637"/>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78904" name="Shape 638"/>
              <p:cNvGrpSpPr>
                <a:grpSpLocks/>
              </p:cNvGrpSpPr>
              <p:nvPr/>
            </p:nvGrpSpPr>
            <p:grpSpPr bwMode="auto">
              <a:xfrm>
                <a:off x="4839064" y="3057711"/>
                <a:ext cx="1958560" cy="365759"/>
                <a:chOff x="4839064" y="3011331"/>
                <a:chExt cx="1958560" cy="365759"/>
              </a:xfrm>
            </p:grpSpPr>
            <p:sp>
              <p:nvSpPr>
                <p:cNvPr id="78905" name="Shape 639"/>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78906" name="Shape 640"/>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78895" name="Shape 641"/>
            <p:cNvGrpSpPr>
              <a:grpSpLocks/>
            </p:cNvGrpSpPr>
            <p:nvPr/>
          </p:nvGrpSpPr>
          <p:grpSpPr bwMode="auto">
            <a:xfrm>
              <a:off x="4839064" y="4108898"/>
              <a:ext cx="3002722" cy="365792"/>
              <a:chOff x="4839064" y="4108898"/>
              <a:chExt cx="3002722" cy="365792"/>
            </a:xfrm>
          </p:grpSpPr>
          <p:sp>
            <p:nvSpPr>
              <p:cNvPr id="78900" name="Shape 642"/>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78901" name="Shape 643"/>
              <p:cNvSpPr>
                <a:spLocks noChangeArrowheads="1"/>
              </p:cNvSpPr>
              <p:nvPr/>
            </p:nvSpPr>
            <p:spPr bwMode="auto">
              <a:xfrm>
                <a:off x="6927386"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Mahout</a:t>
                </a:r>
              </a:p>
            </p:txBody>
          </p:sp>
          <p:sp>
            <p:nvSpPr>
              <p:cNvPr id="78902" name="Shape 644"/>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78896" name="Shape 645"/>
            <p:cNvGrpSpPr>
              <a:grpSpLocks/>
            </p:cNvGrpSpPr>
            <p:nvPr/>
          </p:nvGrpSpPr>
          <p:grpSpPr bwMode="auto">
            <a:xfrm>
              <a:off x="4839064" y="3579054"/>
              <a:ext cx="3002722" cy="374262"/>
              <a:chOff x="4839064" y="3633969"/>
              <a:chExt cx="3002722" cy="374262"/>
            </a:xfrm>
          </p:grpSpPr>
          <p:sp>
            <p:nvSpPr>
              <p:cNvPr id="78897" name="Shape 646"/>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78898" name="Shape 647"/>
              <p:cNvSpPr>
                <a:spLocks noChangeArrowheads="1"/>
              </p:cNvSpPr>
              <p:nvPr/>
            </p:nvSpPr>
            <p:spPr bwMode="auto">
              <a:xfrm>
                <a:off x="5883225"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899" name="Shape 648"/>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78889" name="Shape 649"/>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8890" name="Shape 650"/>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651" name="Shape 651"/>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78892" name="Shape 652"/>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spTree>
    <p:extLst>
      <p:ext uri="{BB962C8B-B14F-4D97-AF65-F5344CB8AC3E}">
        <p14:creationId xmlns:p14="http://schemas.microsoft.com/office/powerpoint/2010/main" val="1902890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Shape 658"/>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898" name="Shape 659"/>
          <p:cNvSpPr>
            <a:spLocks noChangeArrowheads="1"/>
          </p:cNvSpPr>
          <p:nvPr/>
        </p:nvSpPr>
        <p:spPr bwMode="auto">
          <a:xfrm>
            <a:off x="532210" y="2902744"/>
            <a:ext cx="1913335" cy="45958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899" name="Shape 660"/>
          <p:cNvSpPr>
            <a:spLocks noChangeArrowheads="1"/>
          </p:cNvSpPr>
          <p:nvPr/>
        </p:nvSpPr>
        <p:spPr bwMode="auto">
          <a:xfrm>
            <a:off x="525066" y="1895476"/>
            <a:ext cx="1913335" cy="32623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0" name="Shape 661"/>
          <p:cNvSpPr>
            <a:spLocks noChangeArrowheads="1"/>
          </p:cNvSpPr>
          <p:nvPr/>
        </p:nvSpPr>
        <p:spPr bwMode="auto">
          <a:xfrm>
            <a:off x="532210" y="4346972"/>
            <a:ext cx="1913335" cy="419100"/>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1" name="Shape 662"/>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902" name="Shape 663"/>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Use Case Data Flow Example</a:t>
            </a:r>
          </a:p>
        </p:txBody>
      </p:sp>
      <p:pic>
        <p:nvPicPr>
          <p:cNvPr id="80903" name="Shape 664"/>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80904" name="Shape 665"/>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80905" name="Shape 666"/>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80906" name="Shape 667"/>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80907" name="Shape 66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80908" name="Shape 669"/>
          <p:cNvGrpSpPr>
            <a:grpSpLocks/>
          </p:cNvGrpSpPr>
          <p:nvPr/>
        </p:nvGrpSpPr>
        <p:grpSpPr bwMode="auto">
          <a:xfrm>
            <a:off x="2347913" y="1697831"/>
            <a:ext cx="1027509" cy="1849041"/>
            <a:chOff x="2761456" y="2273335"/>
            <a:chExt cx="1369241" cy="2466396"/>
          </a:xfrm>
        </p:grpSpPr>
        <p:grpSp>
          <p:nvGrpSpPr>
            <p:cNvPr id="81015" name="Shape 670"/>
            <p:cNvGrpSpPr>
              <a:grpSpLocks/>
            </p:cNvGrpSpPr>
            <p:nvPr/>
          </p:nvGrpSpPr>
          <p:grpSpPr bwMode="auto">
            <a:xfrm>
              <a:off x="2761456" y="2273335"/>
              <a:ext cx="1369241" cy="2466396"/>
              <a:chOff x="3646967" y="1873576"/>
              <a:chExt cx="2154524" cy="1057618"/>
            </a:xfrm>
          </p:grpSpPr>
          <p:sp>
            <p:nvSpPr>
              <p:cNvPr id="81021" name="Shape 67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72" name="Shape 67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16" name="Shape 67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81017" name="Shape 674"/>
            <p:cNvSpPr>
              <a:spLocks noChangeArrowheads="1"/>
            </p:cNvSpPr>
            <p:nvPr/>
          </p:nvSpPr>
          <p:spPr bwMode="auto">
            <a:xfrm>
              <a:off x="3006466" y="3185216"/>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Sqoop</a:t>
              </a:r>
            </a:p>
          </p:txBody>
        </p:sp>
        <p:sp>
          <p:nvSpPr>
            <p:cNvPr id="81018" name="Shape 675"/>
            <p:cNvSpPr>
              <a:spLocks noChangeArrowheads="1"/>
            </p:cNvSpPr>
            <p:nvPr/>
          </p:nvSpPr>
          <p:spPr bwMode="auto">
            <a:xfrm>
              <a:off x="3006466" y="3660339"/>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Flume</a:t>
              </a:r>
            </a:p>
          </p:txBody>
        </p:sp>
        <p:sp>
          <p:nvSpPr>
            <p:cNvPr id="81019" name="Shape 67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81020" name="Shape 677"/>
            <p:cNvSpPr>
              <a:spLocks noChangeArrowheads="1"/>
            </p:cNvSpPr>
            <p:nvPr/>
          </p:nvSpPr>
          <p:spPr bwMode="auto">
            <a:xfrm>
              <a:off x="3006466" y="2710091"/>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NFS</a:t>
              </a:r>
            </a:p>
          </p:txBody>
        </p:sp>
      </p:grpSp>
      <p:grpSp>
        <p:nvGrpSpPr>
          <p:cNvPr id="80909" name="Shape 678"/>
          <p:cNvGrpSpPr>
            <a:grpSpLocks/>
          </p:cNvGrpSpPr>
          <p:nvPr/>
        </p:nvGrpSpPr>
        <p:grpSpPr bwMode="auto">
          <a:xfrm>
            <a:off x="6093620" y="1537097"/>
            <a:ext cx="1101328" cy="2171700"/>
            <a:chOff x="7782303" y="2014329"/>
            <a:chExt cx="1468771" cy="2895649"/>
          </a:xfrm>
        </p:grpSpPr>
        <p:grpSp>
          <p:nvGrpSpPr>
            <p:cNvPr id="81007" name="Shape 679"/>
            <p:cNvGrpSpPr>
              <a:grpSpLocks/>
            </p:cNvGrpSpPr>
            <p:nvPr/>
          </p:nvGrpSpPr>
          <p:grpSpPr bwMode="auto">
            <a:xfrm>
              <a:off x="7782303" y="2014329"/>
              <a:ext cx="1468771" cy="2895649"/>
              <a:chOff x="3646967" y="1873576"/>
              <a:chExt cx="2154524" cy="1057618"/>
            </a:xfrm>
          </p:grpSpPr>
          <p:sp>
            <p:nvSpPr>
              <p:cNvPr id="81013" name="Shape 68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81" name="Shape 68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08" name="Shape 68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81009" name="Shape 683"/>
            <p:cNvGrpSpPr>
              <a:grpSpLocks/>
            </p:cNvGrpSpPr>
            <p:nvPr/>
          </p:nvGrpSpPr>
          <p:grpSpPr bwMode="auto">
            <a:xfrm>
              <a:off x="8059607" y="2459824"/>
              <a:ext cx="914162" cy="2279908"/>
              <a:chOff x="8027313" y="2473192"/>
              <a:chExt cx="914162" cy="2279908"/>
            </a:xfrm>
          </p:grpSpPr>
          <p:sp>
            <p:nvSpPr>
              <p:cNvPr id="81010" name="Shape 68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81011" name="Shape 685"/>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81012" name="Shape 686"/>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80910" name="Shape 687"/>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dirty="0">
                <a:solidFill>
                  <a:srgbClr val="4D4F53"/>
                </a:solidFill>
              </a:rPr>
              <a:t>Data Sources</a:t>
            </a:r>
          </a:p>
        </p:txBody>
      </p:sp>
      <p:grpSp>
        <p:nvGrpSpPr>
          <p:cNvPr id="80911" name="Shape 688"/>
          <p:cNvGrpSpPr>
            <a:grpSpLocks/>
          </p:cNvGrpSpPr>
          <p:nvPr/>
        </p:nvGrpSpPr>
        <p:grpSpPr bwMode="auto">
          <a:xfrm>
            <a:off x="683420" y="2938462"/>
            <a:ext cx="358378" cy="396479"/>
            <a:chOff x="950912" y="1438275"/>
            <a:chExt cx="2052636" cy="2268537"/>
          </a:xfrm>
        </p:grpSpPr>
        <p:sp>
          <p:nvSpPr>
            <p:cNvPr id="81002" name="Shape 689"/>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bg1"/>
            </a:solidFill>
            <a:ln w="9525">
              <a:noFill/>
              <a:round/>
              <a:headEnd/>
              <a:tailEnd/>
            </a:ln>
          </p:spPr>
          <p:txBody>
            <a:bodyPr lIns="68569" tIns="34275" rIns="68569" bIns="34275"/>
            <a:lstStyle/>
            <a:p>
              <a:endParaRPr lang="en-US" sz="1425"/>
            </a:p>
          </p:txBody>
        </p:sp>
        <p:sp>
          <p:nvSpPr>
            <p:cNvPr id="81003" name="Shape 690"/>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bg1"/>
            </a:solidFill>
            <a:ln w="9525">
              <a:noFill/>
              <a:round/>
              <a:headEnd/>
              <a:tailEnd/>
            </a:ln>
          </p:spPr>
          <p:txBody>
            <a:bodyPr lIns="68569" tIns="34275" rIns="68569" bIns="34275"/>
            <a:lstStyle/>
            <a:p>
              <a:endParaRPr lang="en-US" sz="1425"/>
            </a:p>
          </p:txBody>
        </p:sp>
        <p:sp>
          <p:nvSpPr>
            <p:cNvPr id="81004" name="Shape 691"/>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bg1"/>
            </a:solidFill>
            <a:ln w="9525">
              <a:noFill/>
              <a:round/>
              <a:headEnd/>
              <a:tailEnd/>
            </a:ln>
          </p:spPr>
          <p:txBody>
            <a:bodyPr lIns="68569" tIns="34275" rIns="68569" bIns="34275"/>
            <a:lstStyle/>
            <a:p>
              <a:endParaRPr lang="en-US" sz="1425"/>
            </a:p>
          </p:txBody>
        </p:sp>
        <p:sp>
          <p:nvSpPr>
            <p:cNvPr id="81005" name="Shape 692"/>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sp>
          <p:nvSpPr>
            <p:cNvPr id="81006" name="Shape 693"/>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grpSp>
      <p:grpSp>
        <p:nvGrpSpPr>
          <p:cNvPr id="80912" name="Shape 694"/>
          <p:cNvGrpSpPr>
            <a:grpSpLocks/>
          </p:cNvGrpSpPr>
          <p:nvPr/>
        </p:nvGrpSpPr>
        <p:grpSpPr bwMode="auto">
          <a:xfrm rot="5400000">
            <a:off x="812007" y="1323975"/>
            <a:ext cx="102394" cy="273844"/>
            <a:chOff x="1236662" y="1854200"/>
            <a:chExt cx="685800" cy="1833563"/>
          </a:xfrm>
        </p:grpSpPr>
        <p:sp>
          <p:nvSpPr>
            <p:cNvPr id="80998" name="Shape 695"/>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rgbClr val="C6C8C9"/>
            </a:solidFill>
            <a:ln w="9525">
              <a:noFill/>
              <a:round/>
              <a:headEnd/>
              <a:tailEnd/>
            </a:ln>
          </p:spPr>
          <p:txBody>
            <a:bodyPr lIns="68569" tIns="34275" rIns="68569" bIns="34275"/>
            <a:lstStyle/>
            <a:p>
              <a:endParaRPr lang="en-US" sz="1425"/>
            </a:p>
          </p:txBody>
        </p:sp>
        <p:sp>
          <p:nvSpPr>
            <p:cNvPr id="80999" name="Shape 696"/>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rgbClr val="C6C8C9"/>
            </a:solidFill>
            <a:ln w="9525">
              <a:noFill/>
              <a:round/>
              <a:headEnd/>
              <a:tailEnd/>
            </a:ln>
          </p:spPr>
          <p:txBody>
            <a:bodyPr lIns="68569" tIns="34275" rIns="68569" bIns="34275"/>
            <a:lstStyle/>
            <a:p>
              <a:endParaRPr lang="en-US" sz="1425"/>
            </a:p>
          </p:txBody>
        </p:sp>
        <p:sp>
          <p:nvSpPr>
            <p:cNvPr id="81000" name="Shape 697"/>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rgbClr val="C6C8C9"/>
            </a:solidFill>
            <a:ln w="9525">
              <a:noFill/>
              <a:round/>
              <a:headEnd/>
              <a:tailEnd/>
            </a:ln>
          </p:spPr>
          <p:txBody>
            <a:bodyPr lIns="68569" tIns="34275" rIns="68569" bIns="34275"/>
            <a:lstStyle/>
            <a:p>
              <a:endParaRPr lang="en-US" sz="1425"/>
            </a:p>
          </p:txBody>
        </p:sp>
        <p:sp>
          <p:nvSpPr>
            <p:cNvPr id="81001" name="Shape 698"/>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3" name="Shape 699"/>
          <p:cNvGrpSpPr>
            <a:grpSpLocks/>
          </p:cNvGrpSpPr>
          <p:nvPr/>
        </p:nvGrpSpPr>
        <p:grpSpPr bwMode="auto">
          <a:xfrm>
            <a:off x="751285" y="2221707"/>
            <a:ext cx="222647" cy="275035"/>
            <a:chOff x="2528888" y="3252788"/>
            <a:chExt cx="1541461" cy="1901824"/>
          </a:xfrm>
        </p:grpSpPr>
        <p:sp>
          <p:nvSpPr>
            <p:cNvPr id="80992" name="Shape 700"/>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rgbClr val="C6C8C9"/>
            </a:solidFill>
            <a:ln w="9525">
              <a:noFill/>
              <a:round/>
              <a:headEnd/>
              <a:tailEnd/>
            </a:ln>
          </p:spPr>
          <p:txBody>
            <a:bodyPr lIns="68569" tIns="34275" rIns="68569" bIns="34275"/>
            <a:lstStyle/>
            <a:p>
              <a:endParaRPr lang="en-US" sz="1425"/>
            </a:p>
          </p:txBody>
        </p:sp>
        <p:sp>
          <p:nvSpPr>
            <p:cNvPr id="80993" name="Shape 701"/>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rgbClr val="C6C8C9"/>
            </a:solidFill>
            <a:ln w="9525">
              <a:noFill/>
              <a:round/>
              <a:headEnd/>
              <a:tailEnd/>
            </a:ln>
          </p:spPr>
          <p:txBody>
            <a:bodyPr lIns="68569" tIns="34275" rIns="68569" bIns="34275"/>
            <a:lstStyle/>
            <a:p>
              <a:endParaRPr lang="en-US" sz="1425"/>
            </a:p>
          </p:txBody>
        </p:sp>
        <p:sp>
          <p:nvSpPr>
            <p:cNvPr id="80994" name="Shape 702"/>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5" name="Shape 703"/>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6" name="Shape 704"/>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rgbClr val="C6C8C9"/>
            </a:solidFill>
            <a:ln w="9525">
              <a:noFill/>
              <a:round/>
              <a:headEnd/>
              <a:tailEnd/>
            </a:ln>
          </p:spPr>
          <p:txBody>
            <a:bodyPr lIns="68569" tIns="34275" rIns="68569" bIns="34275"/>
            <a:lstStyle/>
            <a:p>
              <a:endParaRPr lang="en-US" sz="1425"/>
            </a:p>
          </p:txBody>
        </p:sp>
        <p:sp>
          <p:nvSpPr>
            <p:cNvPr id="80997" name="Shape 705"/>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14" name="Shape 706"/>
          <p:cNvGrpSpPr>
            <a:grpSpLocks/>
          </p:cNvGrpSpPr>
          <p:nvPr/>
        </p:nvGrpSpPr>
        <p:grpSpPr bwMode="auto">
          <a:xfrm>
            <a:off x="747714" y="3378994"/>
            <a:ext cx="229790" cy="273844"/>
            <a:chOff x="490537" y="857250"/>
            <a:chExt cx="1552575" cy="1852612"/>
          </a:xfrm>
        </p:grpSpPr>
        <p:sp>
          <p:nvSpPr>
            <p:cNvPr id="80989" name="Shape 707"/>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rgbClr val="C6C8C9"/>
            </a:solidFill>
            <a:ln w="9525">
              <a:noFill/>
              <a:round/>
              <a:headEnd/>
              <a:tailEnd/>
            </a:ln>
          </p:spPr>
          <p:txBody>
            <a:bodyPr lIns="68569" tIns="34275" rIns="68569" bIns="34275"/>
            <a:lstStyle/>
            <a:p>
              <a:endParaRPr lang="en-US" sz="1425"/>
            </a:p>
          </p:txBody>
        </p:sp>
        <p:sp>
          <p:nvSpPr>
            <p:cNvPr id="80990" name="Shape 708"/>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rgbClr val="C6C8C9"/>
            </a:solidFill>
            <a:ln w="9525">
              <a:noFill/>
              <a:round/>
              <a:headEnd/>
              <a:tailEnd/>
            </a:ln>
          </p:spPr>
          <p:txBody>
            <a:bodyPr lIns="68569" tIns="34275" rIns="68569" bIns="34275"/>
            <a:lstStyle/>
            <a:p>
              <a:endParaRPr lang="en-US" sz="1425"/>
            </a:p>
          </p:txBody>
        </p:sp>
        <p:sp>
          <p:nvSpPr>
            <p:cNvPr id="80991" name="Shape 709"/>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5" name="Shape 710"/>
          <p:cNvGrpSpPr>
            <a:grpSpLocks/>
          </p:cNvGrpSpPr>
          <p:nvPr/>
        </p:nvGrpSpPr>
        <p:grpSpPr bwMode="auto">
          <a:xfrm>
            <a:off x="659607" y="3725466"/>
            <a:ext cx="407194" cy="275034"/>
            <a:chOff x="-2464450" y="2263775"/>
            <a:chExt cx="509277" cy="342901"/>
          </a:xfrm>
        </p:grpSpPr>
        <p:sp>
          <p:nvSpPr>
            <p:cNvPr id="80982" name="Shape 711"/>
            <p:cNvSpPr>
              <a:spLocks noChangeArrowheads="1"/>
            </p:cNvSpPr>
            <p:nvPr/>
          </p:nvSpPr>
          <p:spPr bwMode="auto">
            <a:xfrm>
              <a:off x="-2067884"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3" name="Shape 712"/>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rgbClr val="C6C8C9"/>
            </a:solidFill>
            <a:ln w="9525">
              <a:noFill/>
              <a:round/>
              <a:headEnd/>
              <a:tailEnd/>
            </a:ln>
          </p:spPr>
          <p:txBody>
            <a:bodyPr lIns="68569" tIns="34275" rIns="68569" bIns="34275"/>
            <a:lstStyle/>
            <a:p>
              <a:endParaRPr lang="en-US" sz="1425"/>
            </a:p>
          </p:txBody>
        </p:sp>
        <p:sp>
          <p:nvSpPr>
            <p:cNvPr id="80984" name="Shape 713"/>
            <p:cNvSpPr>
              <a:spLocks noChangeArrowheads="1"/>
            </p:cNvSpPr>
            <p:nvPr/>
          </p:nvSpPr>
          <p:spPr bwMode="auto">
            <a:xfrm>
              <a:off x="-2278063" y="2263775"/>
              <a:ext cx="134938" cy="142875"/>
            </a:xfrm>
            <a:prstGeom prst="ellipse">
              <a:avLst/>
            </a:prstGeom>
            <a:solidFill>
              <a:srgbClr val="C6C8C9"/>
            </a:solidFill>
            <a:ln w="9525">
              <a:noFill/>
              <a:round/>
              <a:headEnd/>
              <a:tailEnd/>
            </a:ln>
          </p:spPr>
          <p:txBody>
            <a:bodyPr lIns="68569" tIns="34275" rIns="68569" bIns="34275"/>
            <a:lstStyle/>
            <a:p>
              <a:endParaRPr lang="en-US" sz="1800"/>
            </a:p>
          </p:txBody>
        </p:sp>
        <p:sp>
          <p:nvSpPr>
            <p:cNvPr id="80985" name="Shape 714"/>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rgbClr val="C6C8C9"/>
            </a:solidFill>
            <a:ln w="9525">
              <a:noFill/>
              <a:round/>
              <a:headEnd/>
              <a:tailEnd/>
            </a:ln>
          </p:spPr>
          <p:txBody>
            <a:bodyPr lIns="68569" tIns="34275" rIns="68569" bIns="34275"/>
            <a:lstStyle/>
            <a:p>
              <a:endParaRPr lang="en-US" sz="1425"/>
            </a:p>
          </p:txBody>
        </p:sp>
        <p:sp>
          <p:nvSpPr>
            <p:cNvPr id="80986" name="Shape 715"/>
            <p:cNvSpPr>
              <a:spLocks noChangeArrowheads="1"/>
            </p:cNvSpPr>
            <p:nvPr/>
          </p:nvSpPr>
          <p:spPr bwMode="auto">
            <a:xfrm>
              <a:off x="-2435875"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7" name="Shape 716"/>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rgbClr val="C6C8C9"/>
            </a:solidFill>
            <a:ln w="9525">
              <a:noFill/>
              <a:round/>
              <a:headEnd/>
              <a:tailEnd/>
            </a:ln>
          </p:spPr>
          <p:txBody>
            <a:bodyPr lIns="68569" tIns="34275" rIns="68569" bIns="34275"/>
            <a:lstStyle/>
            <a:p>
              <a:endParaRPr lang="en-US" sz="1425"/>
            </a:p>
          </p:txBody>
        </p:sp>
        <p:sp>
          <p:nvSpPr>
            <p:cNvPr id="80988" name="Shape 717"/>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rgbClr val="C6C8C9"/>
            </a:solidFill>
            <a:ln w="9525">
              <a:noFill/>
              <a:round/>
              <a:headEnd/>
              <a:tailEnd/>
            </a:ln>
          </p:spPr>
          <p:txBody>
            <a:bodyPr lIns="68569" tIns="34275" rIns="68569" bIns="34275"/>
            <a:lstStyle/>
            <a:p>
              <a:endParaRPr lang="en-US" sz="1425"/>
            </a:p>
          </p:txBody>
        </p:sp>
      </p:grpSp>
      <p:sp>
        <p:nvSpPr>
          <p:cNvPr id="80916" name="Shape 718"/>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Clickstream</a:t>
            </a:r>
          </a:p>
        </p:txBody>
      </p:sp>
      <p:sp>
        <p:nvSpPr>
          <p:cNvPr id="80917" name="Shape 719"/>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Billing Data</a:t>
            </a:r>
          </a:p>
        </p:txBody>
      </p:sp>
      <p:sp>
        <p:nvSpPr>
          <p:cNvPr id="80918" name="Shape 720"/>
          <p:cNvSpPr txBox="1">
            <a:spLocks noChangeArrowheads="1"/>
          </p:cNvSpPr>
          <p:nvPr/>
        </p:nvSpPr>
        <p:spPr bwMode="auto">
          <a:xfrm>
            <a:off x="1175147" y="2636044"/>
            <a:ext cx="85725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Mobile Data</a:t>
            </a:r>
          </a:p>
        </p:txBody>
      </p:sp>
      <p:sp>
        <p:nvSpPr>
          <p:cNvPr id="80919" name="Shape 721"/>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Product Catalog</a:t>
            </a:r>
          </a:p>
        </p:txBody>
      </p:sp>
      <p:sp>
        <p:nvSpPr>
          <p:cNvPr id="80920" name="Shape 722"/>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Social Media</a:t>
            </a:r>
          </a:p>
        </p:txBody>
      </p:sp>
      <p:sp>
        <p:nvSpPr>
          <p:cNvPr id="80921" name="Shape 723"/>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Server Logs</a:t>
            </a:r>
          </a:p>
        </p:txBody>
      </p:sp>
      <p:sp>
        <p:nvSpPr>
          <p:cNvPr id="80922" name="Shape 724"/>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Merchant Listings</a:t>
            </a:r>
          </a:p>
        </p:txBody>
      </p:sp>
      <p:sp>
        <p:nvSpPr>
          <p:cNvPr id="80923" name="Shape 725"/>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Online Chat</a:t>
            </a:r>
          </a:p>
        </p:txBody>
      </p:sp>
      <p:grpSp>
        <p:nvGrpSpPr>
          <p:cNvPr id="80924" name="Shape 726"/>
          <p:cNvGrpSpPr>
            <a:grpSpLocks/>
          </p:cNvGrpSpPr>
          <p:nvPr/>
        </p:nvGrpSpPr>
        <p:grpSpPr bwMode="auto">
          <a:xfrm>
            <a:off x="683420" y="4073129"/>
            <a:ext cx="359569" cy="273844"/>
            <a:chOff x="2386" y="1032"/>
            <a:chExt cx="2904" cy="2226"/>
          </a:xfrm>
        </p:grpSpPr>
        <p:sp>
          <p:nvSpPr>
            <p:cNvPr id="80980" name="Shape 727"/>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C6C8C9"/>
            </a:solidFill>
            <a:ln w="9525">
              <a:noFill/>
              <a:round/>
              <a:headEnd/>
              <a:tailEnd/>
            </a:ln>
          </p:spPr>
          <p:txBody>
            <a:bodyPr lIns="68569" tIns="34275" rIns="68569" bIns="34275"/>
            <a:lstStyle/>
            <a:p>
              <a:endParaRPr lang="en-US" sz="1425"/>
            </a:p>
          </p:txBody>
        </p:sp>
        <p:sp>
          <p:nvSpPr>
            <p:cNvPr id="80981" name="Shape 728"/>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25" name="Shape 729"/>
          <p:cNvGrpSpPr>
            <a:grpSpLocks/>
          </p:cNvGrpSpPr>
          <p:nvPr/>
        </p:nvGrpSpPr>
        <p:grpSpPr bwMode="auto">
          <a:xfrm>
            <a:off x="740570" y="4420791"/>
            <a:ext cx="245269" cy="273844"/>
            <a:chOff x="3734" y="2040"/>
            <a:chExt cx="209" cy="234"/>
          </a:xfrm>
        </p:grpSpPr>
        <p:sp>
          <p:nvSpPr>
            <p:cNvPr id="80977" name="Shape 730"/>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8" name="Shape 731"/>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chemeClr val="bg1"/>
            </a:solidFill>
            <a:ln w="9525">
              <a:noFill/>
              <a:round/>
              <a:headEnd/>
              <a:tailEnd/>
            </a:ln>
          </p:spPr>
          <p:txBody>
            <a:bodyPr lIns="68569" tIns="34275" rIns="68569" bIns="34275"/>
            <a:lstStyle/>
            <a:p>
              <a:endParaRPr lang="en-US" sz="1425"/>
            </a:p>
          </p:txBody>
        </p:sp>
        <p:sp>
          <p:nvSpPr>
            <p:cNvPr id="80979" name="Shape 732"/>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chemeClr val="bg1"/>
            </a:solidFill>
            <a:ln w="9525">
              <a:noFill/>
              <a:round/>
              <a:headEnd/>
              <a:tailEnd/>
            </a:ln>
          </p:spPr>
          <p:txBody>
            <a:bodyPr lIns="68569" tIns="34275" rIns="68569" bIns="34275"/>
            <a:lstStyle/>
            <a:p>
              <a:endParaRPr lang="en-US" sz="1425"/>
            </a:p>
          </p:txBody>
        </p:sp>
      </p:grpSp>
      <p:grpSp>
        <p:nvGrpSpPr>
          <p:cNvPr id="80926" name="Shape 733"/>
          <p:cNvGrpSpPr>
            <a:grpSpLocks/>
          </p:cNvGrpSpPr>
          <p:nvPr/>
        </p:nvGrpSpPr>
        <p:grpSpPr bwMode="auto">
          <a:xfrm>
            <a:off x="717947" y="1943100"/>
            <a:ext cx="290513" cy="198835"/>
            <a:chOff x="3604" y="1997"/>
            <a:chExt cx="467" cy="321"/>
          </a:xfrm>
        </p:grpSpPr>
        <p:sp>
          <p:nvSpPr>
            <p:cNvPr id="80973" name="Shape 734"/>
            <p:cNvSpPr>
              <a:spLocks noChangeArrowheads="1"/>
            </p:cNvSpPr>
            <p:nvPr/>
          </p:nvSpPr>
          <p:spPr bwMode="auto">
            <a:xfrm>
              <a:off x="3797" y="2198"/>
              <a:ext cx="9" cy="42"/>
            </a:xfrm>
            <a:prstGeom prst="ellipse">
              <a:avLst/>
            </a:prstGeom>
            <a:solidFill>
              <a:schemeClr val="bg1"/>
            </a:solidFill>
            <a:ln w="9525">
              <a:noFill/>
              <a:round/>
              <a:headEnd/>
              <a:tailEnd/>
            </a:ln>
          </p:spPr>
          <p:txBody>
            <a:bodyPr lIns="68569" tIns="34275" rIns="68569" bIns="34275"/>
            <a:lstStyle/>
            <a:p>
              <a:endParaRPr lang="en-US" sz="1800"/>
            </a:p>
          </p:txBody>
        </p:sp>
        <p:sp>
          <p:nvSpPr>
            <p:cNvPr id="80974" name="Shape 735"/>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5" name="Shape 736"/>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chemeClr val="bg1"/>
            </a:solidFill>
            <a:ln w="9525">
              <a:noFill/>
              <a:round/>
              <a:headEnd/>
              <a:tailEnd/>
            </a:ln>
          </p:spPr>
          <p:txBody>
            <a:bodyPr lIns="68569" tIns="34275" rIns="68569" bIns="34275"/>
            <a:lstStyle/>
            <a:p>
              <a:endParaRPr lang="en-US" sz="1425"/>
            </a:p>
          </p:txBody>
        </p:sp>
        <p:sp>
          <p:nvSpPr>
            <p:cNvPr id="80976" name="Shape 737"/>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chemeClr val="bg1"/>
            </a:solidFill>
            <a:ln w="9525">
              <a:noFill/>
              <a:round/>
              <a:headEnd/>
              <a:tailEnd/>
            </a:ln>
          </p:spPr>
          <p:txBody>
            <a:bodyPr lIns="68569" tIns="34275" rIns="68569" bIns="34275"/>
            <a:lstStyle/>
            <a:p>
              <a:endParaRPr lang="en-US" sz="1425"/>
            </a:p>
          </p:txBody>
        </p:sp>
      </p:grpSp>
      <p:sp>
        <p:nvSpPr>
          <p:cNvPr id="80927" name="Shape 738"/>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dirty="0">
                <a:solidFill>
                  <a:srgbClr val="FFFFFF"/>
                </a:solidFill>
              </a:rPr>
              <a:t>Call Detail Records</a:t>
            </a:r>
          </a:p>
        </p:txBody>
      </p:sp>
      <p:pic>
        <p:nvPicPr>
          <p:cNvPr id="80928" name="Shape 739"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80929" name="Shape 740"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80930" name="Shape 741" descr="tableau logo.png"/>
          <p:cNvPicPr preferRelativeResize="0">
            <a:picLocks noChangeAspect="1" noChangeArrowheads="1"/>
          </p:cNvPicPr>
          <p:nvPr/>
        </p:nvPicPr>
        <p:blipFill>
          <a:blip r:embed="rId6"/>
          <a:srcRect/>
          <a:stretch>
            <a:fillRect/>
          </a:stretch>
        </p:blipFill>
        <p:spPr bwMode="auto">
          <a:xfrm>
            <a:off x="7244954" y="2636044"/>
            <a:ext cx="1370410" cy="269081"/>
          </a:xfrm>
          <a:prstGeom prst="rect">
            <a:avLst/>
          </a:prstGeom>
          <a:noFill/>
          <a:ln w="9525">
            <a:noFill/>
            <a:miter lim="800000"/>
            <a:headEnd/>
            <a:tailEnd/>
          </a:ln>
        </p:spPr>
      </p:pic>
      <p:pic>
        <p:nvPicPr>
          <p:cNvPr id="80931" name="Shape 742"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80932" name="Shape 743"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80933" name="Shape 744"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80934" name="Shape 745"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80935" name="Shape 746"/>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80936" name="Shape 747"/>
          <p:cNvGrpSpPr>
            <a:grpSpLocks/>
          </p:cNvGrpSpPr>
          <p:nvPr/>
        </p:nvGrpSpPr>
        <p:grpSpPr bwMode="auto">
          <a:xfrm>
            <a:off x="3630216" y="1895475"/>
            <a:ext cx="2252663" cy="1453754"/>
            <a:chOff x="4839064" y="2536367"/>
            <a:chExt cx="3002722" cy="1938322"/>
          </a:xfrm>
        </p:grpSpPr>
        <p:grpSp>
          <p:nvGrpSpPr>
            <p:cNvPr id="80956" name="Shape 748"/>
            <p:cNvGrpSpPr>
              <a:grpSpLocks/>
            </p:cNvGrpSpPr>
            <p:nvPr/>
          </p:nvGrpSpPr>
          <p:grpSpPr bwMode="auto">
            <a:xfrm>
              <a:off x="4839064" y="2536367"/>
              <a:ext cx="3002722" cy="365759"/>
              <a:chOff x="4839064" y="2536367"/>
              <a:chExt cx="3002722" cy="365759"/>
            </a:xfrm>
          </p:grpSpPr>
          <p:sp>
            <p:nvSpPr>
              <p:cNvPr id="80970" name="Shape 749"/>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80971" name="Shape 750"/>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80972" name="Shape 751"/>
              <p:cNvSpPr>
                <a:spLocks noChangeArrowheads="1"/>
              </p:cNvSpPr>
              <p:nvPr/>
            </p:nvSpPr>
            <p:spPr bwMode="auto">
              <a:xfrm>
                <a:off x="5883226" y="2536367"/>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MapReduce</a:t>
                </a:r>
              </a:p>
            </p:txBody>
          </p:sp>
        </p:grpSp>
        <p:grpSp>
          <p:nvGrpSpPr>
            <p:cNvPr id="80957" name="Shape 752"/>
            <p:cNvGrpSpPr>
              <a:grpSpLocks/>
            </p:cNvGrpSpPr>
            <p:nvPr/>
          </p:nvGrpSpPr>
          <p:grpSpPr bwMode="auto">
            <a:xfrm>
              <a:off x="4839064" y="3057710"/>
              <a:ext cx="3002722" cy="365760"/>
              <a:chOff x="4839064" y="3057710"/>
              <a:chExt cx="3002722" cy="365760"/>
            </a:xfrm>
          </p:grpSpPr>
          <p:sp>
            <p:nvSpPr>
              <p:cNvPr id="80966" name="Shape 753"/>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80967" name="Shape 754"/>
              <p:cNvGrpSpPr>
                <a:grpSpLocks/>
              </p:cNvGrpSpPr>
              <p:nvPr/>
            </p:nvGrpSpPr>
            <p:grpSpPr bwMode="auto">
              <a:xfrm>
                <a:off x="4839064" y="3057711"/>
                <a:ext cx="1958560" cy="365759"/>
                <a:chOff x="4839064" y="3011331"/>
                <a:chExt cx="1958560" cy="365759"/>
              </a:xfrm>
            </p:grpSpPr>
            <p:sp>
              <p:nvSpPr>
                <p:cNvPr id="80968" name="Shape 755"/>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80969" name="Shape 756"/>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80958" name="Shape 757"/>
            <p:cNvGrpSpPr>
              <a:grpSpLocks/>
            </p:cNvGrpSpPr>
            <p:nvPr/>
          </p:nvGrpSpPr>
          <p:grpSpPr bwMode="auto">
            <a:xfrm>
              <a:off x="4839064" y="4108898"/>
              <a:ext cx="3002722" cy="365792"/>
              <a:chOff x="4839064" y="4108898"/>
              <a:chExt cx="3002722" cy="365792"/>
            </a:xfrm>
          </p:grpSpPr>
          <p:sp>
            <p:nvSpPr>
              <p:cNvPr id="80963" name="Shape 758"/>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80964" name="Shape 759"/>
              <p:cNvSpPr>
                <a:spLocks noChangeArrowheads="1"/>
              </p:cNvSpPr>
              <p:nvPr/>
            </p:nvSpPr>
            <p:spPr bwMode="auto">
              <a:xfrm>
                <a:off x="6927386" y="4108930"/>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Mahout</a:t>
                </a:r>
              </a:p>
            </p:txBody>
          </p:sp>
          <p:sp>
            <p:nvSpPr>
              <p:cNvPr id="80965" name="Shape 760"/>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80959" name="Shape 761"/>
            <p:cNvGrpSpPr>
              <a:grpSpLocks/>
            </p:cNvGrpSpPr>
            <p:nvPr/>
          </p:nvGrpSpPr>
          <p:grpSpPr bwMode="auto">
            <a:xfrm>
              <a:off x="4839064" y="3579054"/>
              <a:ext cx="3002722" cy="374262"/>
              <a:chOff x="4839064" y="3633969"/>
              <a:chExt cx="3002722" cy="374262"/>
            </a:xfrm>
          </p:grpSpPr>
          <p:sp>
            <p:nvSpPr>
              <p:cNvPr id="80960" name="Shape 762"/>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80961" name="Shape 763"/>
              <p:cNvSpPr>
                <a:spLocks noChangeArrowheads="1"/>
              </p:cNvSpPr>
              <p:nvPr/>
            </p:nvSpPr>
            <p:spPr bwMode="auto">
              <a:xfrm>
                <a:off x="5883225" y="3633969"/>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Hive</a:t>
                </a:r>
              </a:p>
            </p:txBody>
          </p:sp>
          <p:sp>
            <p:nvSpPr>
              <p:cNvPr id="80962" name="Shape 764"/>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80937" name="Shape 765"/>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38" name="Shape 766"/>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67" name="Shape 767"/>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80940" name="Shape 768"/>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grpSp>
        <p:nvGrpSpPr>
          <p:cNvPr id="80941" name="Shape 769"/>
          <p:cNvGrpSpPr>
            <a:grpSpLocks/>
          </p:cNvGrpSpPr>
          <p:nvPr/>
        </p:nvGrpSpPr>
        <p:grpSpPr bwMode="auto">
          <a:xfrm>
            <a:off x="758429" y="2569369"/>
            <a:ext cx="169069" cy="322660"/>
            <a:chOff x="9581484" y="2016641"/>
            <a:chExt cx="282762" cy="537504"/>
          </a:xfrm>
        </p:grpSpPr>
        <p:sp>
          <p:nvSpPr>
            <p:cNvPr id="80953" name="Shape 770"/>
            <p:cNvSpPr>
              <a:spLocks/>
            </p:cNvSpPr>
            <p:nvPr/>
          </p:nvSpPr>
          <p:spPr bwMode="auto">
            <a:xfrm>
              <a:off x="9581484" y="2016641"/>
              <a:ext cx="282762" cy="537504"/>
            </a:xfrm>
            <a:custGeom>
              <a:avLst/>
              <a:gdLst>
                <a:gd name="T0" fmla="*/ 105957 w 120000"/>
                <a:gd name="T1" fmla="*/ 3351 h 120000"/>
                <a:gd name="T2" fmla="*/ 98297 w 120000"/>
                <a:gd name="T3" fmla="*/ 3351 h 120000"/>
                <a:gd name="T4" fmla="*/ 98297 w 120000"/>
                <a:gd name="T5" fmla="*/ 3351 h 120000"/>
                <a:gd name="T6" fmla="*/ 98297 w 120000"/>
                <a:gd name="T7" fmla="*/ 3351 h 120000"/>
                <a:gd name="T8" fmla="*/ 91914 w 120000"/>
                <a:gd name="T9" fmla="*/ 0 h 120000"/>
                <a:gd name="T10" fmla="*/ 84255 w 120000"/>
                <a:gd name="T11" fmla="*/ 0 h 120000"/>
                <a:gd name="T12" fmla="*/ 77872 w 120000"/>
                <a:gd name="T13" fmla="*/ 3351 h 120000"/>
                <a:gd name="T14" fmla="*/ 14042 w 120000"/>
                <a:gd name="T15" fmla="*/ 3351 h 120000"/>
                <a:gd name="T16" fmla="*/ 0 w 120000"/>
                <a:gd name="T17" fmla="*/ 10055 h 120000"/>
                <a:gd name="T18" fmla="*/ 0 w 120000"/>
                <a:gd name="T19" fmla="*/ 16759 h 120000"/>
                <a:gd name="T20" fmla="*/ 0 w 120000"/>
                <a:gd name="T21" fmla="*/ 44245 h 120000"/>
                <a:gd name="T22" fmla="*/ 0 w 120000"/>
                <a:gd name="T23" fmla="*/ 112625 h 120000"/>
                <a:gd name="T24" fmla="*/ 14042 w 120000"/>
                <a:gd name="T25" fmla="*/ 120000 h 120000"/>
                <a:gd name="T26" fmla="*/ 105957 w 120000"/>
                <a:gd name="T27" fmla="*/ 120000 h 120000"/>
                <a:gd name="T28" fmla="*/ 120000 w 120000"/>
                <a:gd name="T29" fmla="*/ 112625 h 120000"/>
                <a:gd name="T30" fmla="*/ 120000 w 120000"/>
                <a:gd name="T31" fmla="*/ 10055 h 120000"/>
                <a:gd name="T32" fmla="*/ 105957 w 120000"/>
                <a:gd name="T33" fmla="*/ 3351 h 120000"/>
                <a:gd name="T34" fmla="*/ 60000 w 120000"/>
                <a:gd name="T35" fmla="*/ 114636 h 120000"/>
                <a:gd name="T36" fmla="*/ 48510 w 120000"/>
                <a:gd name="T37" fmla="*/ 109273 h 120000"/>
                <a:gd name="T38" fmla="*/ 60000 w 120000"/>
                <a:gd name="T39" fmla="*/ 103910 h 120000"/>
                <a:gd name="T40" fmla="*/ 71489 w 120000"/>
                <a:gd name="T41" fmla="*/ 109273 h 120000"/>
                <a:gd name="T42" fmla="*/ 60000 w 120000"/>
                <a:gd name="T43" fmla="*/ 114636 h 120000"/>
                <a:gd name="T44" fmla="*/ 105957 w 120000"/>
                <a:gd name="T45" fmla="*/ 99217 h 120000"/>
                <a:gd name="T46" fmla="*/ 14042 w 120000"/>
                <a:gd name="T47" fmla="*/ 99217 h 120000"/>
                <a:gd name="T48" fmla="*/ 14042 w 120000"/>
                <a:gd name="T49" fmla="*/ 20782 h 120000"/>
                <a:gd name="T50" fmla="*/ 105957 w 120000"/>
                <a:gd name="T51" fmla="*/ 20782 h 120000"/>
                <a:gd name="T52" fmla="*/ 105957 w 120000"/>
                <a:gd name="T53" fmla="*/ 99217 h 120000"/>
                <a:gd name="T54" fmla="*/ 105957 w 120000"/>
                <a:gd name="T55" fmla="*/ 99217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05957" y="3351"/>
                  </a:moveTo>
                  <a:cubicBezTo>
                    <a:pt x="98297" y="3351"/>
                    <a:pt x="98297" y="3351"/>
                    <a:pt x="98297" y="3351"/>
                  </a:cubicBezTo>
                  <a:cubicBezTo>
                    <a:pt x="98297" y="3351"/>
                    <a:pt x="98297" y="3351"/>
                    <a:pt x="98297" y="3351"/>
                  </a:cubicBezTo>
                  <a:cubicBezTo>
                    <a:pt x="98297" y="3351"/>
                    <a:pt x="98297" y="3351"/>
                    <a:pt x="98297" y="3351"/>
                  </a:cubicBezTo>
                  <a:cubicBezTo>
                    <a:pt x="98297" y="0"/>
                    <a:pt x="98297" y="0"/>
                    <a:pt x="91914" y="0"/>
                  </a:cubicBezTo>
                  <a:cubicBezTo>
                    <a:pt x="84255" y="0"/>
                    <a:pt x="84255" y="0"/>
                    <a:pt x="84255" y="0"/>
                  </a:cubicBezTo>
                  <a:cubicBezTo>
                    <a:pt x="77872" y="0"/>
                    <a:pt x="77872" y="0"/>
                    <a:pt x="77872" y="3351"/>
                  </a:cubicBezTo>
                  <a:cubicBezTo>
                    <a:pt x="14042" y="3351"/>
                    <a:pt x="14042" y="3351"/>
                    <a:pt x="14042" y="3351"/>
                  </a:cubicBezTo>
                  <a:cubicBezTo>
                    <a:pt x="7659" y="3351"/>
                    <a:pt x="0" y="3351"/>
                    <a:pt x="0" y="10055"/>
                  </a:cubicBezTo>
                  <a:cubicBezTo>
                    <a:pt x="0" y="16759"/>
                    <a:pt x="0" y="16759"/>
                    <a:pt x="0" y="16759"/>
                  </a:cubicBezTo>
                  <a:cubicBezTo>
                    <a:pt x="0" y="44245"/>
                    <a:pt x="0" y="44245"/>
                    <a:pt x="0" y="44245"/>
                  </a:cubicBezTo>
                  <a:cubicBezTo>
                    <a:pt x="0" y="112625"/>
                    <a:pt x="0" y="112625"/>
                    <a:pt x="0" y="112625"/>
                  </a:cubicBezTo>
                  <a:cubicBezTo>
                    <a:pt x="0" y="115977"/>
                    <a:pt x="7659" y="120000"/>
                    <a:pt x="14042" y="120000"/>
                  </a:cubicBezTo>
                  <a:cubicBezTo>
                    <a:pt x="105957" y="120000"/>
                    <a:pt x="105957" y="120000"/>
                    <a:pt x="105957" y="120000"/>
                  </a:cubicBezTo>
                  <a:cubicBezTo>
                    <a:pt x="112340" y="120000"/>
                    <a:pt x="120000" y="115977"/>
                    <a:pt x="120000" y="112625"/>
                  </a:cubicBezTo>
                  <a:cubicBezTo>
                    <a:pt x="120000" y="10055"/>
                    <a:pt x="120000" y="10055"/>
                    <a:pt x="120000" y="10055"/>
                  </a:cubicBezTo>
                  <a:cubicBezTo>
                    <a:pt x="120000" y="3351"/>
                    <a:pt x="112340" y="3351"/>
                    <a:pt x="105957" y="3351"/>
                  </a:cubicBezTo>
                  <a:close/>
                  <a:moveTo>
                    <a:pt x="60000" y="114636"/>
                  </a:moveTo>
                  <a:cubicBezTo>
                    <a:pt x="53617" y="114636"/>
                    <a:pt x="48510" y="111955"/>
                    <a:pt x="48510" y="109273"/>
                  </a:cubicBezTo>
                  <a:cubicBezTo>
                    <a:pt x="48510" y="106592"/>
                    <a:pt x="53617" y="103910"/>
                    <a:pt x="60000" y="103910"/>
                  </a:cubicBezTo>
                  <a:cubicBezTo>
                    <a:pt x="66382" y="103910"/>
                    <a:pt x="71489" y="106592"/>
                    <a:pt x="71489" y="109273"/>
                  </a:cubicBezTo>
                  <a:cubicBezTo>
                    <a:pt x="71489" y="111955"/>
                    <a:pt x="66382" y="114636"/>
                    <a:pt x="60000" y="114636"/>
                  </a:cubicBezTo>
                  <a:close/>
                  <a:moveTo>
                    <a:pt x="105957" y="99217"/>
                  </a:moveTo>
                  <a:cubicBezTo>
                    <a:pt x="14042" y="99217"/>
                    <a:pt x="14042" y="99217"/>
                    <a:pt x="14042" y="99217"/>
                  </a:cubicBezTo>
                  <a:cubicBezTo>
                    <a:pt x="14042" y="20782"/>
                    <a:pt x="14042" y="20782"/>
                    <a:pt x="14042" y="20782"/>
                  </a:cubicBezTo>
                  <a:cubicBezTo>
                    <a:pt x="105957" y="20782"/>
                    <a:pt x="105957" y="20782"/>
                    <a:pt x="105957" y="20782"/>
                  </a:cubicBezTo>
                  <a:cubicBezTo>
                    <a:pt x="105957" y="99217"/>
                    <a:pt x="105957" y="99217"/>
                    <a:pt x="105957" y="99217"/>
                  </a:cubicBezTo>
                  <a:cubicBezTo>
                    <a:pt x="105957" y="99217"/>
                    <a:pt x="105957" y="99217"/>
                    <a:pt x="105957" y="99217"/>
                  </a:cubicBezTo>
                  <a:close/>
                </a:path>
              </a:pathLst>
            </a:custGeom>
            <a:solidFill>
              <a:srgbClr val="C6C8C9"/>
            </a:solidFill>
            <a:ln w="9525">
              <a:noFill/>
              <a:round/>
              <a:headEnd/>
              <a:tailEnd/>
            </a:ln>
          </p:spPr>
          <p:txBody>
            <a:bodyPr lIns="68569" tIns="34275" rIns="68569" bIns="34275" anchor="ctr"/>
            <a:lstStyle/>
            <a:p>
              <a:endParaRPr lang="en-US" sz="1425"/>
            </a:p>
          </p:txBody>
        </p:sp>
        <p:sp>
          <p:nvSpPr>
            <p:cNvPr id="80954" name="Shape 771"/>
            <p:cNvSpPr>
              <a:spLocks noChangeArrowheads="1"/>
            </p:cNvSpPr>
            <p:nvPr/>
          </p:nvSpPr>
          <p:spPr bwMode="auto">
            <a:xfrm>
              <a:off x="9638164" y="2202602"/>
              <a:ext cx="169403" cy="36936"/>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sp>
          <p:nvSpPr>
            <p:cNvPr id="80955" name="Shape 772"/>
            <p:cNvSpPr>
              <a:spLocks noChangeArrowheads="1"/>
            </p:cNvSpPr>
            <p:nvPr/>
          </p:nvSpPr>
          <p:spPr bwMode="auto">
            <a:xfrm>
              <a:off x="9638164" y="2262466"/>
              <a:ext cx="169403" cy="114634"/>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grpSp>
      <p:sp>
        <p:nvSpPr>
          <p:cNvPr id="80942" name="Shape 773"/>
          <p:cNvSpPr txBox="1">
            <a:spLocks noChangeArrowheads="1"/>
          </p:cNvSpPr>
          <p:nvPr/>
        </p:nvSpPr>
        <p:spPr bwMode="auto">
          <a:xfrm>
            <a:off x="1175148" y="1606154"/>
            <a:ext cx="1184672" cy="230981"/>
          </a:xfrm>
          <a:prstGeom prst="rect">
            <a:avLst/>
          </a:prstGeom>
          <a:noFill/>
          <a:ln w="9525">
            <a:noFill/>
            <a:miter lim="800000"/>
            <a:headEnd/>
            <a:tailEnd/>
          </a:ln>
        </p:spPr>
        <p:txBody>
          <a:bodyPr lIns="68569" tIns="34275" rIns="68569" bIns="34275"/>
          <a:lstStyle/>
          <a:p>
            <a:pPr>
              <a:buSzPct val="25000"/>
            </a:pPr>
            <a:r>
              <a:rPr lang="en-US" sz="1425" dirty="0">
                <a:solidFill>
                  <a:srgbClr val="C6C8C9"/>
                </a:solidFill>
              </a:rPr>
              <a:t>Set-Top Box Data</a:t>
            </a:r>
          </a:p>
        </p:txBody>
      </p:sp>
      <p:grpSp>
        <p:nvGrpSpPr>
          <p:cNvPr id="80943" name="Shape 774"/>
          <p:cNvGrpSpPr>
            <a:grpSpLocks/>
          </p:cNvGrpSpPr>
          <p:nvPr/>
        </p:nvGrpSpPr>
        <p:grpSpPr bwMode="auto">
          <a:xfrm>
            <a:off x="664369" y="1595437"/>
            <a:ext cx="366713" cy="271463"/>
            <a:chOff x="8196101" y="0"/>
            <a:chExt cx="1985886" cy="1471024"/>
          </a:xfrm>
        </p:grpSpPr>
        <p:grpSp>
          <p:nvGrpSpPr>
            <p:cNvPr id="80946" name="Shape 775"/>
            <p:cNvGrpSpPr>
              <a:grpSpLocks/>
            </p:cNvGrpSpPr>
            <p:nvPr/>
          </p:nvGrpSpPr>
          <p:grpSpPr bwMode="auto">
            <a:xfrm>
              <a:off x="8196101" y="325600"/>
              <a:ext cx="1176081" cy="819824"/>
              <a:chOff x="13239750" y="584200"/>
              <a:chExt cx="3248024" cy="2260599"/>
            </a:xfrm>
          </p:grpSpPr>
          <p:sp>
            <p:nvSpPr>
              <p:cNvPr id="80951" name="Shape 776"/>
              <p:cNvSpPr>
                <a:spLocks/>
              </p:cNvSpPr>
              <p:nvPr/>
            </p:nvSpPr>
            <p:spPr bwMode="auto">
              <a:xfrm>
                <a:off x="13239750" y="584200"/>
                <a:ext cx="3248024" cy="2260599"/>
              </a:xfrm>
              <a:custGeom>
                <a:avLst/>
                <a:gdLst>
                  <a:gd name="T0" fmla="*/ 109745 w 120000"/>
                  <a:gd name="T1" fmla="*/ 120000 h 120000"/>
                  <a:gd name="T2" fmla="*/ 10254 w 120000"/>
                  <a:gd name="T3" fmla="*/ 120000 h 120000"/>
                  <a:gd name="T4" fmla="*/ 0 w 120000"/>
                  <a:gd name="T5" fmla="*/ 105273 h 120000"/>
                  <a:gd name="T6" fmla="*/ 0 w 120000"/>
                  <a:gd name="T7" fmla="*/ 14726 h 120000"/>
                  <a:gd name="T8" fmla="*/ 10254 w 120000"/>
                  <a:gd name="T9" fmla="*/ 0 h 120000"/>
                  <a:gd name="T10" fmla="*/ 109745 w 120000"/>
                  <a:gd name="T11" fmla="*/ 0 h 120000"/>
                  <a:gd name="T12" fmla="*/ 120000 w 120000"/>
                  <a:gd name="T13" fmla="*/ 14726 h 120000"/>
                  <a:gd name="T14" fmla="*/ 120000 w 120000"/>
                  <a:gd name="T15" fmla="*/ 105273 h 120000"/>
                  <a:gd name="T16" fmla="*/ 109745 w 120000"/>
                  <a:gd name="T17" fmla="*/ 120000 h 120000"/>
                  <a:gd name="T18" fmla="*/ 10531 w 120000"/>
                  <a:gd name="T19" fmla="*/ 104875 h 120000"/>
                  <a:gd name="T20" fmla="*/ 109468 w 120000"/>
                  <a:gd name="T21" fmla="*/ 104875 h 120000"/>
                  <a:gd name="T22" fmla="*/ 109468 w 120000"/>
                  <a:gd name="T23" fmla="*/ 15124 h 120000"/>
                  <a:gd name="T24" fmla="*/ 10531 w 120000"/>
                  <a:gd name="T25" fmla="*/ 15124 h 120000"/>
                  <a:gd name="T26" fmla="*/ 10531 w 120000"/>
                  <a:gd name="T27" fmla="*/ 104875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09745" y="120000"/>
                    </a:moveTo>
                    <a:cubicBezTo>
                      <a:pt x="10254" y="120000"/>
                      <a:pt x="10254" y="120000"/>
                      <a:pt x="10254" y="120000"/>
                    </a:cubicBezTo>
                    <a:cubicBezTo>
                      <a:pt x="4572" y="120000"/>
                      <a:pt x="0" y="113432"/>
                      <a:pt x="0" y="105273"/>
                    </a:cubicBezTo>
                    <a:cubicBezTo>
                      <a:pt x="0" y="14726"/>
                      <a:pt x="0" y="14726"/>
                      <a:pt x="0" y="14726"/>
                    </a:cubicBezTo>
                    <a:cubicBezTo>
                      <a:pt x="0" y="6567"/>
                      <a:pt x="4572" y="0"/>
                      <a:pt x="10254" y="0"/>
                    </a:cubicBezTo>
                    <a:cubicBezTo>
                      <a:pt x="109745" y="0"/>
                      <a:pt x="109745" y="0"/>
                      <a:pt x="109745" y="0"/>
                    </a:cubicBezTo>
                    <a:cubicBezTo>
                      <a:pt x="115427" y="0"/>
                      <a:pt x="120000" y="6567"/>
                      <a:pt x="120000" y="14726"/>
                    </a:cubicBezTo>
                    <a:cubicBezTo>
                      <a:pt x="120000" y="105273"/>
                      <a:pt x="120000" y="105273"/>
                      <a:pt x="120000" y="105273"/>
                    </a:cubicBezTo>
                    <a:cubicBezTo>
                      <a:pt x="120000" y="113432"/>
                      <a:pt x="115427" y="120000"/>
                      <a:pt x="109745" y="120000"/>
                    </a:cubicBezTo>
                    <a:close/>
                    <a:moveTo>
                      <a:pt x="10531" y="104875"/>
                    </a:moveTo>
                    <a:cubicBezTo>
                      <a:pt x="109468" y="104875"/>
                      <a:pt x="109468" y="104875"/>
                      <a:pt x="109468" y="104875"/>
                    </a:cubicBezTo>
                    <a:cubicBezTo>
                      <a:pt x="109468" y="15124"/>
                      <a:pt x="109468" y="15124"/>
                      <a:pt x="109468" y="15124"/>
                    </a:cubicBezTo>
                    <a:cubicBezTo>
                      <a:pt x="10531" y="15124"/>
                      <a:pt x="10531" y="15124"/>
                      <a:pt x="10531" y="15124"/>
                    </a:cubicBezTo>
                    <a:lnTo>
                      <a:pt x="10531" y="104875"/>
                    </a:lnTo>
                    <a:close/>
                  </a:path>
                </a:pathLst>
              </a:custGeom>
              <a:solidFill>
                <a:srgbClr val="C6C8C9"/>
              </a:solidFill>
              <a:ln w="9525">
                <a:noFill/>
                <a:round/>
                <a:headEnd/>
                <a:tailEnd/>
              </a:ln>
            </p:spPr>
            <p:txBody>
              <a:bodyPr lIns="68569" tIns="34275" rIns="68569" bIns="34275"/>
              <a:lstStyle/>
              <a:p>
                <a:endParaRPr lang="en-US" sz="1425"/>
              </a:p>
            </p:txBody>
          </p:sp>
          <p:sp>
            <p:nvSpPr>
              <p:cNvPr id="80952" name="Shape 777"/>
              <p:cNvSpPr>
                <a:spLocks/>
              </p:cNvSpPr>
              <p:nvPr/>
            </p:nvSpPr>
            <p:spPr bwMode="auto">
              <a:xfrm>
                <a:off x="14306620" y="1164146"/>
                <a:ext cx="1114286" cy="1100704"/>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7297 w 120000"/>
                  <a:gd name="T11" fmla="*/ 90810 h 120000"/>
                  <a:gd name="T12" fmla="*/ 37297 w 120000"/>
                  <a:gd name="T13" fmla="*/ 29594 h 120000"/>
                  <a:gd name="T14" fmla="*/ 98918 w 120000"/>
                  <a:gd name="T15" fmla="*/ 60000 h 120000"/>
                  <a:gd name="T16" fmla="*/ 37297 w 120000"/>
                  <a:gd name="T17" fmla="*/ 90810 h 1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0"/>
                  <a:gd name="T28" fmla="*/ 0 h 120000"/>
                  <a:gd name="T29" fmla="*/ 120000 w 120000"/>
                  <a:gd name="T30" fmla="*/ 120000 h 1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0" h="120000" extrusionOk="0">
                    <a:moveTo>
                      <a:pt x="60000" y="0"/>
                    </a:moveTo>
                    <a:cubicBezTo>
                      <a:pt x="26756" y="0"/>
                      <a:pt x="0" y="27162"/>
                      <a:pt x="0" y="60000"/>
                    </a:cubicBezTo>
                    <a:cubicBezTo>
                      <a:pt x="0" y="93243"/>
                      <a:pt x="26756" y="120000"/>
                      <a:pt x="60000" y="120000"/>
                    </a:cubicBezTo>
                    <a:cubicBezTo>
                      <a:pt x="93243" y="120000"/>
                      <a:pt x="120000" y="93243"/>
                      <a:pt x="120000" y="60000"/>
                    </a:cubicBezTo>
                    <a:cubicBezTo>
                      <a:pt x="120000" y="27162"/>
                      <a:pt x="93243" y="0"/>
                      <a:pt x="60000" y="0"/>
                    </a:cubicBezTo>
                    <a:close/>
                    <a:moveTo>
                      <a:pt x="37297" y="90810"/>
                    </a:moveTo>
                    <a:cubicBezTo>
                      <a:pt x="37297" y="29594"/>
                      <a:pt x="37297" y="29594"/>
                      <a:pt x="37297" y="29594"/>
                    </a:cubicBezTo>
                    <a:cubicBezTo>
                      <a:pt x="98918" y="60000"/>
                      <a:pt x="98918" y="60000"/>
                      <a:pt x="98918" y="60000"/>
                    </a:cubicBezTo>
                    <a:lnTo>
                      <a:pt x="37297" y="9081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47" name="Shape 778"/>
            <p:cNvGrpSpPr>
              <a:grpSpLocks/>
            </p:cNvGrpSpPr>
            <p:nvPr/>
          </p:nvGrpSpPr>
          <p:grpSpPr bwMode="auto">
            <a:xfrm rot="5400000">
              <a:off x="9059364" y="348402"/>
              <a:ext cx="1471024" cy="774221"/>
              <a:chOff x="1719263" y="2974975"/>
              <a:chExt cx="1387474" cy="730250"/>
            </a:xfrm>
          </p:grpSpPr>
          <p:sp>
            <p:nvSpPr>
              <p:cNvPr id="80948" name="Shape 779"/>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rgbClr val="C6C8C9"/>
              </a:solidFill>
              <a:ln w="9525">
                <a:noFill/>
                <a:round/>
                <a:headEnd/>
                <a:tailEnd/>
              </a:ln>
            </p:spPr>
            <p:txBody>
              <a:bodyPr lIns="68569" tIns="34275" rIns="68569" bIns="34275"/>
              <a:lstStyle/>
              <a:p>
                <a:endParaRPr lang="en-US" sz="1425"/>
              </a:p>
            </p:txBody>
          </p:sp>
          <p:sp>
            <p:nvSpPr>
              <p:cNvPr id="80949" name="Shape 780"/>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rgbClr val="C6C8C9"/>
              </a:solidFill>
              <a:ln w="9525">
                <a:noFill/>
                <a:round/>
                <a:headEnd/>
                <a:tailEnd/>
              </a:ln>
            </p:spPr>
            <p:txBody>
              <a:bodyPr lIns="68569" tIns="34275" rIns="68569" bIns="34275"/>
              <a:lstStyle/>
              <a:p>
                <a:endParaRPr lang="en-US" sz="1425"/>
              </a:p>
            </p:txBody>
          </p:sp>
          <p:sp>
            <p:nvSpPr>
              <p:cNvPr id="80950" name="Shape 781"/>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rgbClr val="C6C8C9"/>
              </a:solidFill>
              <a:ln w="9525">
                <a:noFill/>
                <a:round/>
                <a:headEnd/>
                <a:tailEnd/>
              </a:ln>
            </p:spPr>
            <p:txBody>
              <a:bodyPr lIns="68569" tIns="34275" rIns="68569" bIns="34275"/>
              <a:lstStyle/>
              <a:p>
                <a:endParaRPr lang="en-US" sz="1425"/>
              </a:p>
            </p:txBody>
          </p:sp>
        </p:grpSp>
      </p:grpSp>
      <p:sp>
        <p:nvSpPr>
          <p:cNvPr id="80944" name="Shape 782"/>
          <p:cNvSpPr>
            <a:spLocks noChangeArrowheads="1"/>
          </p:cNvSpPr>
          <p:nvPr/>
        </p:nvSpPr>
        <p:spPr bwMode="auto">
          <a:xfrm>
            <a:off x="6301979" y="2588419"/>
            <a:ext cx="685800" cy="273844"/>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Drill</a:t>
            </a:r>
          </a:p>
        </p:txBody>
      </p:sp>
      <p:sp>
        <p:nvSpPr>
          <p:cNvPr id="80945" name="Shape 783"/>
          <p:cNvSpPr>
            <a:spLocks noChangeArrowheads="1"/>
          </p:cNvSpPr>
          <p:nvPr/>
        </p:nvSpPr>
        <p:spPr bwMode="auto">
          <a:xfrm>
            <a:off x="6301979" y="2951560"/>
            <a:ext cx="685800" cy="275034"/>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Tree>
    <p:extLst>
      <p:ext uri="{BB962C8B-B14F-4D97-AF65-F5344CB8AC3E}">
        <p14:creationId xmlns:p14="http://schemas.microsoft.com/office/powerpoint/2010/main" val="27610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1538924" y="927305"/>
            <a:ext cx="1710423" cy="507575"/>
          </a:xfrm>
          <a:prstGeom prst="rect">
            <a:avLst/>
          </a:prstGeom>
          <a:noFill/>
        </p:spPr>
        <p:txBody>
          <a:bodyPr wrap="square" rtlCol="0">
            <a:spAutoFit/>
          </a:bodyPr>
          <a:lstStyle/>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Unused Data, </a:t>
            </a:r>
          </a:p>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Related Loads</a:t>
            </a:r>
          </a:p>
        </p:txBody>
      </p:sp>
      <p:grpSp>
        <p:nvGrpSpPr>
          <p:cNvPr id="30" name="Group 29"/>
          <p:cNvGrpSpPr/>
          <p:nvPr/>
        </p:nvGrpSpPr>
        <p:grpSpPr>
          <a:xfrm>
            <a:off x="1144811" y="1233489"/>
            <a:ext cx="2110295" cy="2882991"/>
            <a:chOff x="1524826" y="1644652"/>
            <a:chExt cx="2813727" cy="3843988"/>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826" y="1760588"/>
              <a:ext cx="2813727" cy="3728052"/>
            </a:xfrm>
            <a:prstGeom prst="rect">
              <a:avLst/>
            </a:prstGeom>
          </p:spPr>
        </p:pic>
        <p:sp>
          <p:nvSpPr>
            <p:cNvPr id="66" name="TextBox 65"/>
            <p:cNvSpPr txBox="1"/>
            <p:nvPr/>
          </p:nvSpPr>
          <p:spPr>
            <a:xfrm>
              <a:off x="2449505" y="1644652"/>
              <a:ext cx="964368" cy="492272"/>
            </a:xfrm>
            <a:prstGeom prst="rect">
              <a:avLst/>
            </a:prstGeom>
            <a:noFill/>
          </p:spPr>
          <p:txBody>
            <a:bodyPr wrap="none" rtlCol="0">
              <a:spAutoFit/>
            </a:bodyPr>
            <a:lstStyle/>
            <a:p>
              <a:pPr algn="ctr" defTabSz="685595" eaLnBrk="0" fontAlgn="base" hangingPunct="0">
                <a:spcBef>
                  <a:spcPct val="0"/>
                </a:spcBef>
                <a:spcAft>
                  <a:spcPct val="0"/>
                </a:spcAft>
              </a:pPr>
              <a:r>
                <a:rPr lang="en-US" sz="1799" dirty="0">
                  <a:solidFill>
                    <a:srgbClr val="1F497D"/>
                  </a:solidFill>
                  <a:ea typeface="ＭＳ Ｐゴシック" pitchFamily="-112" charset="-128"/>
                  <a:cs typeface="ＭＳ Ｐゴシック"/>
                </a:rPr>
                <a:t>EDW</a:t>
              </a:r>
            </a:p>
          </p:txBody>
        </p:sp>
        <p:grpSp>
          <p:nvGrpSpPr>
            <p:cNvPr id="5" name="Group 67"/>
            <p:cNvGrpSpPr>
              <a:grpSpLocks noChangeAspect="1"/>
            </p:cNvGrpSpPr>
            <p:nvPr/>
          </p:nvGrpSpPr>
          <p:grpSpPr>
            <a:xfrm>
              <a:off x="1942247" y="2547675"/>
              <a:ext cx="681432" cy="968610"/>
              <a:chOff x="3459919" y="1409477"/>
              <a:chExt cx="1470504" cy="2090216"/>
            </a:xfrm>
          </p:grpSpPr>
          <p:grpSp>
            <p:nvGrpSpPr>
              <p:cNvPr id="6" name="Group 70"/>
              <p:cNvGrpSpPr/>
              <p:nvPr/>
            </p:nvGrpSpPr>
            <p:grpSpPr>
              <a:xfrm>
                <a:off x="3986876" y="2339033"/>
                <a:ext cx="943547" cy="719793"/>
                <a:chOff x="2209800" y="2633184"/>
                <a:chExt cx="411480" cy="292896"/>
              </a:xfrm>
            </p:grpSpPr>
            <p:cxnSp>
              <p:nvCxnSpPr>
                <p:cNvPr id="101" name="Straight Arrow Connector 100"/>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2" name="Straight Arrow Connector 101"/>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6" name="Straight Arrow Connector 105"/>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73" name="Rounded Rectangle 72"/>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74" name="Picture 73"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96" name="Picture 95"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100" name="TextBox 99"/>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pic>
          <p:nvPicPr>
            <p:cNvPr id="52" name="Picture 51" descr="Screen Shot 2013-12-12 at 11.06.32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781987" y="2267917"/>
              <a:ext cx="860458" cy="1184963"/>
            </a:xfrm>
            <a:prstGeom prst="rect">
              <a:avLst/>
            </a:prstGeom>
          </p:spPr>
        </p:pic>
        <p:pic>
          <p:nvPicPr>
            <p:cNvPr id="53" name="Picture 52" descr="Screen Shot 2013-12-12 at 11.06.5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3037104" y="4081411"/>
              <a:ext cx="350223" cy="1184963"/>
            </a:xfrm>
            <a:prstGeom prst="rect">
              <a:avLst/>
            </a:prstGeom>
          </p:spPr>
        </p:pic>
        <p:pic>
          <p:nvPicPr>
            <p:cNvPr id="54" name="Picture 53" descr="Screen Shot 2013-12-12 at 11.07.17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5400000">
              <a:off x="2431424" y="3166748"/>
              <a:ext cx="1561586" cy="1184963"/>
            </a:xfrm>
            <a:prstGeom prst="rect">
              <a:avLst/>
            </a:prstGeom>
          </p:spPr>
        </p:pic>
        <p:sp>
          <p:nvSpPr>
            <p:cNvPr id="55" name="TextBox 54"/>
            <p:cNvSpPr txBox="1"/>
            <p:nvPr/>
          </p:nvSpPr>
          <p:spPr>
            <a:xfrm>
              <a:off x="2800091" y="3466409"/>
              <a:ext cx="868187" cy="769441"/>
            </a:xfrm>
            <a:prstGeom prst="rect">
              <a:avLst/>
            </a:prstGeom>
            <a:noFill/>
          </p:spPr>
          <p:txBody>
            <a:bodyPr wrap="none" rtlCol="0">
              <a:spAutoFit/>
            </a:bodyPr>
            <a:lstStyle/>
            <a:p>
              <a:pPr defTabSz="685595">
                <a:defRPr/>
              </a:pPr>
              <a:r>
                <a:rPr lang="en-US" sz="1050" kern="0" dirty="0">
                  <a:solidFill>
                    <a:sysClr val="window" lastClr="FFFFFF"/>
                  </a:solidFill>
                  <a:ea typeface="MS PGothic" panose="020B0600070205080204" pitchFamily="34" charset="-128"/>
                </a:rPr>
                <a:t>Unused</a:t>
              </a:r>
            </a:p>
            <a:p>
              <a:pPr defTabSz="685595">
                <a:defRPr/>
              </a:pPr>
              <a:r>
                <a:rPr lang="en-US" sz="1050" kern="0" dirty="0">
                  <a:solidFill>
                    <a:sysClr val="window" lastClr="FFFFFF"/>
                  </a:solidFill>
                  <a:ea typeface="MS PGothic" panose="020B0600070205080204" pitchFamily="34" charset="-128"/>
                </a:rPr>
                <a:t>Tables</a:t>
              </a:r>
            </a:p>
            <a:p>
              <a:pPr defTabSz="685595">
                <a:defRPr/>
              </a:pPr>
              <a:r>
                <a:rPr lang="en-US" sz="1050" kern="0" dirty="0">
                  <a:solidFill>
                    <a:sysClr val="window" lastClr="FFFFFF"/>
                  </a:solidFill>
                  <a:ea typeface="MS PGothic" panose="020B0600070205080204" pitchFamily="34" charset="-128"/>
                </a:rPr>
                <a:t>(72%)</a:t>
              </a:r>
            </a:p>
          </p:txBody>
        </p:sp>
        <p:grpSp>
          <p:nvGrpSpPr>
            <p:cNvPr id="7" name="Group 55"/>
            <p:cNvGrpSpPr>
              <a:grpSpLocks noChangeAspect="1"/>
            </p:cNvGrpSpPr>
            <p:nvPr/>
          </p:nvGrpSpPr>
          <p:grpSpPr>
            <a:xfrm>
              <a:off x="1924088" y="3644778"/>
              <a:ext cx="681432" cy="968610"/>
              <a:chOff x="3459919" y="1409477"/>
              <a:chExt cx="1470504" cy="2090216"/>
            </a:xfrm>
          </p:grpSpPr>
          <p:grpSp>
            <p:nvGrpSpPr>
              <p:cNvPr id="8" name="Group 56"/>
              <p:cNvGrpSpPr/>
              <p:nvPr/>
            </p:nvGrpSpPr>
            <p:grpSpPr>
              <a:xfrm>
                <a:off x="3986876" y="2339033"/>
                <a:ext cx="943547" cy="719793"/>
                <a:chOff x="2209800" y="2633184"/>
                <a:chExt cx="411480" cy="292896"/>
              </a:xfrm>
            </p:grpSpPr>
            <p:cxnSp>
              <p:nvCxnSpPr>
                <p:cNvPr id="62" name="Straight Arrow Connector 61"/>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3" name="Straight Arrow Connector 62"/>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9" name="Straight Arrow Connector 68"/>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58" name="Rounded Rectangle 57"/>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59" name="Picture 58"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60" name="Picture 59"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61" name="TextBox 60"/>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grpSp>
      <p:sp>
        <p:nvSpPr>
          <p:cNvPr id="2" name="TextBox 1"/>
          <p:cNvSpPr txBox="1"/>
          <p:nvPr/>
        </p:nvSpPr>
        <p:spPr>
          <a:xfrm>
            <a:off x="3554553" y="1591093"/>
            <a:ext cx="4960798" cy="2172390"/>
          </a:xfrm>
          <a:prstGeom prst="rect">
            <a:avLst/>
          </a:prstGeom>
          <a:noFill/>
        </p:spPr>
        <p:txBody>
          <a:bodyPr wrap="square" rtlCol="0">
            <a:spAutoFit/>
          </a:bodyPr>
          <a:lstStyle/>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Exorbitant costs, inability to scale</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Almost 60% of CPU capacity is </a:t>
            </a:r>
            <a:r>
              <a:rPr lang="en-US" sz="1650" dirty="0" smtClean="0">
                <a:solidFill>
                  <a:prstClr val="black"/>
                </a:solidFill>
                <a:ea typeface="MS PGothic" panose="020B0600070205080204" pitchFamily="34" charset="-128"/>
              </a:rPr>
              <a:t>ETL</a:t>
            </a:r>
            <a:endParaRPr lang="en-US" sz="1650" dirty="0">
              <a:solidFill>
                <a:prstClr val="black"/>
              </a:solidFill>
              <a:ea typeface="MS PGothic" panose="020B0600070205080204" pitchFamily="34" charset="-128"/>
            </a:endParaRPr>
          </a:p>
          <a:p>
            <a:pPr marL="214248" indent="-214248" defTabSz="685595" eaLnBrk="0" hangingPunct="0">
              <a:spcAft>
                <a:spcPts val="450"/>
              </a:spcAft>
              <a:buFont typeface="Arial"/>
              <a:buChar char="•"/>
            </a:pPr>
            <a:r>
              <a:rPr lang="en-US" sz="1800" dirty="0">
                <a:solidFill>
                  <a:prstClr val="black"/>
                </a:solidFill>
                <a:ea typeface="MS PGothic" panose="020B0600070205080204" pitchFamily="34" charset="-128"/>
              </a:rPr>
              <a:t>70+% of data is unused or infrequently accessed</a:t>
            </a:r>
            <a:endParaRPr lang="en-US" sz="1650" dirty="0">
              <a:solidFill>
                <a:prstClr val="black"/>
              </a:solidFill>
              <a:ea typeface="MS PGothic" panose="020B0600070205080204" pitchFamily="34" charset="-128"/>
            </a:endParaRP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15% of CPU is consumed by </a:t>
            </a:r>
            <a:r>
              <a:rPr lang="en-US" sz="1650" dirty="0" smtClean="0">
                <a:solidFill>
                  <a:prstClr val="black"/>
                </a:solidFill>
                <a:ea typeface="MS PGothic" panose="020B0600070205080204" pitchFamily="34" charset="-128"/>
              </a:rPr>
              <a:t>ETL </a:t>
            </a:r>
            <a:r>
              <a:rPr lang="en-US" sz="1650" dirty="0">
                <a:solidFill>
                  <a:prstClr val="black"/>
                </a:solidFill>
                <a:ea typeface="MS PGothic" panose="020B0600070205080204" pitchFamily="34" charset="-128"/>
              </a:rPr>
              <a:t>that loads unused/infrequently-accessed data</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Does not support modern analytics technologies</a:t>
            </a:r>
          </a:p>
        </p:txBody>
      </p:sp>
      <p:sp>
        <p:nvSpPr>
          <p:cNvPr id="4" name="Title 3"/>
          <p:cNvSpPr>
            <a:spLocks noGrp="1"/>
          </p:cNvSpPr>
          <p:nvPr>
            <p:ph type="title"/>
          </p:nvPr>
        </p:nvSpPr>
        <p:spPr/>
        <p:txBody>
          <a:bodyPr/>
          <a:lstStyle/>
          <a:p>
            <a:r>
              <a:rPr lang="en-US" dirty="0" smtClean="0"/>
              <a:t>Challenges With Traditional Data Warehouses</a:t>
            </a:r>
            <a:endParaRPr lang="en-US" dirty="0"/>
          </a:p>
        </p:txBody>
      </p:sp>
      <p:sp>
        <p:nvSpPr>
          <p:cNvPr id="3" name="TextBox 2"/>
          <p:cNvSpPr txBox="1"/>
          <p:nvPr/>
        </p:nvSpPr>
        <p:spPr>
          <a:xfrm>
            <a:off x="2889504" y="4512617"/>
            <a:ext cx="3511296" cy="311624"/>
          </a:xfrm>
          <a:prstGeom prst="rect">
            <a:avLst/>
          </a:prstGeom>
          <a:noFill/>
        </p:spPr>
        <p:txBody>
          <a:bodyPr wrap="square" rtlCol="0">
            <a:spAutoFit/>
          </a:bodyPr>
          <a:lstStyle/>
          <a:p>
            <a:r>
              <a:rPr lang="en-US" sz="1425" dirty="0">
                <a:solidFill>
                  <a:schemeClr val="tx2"/>
                </a:solidFill>
                <a:latin typeface="Arial"/>
                <a:cs typeface="Arial"/>
              </a:rPr>
              <a:t>Source: </a:t>
            </a:r>
            <a:r>
              <a:rPr lang="en-US" sz="1425" dirty="0" err="1">
                <a:solidFill>
                  <a:schemeClr val="tx2"/>
                </a:solidFill>
                <a:latin typeface="Arial"/>
                <a:cs typeface="Arial"/>
              </a:rPr>
              <a:t>Appfluent</a:t>
            </a:r>
            <a:endParaRPr lang="en-US" sz="1425" dirty="0">
              <a:solidFill>
                <a:schemeClr val="tx2"/>
              </a:solidFill>
              <a:latin typeface="Arial"/>
              <a:cs typeface="Arial"/>
            </a:endParaRPr>
          </a:p>
        </p:txBody>
      </p:sp>
    </p:spTree>
    <p:extLst>
      <p:ext uri="{BB962C8B-B14F-4D97-AF65-F5344CB8AC3E}">
        <p14:creationId xmlns:p14="http://schemas.microsoft.com/office/powerpoint/2010/main" val="1215556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Shape 208"/>
          <p:cNvSpPr txBox="1">
            <a:spLocks noGrp="1"/>
          </p:cNvSpPr>
          <p:nvPr>
            <p:ph type="title"/>
          </p:nvPr>
        </p:nvSpPr>
        <p:spPr>
          <a:xfrm>
            <a:off x="338139" y="208360"/>
            <a:ext cx="8227219" cy="553640"/>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Publish &amp; Secure Ensuring Enterprise-Readiness</a:t>
            </a:r>
          </a:p>
        </p:txBody>
      </p:sp>
      <p:sp>
        <p:nvSpPr>
          <p:cNvPr id="209" name="Shape 209"/>
          <p:cNvSpPr txBox="1">
            <a:spLocks noGrp="1"/>
          </p:cNvSpPr>
          <p:nvPr>
            <p:ph type="body" idx="1"/>
          </p:nvPr>
        </p:nvSpPr>
        <p:spPr>
          <a:xfrm>
            <a:off x="447676" y="800101"/>
            <a:ext cx="8181975" cy="3784997"/>
          </a:xfrm>
        </p:spPr>
        <p:txBody>
          <a:bodyPr vert="horz" lIns="91406" tIns="45694" rIns="91406" bIns="45694" rtlCol="0">
            <a:noAutofit/>
          </a:bodyPr>
          <a:lstStyle/>
          <a:p>
            <a:pPr marL="173831" indent="-173831">
              <a:spcBef>
                <a:spcPct val="0"/>
              </a:spcBef>
              <a:buClr>
                <a:srgbClr val="4D4F53"/>
              </a:buClr>
              <a:buSzPct val="25000"/>
              <a:buNone/>
            </a:pPr>
            <a:r>
              <a:rPr lang="en-US" sz="1950" b="1">
                <a:solidFill>
                  <a:srgbClr val="4D4F53"/>
                </a:solidFill>
                <a:latin typeface="Arial" charset="0"/>
                <a:cs typeface="Arial" charset="0"/>
                <a:sym typeface="Arial" charset="0"/>
              </a:rPr>
              <a:t>Define best practices and policy adoptions </a:t>
            </a:r>
          </a:p>
          <a:p>
            <a:pPr marL="173831" indent="-173831">
              <a:spcBef>
                <a:spcPts val="329"/>
              </a:spcBef>
              <a:buClr>
                <a:srgbClr val="000000"/>
              </a:buClr>
              <a:buFontTx/>
              <a:buChar char="•"/>
            </a:pPr>
            <a:r>
              <a:rPr lang="en-US" sz="1650">
                <a:latin typeface="Arial" charset="0"/>
                <a:cs typeface="Arial" charset="0"/>
                <a:sym typeface="Arial" charset="0"/>
              </a:rPr>
              <a:t>Ensure only authorized users/applications are able to subscribe to your data</a:t>
            </a:r>
          </a:p>
          <a:p>
            <a:pPr marL="511969" lvl="1" indent="-164306">
              <a:spcBef>
                <a:spcPts val="272"/>
              </a:spcBef>
              <a:buClr>
                <a:srgbClr val="000000"/>
              </a:buClr>
              <a:buFontTx/>
              <a:buChar char="–"/>
            </a:pPr>
            <a:r>
              <a:rPr lang="en-US" sz="1350">
                <a:latin typeface="Arial" charset="0"/>
                <a:cs typeface="Arial" charset="0"/>
                <a:sym typeface="Arial" charset="0"/>
              </a:rPr>
              <a:t>Prepared data consumed by DW</a:t>
            </a:r>
          </a:p>
          <a:p>
            <a:pPr marL="173831" indent="-173831">
              <a:spcBef>
                <a:spcPts val="329"/>
              </a:spcBef>
              <a:buClr>
                <a:srgbClr val="000000"/>
              </a:buClr>
              <a:buFontTx/>
              <a:buChar char="•"/>
            </a:pPr>
            <a:r>
              <a:rPr lang="en-US" sz="1650">
                <a:latin typeface="Arial" charset="0"/>
                <a:cs typeface="Arial" charset="0"/>
                <a:sym typeface="Arial" charset="0"/>
              </a:rPr>
              <a:t>Secure data on disk from unauthorized access using Access Control Expressions</a:t>
            </a:r>
          </a:p>
          <a:p>
            <a:pPr marL="511969" lvl="1" indent="-164306">
              <a:spcBef>
                <a:spcPts val="272"/>
              </a:spcBef>
              <a:buClr>
                <a:srgbClr val="000000"/>
              </a:buClr>
              <a:buFontTx/>
              <a:buChar char="–"/>
            </a:pPr>
            <a:r>
              <a:rPr lang="en-US" sz="1350">
                <a:latin typeface="Arial" charset="0"/>
                <a:cs typeface="Arial" charset="0"/>
                <a:sym typeface="Arial" charset="0"/>
              </a:rPr>
              <a:t>Coarse Grain Volume controls</a:t>
            </a:r>
          </a:p>
          <a:p>
            <a:pPr marL="511969" lvl="1" indent="-164306">
              <a:spcBef>
                <a:spcPts val="272"/>
              </a:spcBef>
              <a:buClr>
                <a:srgbClr val="000000"/>
              </a:buClr>
              <a:buFontTx/>
              <a:buChar char="–"/>
            </a:pPr>
            <a:r>
              <a:rPr lang="en-US" sz="1350">
                <a:latin typeface="Arial" charset="0"/>
                <a:cs typeface="Arial" charset="0"/>
                <a:sym typeface="Arial" charset="0"/>
              </a:rPr>
              <a:t>Fine Grain Table and File controls</a:t>
            </a:r>
          </a:p>
          <a:p>
            <a:pPr marL="173831" indent="-173831">
              <a:spcBef>
                <a:spcPts val="329"/>
              </a:spcBef>
              <a:buClr>
                <a:srgbClr val="000000"/>
              </a:buClr>
              <a:buFontTx/>
              <a:buChar char="•"/>
            </a:pPr>
            <a:r>
              <a:rPr lang="en-US" sz="1650">
                <a:latin typeface="Arial" charset="0"/>
                <a:cs typeface="Arial" charset="0"/>
                <a:sym typeface="Arial" charset="0"/>
              </a:rPr>
              <a:t>Information life-cycle management process implementation </a:t>
            </a:r>
          </a:p>
          <a:p>
            <a:pPr marL="511969" lvl="1" indent="-164306">
              <a:spcBef>
                <a:spcPts val="272"/>
              </a:spcBef>
              <a:buClr>
                <a:srgbClr val="000000"/>
              </a:buClr>
              <a:buFontTx/>
              <a:buChar char="–"/>
            </a:pPr>
            <a:r>
              <a:rPr lang="en-US" sz="1350">
                <a:latin typeface="Arial" charset="0"/>
                <a:cs typeface="Arial" charset="0"/>
                <a:sym typeface="Arial" charset="0"/>
              </a:rPr>
              <a:t>Enable data access policies for user, groups, administrator </a:t>
            </a:r>
          </a:p>
          <a:p>
            <a:pPr marL="511969" lvl="1" indent="-164306">
              <a:spcBef>
                <a:spcPts val="272"/>
              </a:spcBef>
              <a:buClr>
                <a:srgbClr val="000000"/>
              </a:buClr>
              <a:buFontTx/>
              <a:buChar char="–"/>
            </a:pPr>
            <a:r>
              <a:rPr lang="en-US" sz="1350">
                <a:latin typeface="Arial" charset="0"/>
                <a:cs typeface="Arial" charset="0"/>
                <a:sym typeface="Arial" charset="0"/>
              </a:rPr>
              <a:t>Volume layout  for data on disk</a:t>
            </a:r>
          </a:p>
          <a:p>
            <a:pPr marL="511969" lvl="1" indent="-164306">
              <a:spcBef>
                <a:spcPts val="272"/>
              </a:spcBef>
              <a:buClr>
                <a:srgbClr val="000000"/>
              </a:buClr>
              <a:buFontTx/>
              <a:buChar char="–"/>
            </a:pPr>
            <a:r>
              <a:rPr lang="en-US" sz="1350">
                <a:latin typeface="Arial" charset="0"/>
                <a:cs typeface="Arial" charset="0"/>
                <a:sym typeface="Arial" charset="0"/>
              </a:rPr>
              <a:t>Multi-structured access and spanning several months and years</a:t>
            </a:r>
          </a:p>
          <a:p>
            <a:pPr marL="511969" lvl="1" indent="-164306">
              <a:spcBef>
                <a:spcPts val="272"/>
              </a:spcBef>
              <a:buClr>
                <a:srgbClr val="000000"/>
              </a:buClr>
              <a:buFontTx/>
              <a:buChar char="–"/>
            </a:pPr>
            <a:r>
              <a:rPr lang="en-US" sz="1350">
                <a:latin typeface="Arial" charset="0"/>
                <a:cs typeface="Arial" charset="0"/>
                <a:sym typeface="Arial" charset="0"/>
              </a:rPr>
              <a:t>Data archival</a:t>
            </a:r>
          </a:p>
          <a:p>
            <a:pPr marL="859631" lvl="2" indent="-173831">
              <a:spcBef>
                <a:spcPts val="244"/>
              </a:spcBef>
              <a:buClr>
                <a:srgbClr val="000000"/>
              </a:buClr>
              <a:buFontTx/>
              <a:buChar char="•"/>
            </a:pPr>
            <a:r>
              <a:rPr lang="en-US" sz="1200">
                <a:latin typeface="Arial" charset="0"/>
                <a:cs typeface="Arial" charset="0"/>
                <a:sym typeface="Arial" charset="0"/>
              </a:rPr>
              <a:t>Storage for data that has completed lifecycle</a:t>
            </a:r>
          </a:p>
          <a:p>
            <a:pPr marL="859631" lvl="2" indent="-173831">
              <a:spcBef>
                <a:spcPts val="244"/>
              </a:spcBef>
              <a:buClr>
                <a:srgbClr val="000000"/>
              </a:buClr>
              <a:buFontTx/>
              <a:buChar char="•"/>
            </a:pPr>
            <a:r>
              <a:rPr lang="en-US" sz="1200">
                <a:latin typeface="Arial" charset="0"/>
                <a:cs typeface="Arial" charset="0"/>
                <a:sym typeface="Arial" charset="0"/>
              </a:rPr>
              <a:t>Long term storage of infrequently used data</a:t>
            </a:r>
          </a:p>
          <a:p>
            <a:pPr marL="173831" indent="-173831">
              <a:spcBef>
                <a:spcPts val="329"/>
              </a:spcBef>
              <a:buClr>
                <a:srgbClr val="000000"/>
              </a:buClr>
              <a:buFontTx/>
              <a:buChar char="•"/>
            </a:pPr>
            <a:r>
              <a:rPr lang="en-US" sz="1650">
                <a:latin typeface="Arial" charset="0"/>
                <a:cs typeface="Arial" charset="0"/>
                <a:sym typeface="Arial" charset="0"/>
              </a:rPr>
              <a:t>Continue to analyze long-term history on cost efficient platform</a:t>
            </a:r>
          </a:p>
        </p:txBody>
      </p:sp>
    </p:spTree>
    <p:extLst>
      <p:ext uri="{BB962C8B-B14F-4D97-AF65-F5344CB8AC3E}">
        <p14:creationId xmlns:p14="http://schemas.microsoft.com/office/powerpoint/2010/main" val="1203647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smtClean="0">
                <a:solidFill>
                  <a:schemeClr val="bg1"/>
                </a:solidFill>
              </a:rPr>
              <a:t>Teradata-Specific</a:t>
            </a:r>
          </a:p>
          <a:p>
            <a:pPr>
              <a:lnSpc>
                <a:spcPct val="75000"/>
              </a:lnSpc>
              <a:buSzPct val="25000"/>
              <a:defRPr/>
            </a:pPr>
            <a:r>
              <a:rPr lang="en-US" sz="3000" dirty="0" smtClean="0">
                <a:solidFill>
                  <a:schemeClr val="bg1"/>
                </a:solidFill>
              </a:rPr>
              <a:t>DWO </a:t>
            </a:r>
            <a:r>
              <a:rPr lang="en-US" sz="3000" dirty="0">
                <a:solidFill>
                  <a:schemeClr val="bg1"/>
                </a:solidFill>
              </a:rPr>
              <a:t>Considerations</a:t>
            </a:r>
          </a:p>
        </p:txBody>
      </p:sp>
    </p:spTree>
    <p:extLst>
      <p:ext uri="{BB962C8B-B14F-4D97-AF65-F5344CB8AC3E}">
        <p14:creationId xmlns:p14="http://schemas.microsoft.com/office/powerpoint/2010/main" val="78775776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Tools &amp; Technologies for Teradata DWO</a:t>
            </a:r>
            <a:endParaRPr lang="en-US" dirty="0"/>
          </a:p>
        </p:txBody>
      </p:sp>
      <p:sp>
        <p:nvSpPr>
          <p:cNvPr id="3" name="Text Placeholder 2"/>
          <p:cNvSpPr>
            <a:spLocks noGrp="1"/>
          </p:cNvSpPr>
          <p:nvPr>
            <p:ph type="body" idx="1"/>
          </p:nvPr>
        </p:nvSpPr>
        <p:spPr>
          <a:xfrm>
            <a:off x="317986" y="898625"/>
            <a:ext cx="8227457" cy="3291263"/>
          </a:xfrm>
        </p:spPr>
        <p:txBody>
          <a:bodyPr>
            <a:spAutoFit/>
          </a:bodyPr>
          <a:lstStyle/>
          <a:p>
            <a:r>
              <a:rPr lang="en-US" dirty="0" smtClean="0"/>
              <a:t>Tools/technologies to assess costly queries &amp; workloads</a:t>
            </a:r>
          </a:p>
          <a:p>
            <a:pPr lvl="1"/>
            <a:r>
              <a:rPr lang="en-US" dirty="0" smtClean="0"/>
              <a:t>Database Query Log (DBQL), Performance Data Collection and Reporting (PDCR)</a:t>
            </a:r>
          </a:p>
          <a:p>
            <a:pPr lvl="2"/>
            <a:r>
              <a:rPr lang="en-US" dirty="0" smtClean="0"/>
              <a:t>Especially helpful for determining queries/workloads that consume the most CPU</a:t>
            </a:r>
          </a:p>
          <a:p>
            <a:pPr lvl="1"/>
            <a:r>
              <a:rPr lang="en-US" dirty="0" smtClean="0"/>
              <a:t>Query bands: can help assess the impact of various categories/types of queries (e.g., ETL/ELT workloads, BI tools)</a:t>
            </a:r>
          </a:p>
          <a:p>
            <a:r>
              <a:rPr lang="en-US" dirty="0" smtClean="0"/>
              <a:t>Tools to facilitate data transfer between Teradata and MapR</a:t>
            </a:r>
          </a:p>
          <a:p>
            <a:pPr lvl="1"/>
            <a:r>
              <a:rPr lang="en-US" dirty="0" err="1" smtClean="0"/>
              <a:t>FastExport</a:t>
            </a:r>
            <a:r>
              <a:rPr lang="en-US" dirty="0" smtClean="0"/>
              <a:t>, Teradata Parallel Transporter (TPT), BTEQ</a:t>
            </a:r>
          </a:p>
          <a:p>
            <a:pPr lvl="1"/>
            <a:r>
              <a:rPr lang="en-US" dirty="0" smtClean="0"/>
              <a:t>Teradata Connector for Hadoop (TDCH)</a:t>
            </a:r>
          </a:p>
          <a:p>
            <a:pPr lvl="1"/>
            <a:r>
              <a:rPr lang="en-US" dirty="0" smtClean="0"/>
              <a:t>JDBC/ODBC</a:t>
            </a:r>
          </a:p>
        </p:txBody>
      </p:sp>
    </p:spTree>
    <p:extLst>
      <p:ext uri="{BB962C8B-B14F-4D97-AF65-F5344CB8AC3E}">
        <p14:creationId xmlns:p14="http://schemas.microsoft.com/office/powerpoint/2010/main" val="151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Important Considerations</a:t>
            </a:r>
            <a:endParaRPr lang="en-US" dirty="0"/>
          </a:p>
        </p:txBody>
      </p:sp>
      <p:sp>
        <p:nvSpPr>
          <p:cNvPr id="3" name="Text Placeholder 2"/>
          <p:cNvSpPr>
            <a:spLocks noGrp="1"/>
          </p:cNvSpPr>
          <p:nvPr>
            <p:ph type="body" idx="1"/>
          </p:nvPr>
        </p:nvSpPr>
        <p:spPr>
          <a:xfrm>
            <a:off x="317986" y="800100"/>
            <a:ext cx="8227457" cy="4035698"/>
          </a:xfrm>
        </p:spPr>
        <p:txBody>
          <a:bodyPr>
            <a:spAutoFit/>
          </a:bodyPr>
          <a:lstStyle/>
          <a:p>
            <a:r>
              <a:rPr lang="en-US" dirty="0" smtClean="0"/>
              <a:t>Teradata is built on a highly scalable, shared-nothing architecture, with a very robust query optimizer</a:t>
            </a:r>
          </a:p>
          <a:p>
            <a:pPr lvl="1"/>
            <a:r>
              <a:rPr lang="en-US" dirty="0" smtClean="0"/>
              <a:t>As a result, some analytical queries might be best left on Teradata</a:t>
            </a:r>
          </a:p>
          <a:p>
            <a:pPr lvl="2"/>
            <a:r>
              <a:rPr lang="en-US" dirty="0" smtClean="0"/>
              <a:t>Highly complex multi-table joins</a:t>
            </a:r>
          </a:p>
          <a:p>
            <a:pPr lvl="2"/>
            <a:r>
              <a:rPr lang="en-US" dirty="0" smtClean="0"/>
              <a:t>Low latency, tactical queries (&lt;100ms) with a large user population</a:t>
            </a:r>
          </a:p>
          <a:p>
            <a:pPr lvl="1"/>
            <a:r>
              <a:rPr lang="en-US" dirty="0" smtClean="0"/>
              <a:t>The tradeoff, of course, is the high cost of the underlying hardware</a:t>
            </a:r>
          </a:p>
          <a:p>
            <a:r>
              <a:rPr lang="en-US" dirty="0" smtClean="0"/>
              <a:t>Other workloads are probably better suited for MapR</a:t>
            </a:r>
          </a:p>
          <a:p>
            <a:pPr lvl="1"/>
            <a:r>
              <a:rPr lang="en-US" dirty="0" smtClean="0"/>
              <a:t>ETL/ELT (unless the embedded business logic is very complex)</a:t>
            </a:r>
          </a:p>
          <a:p>
            <a:pPr lvl="1"/>
            <a:r>
              <a:rPr lang="en-US" dirty="0" smtClean="0"/>
              <a:t>Real time operational analytics</a:t>
            </a:r>
          </a:p>
          <a:p>
            <a:pPr lvl="1"/>
            <a:r>
              <a:rPr lang="en-US" dirty="0" smtClean="0"/>
              <a:t>Unstructured data (“schema on read”)</a:t>
            </a:r>
          </a:p>
          <a:p>
            <a:r>
              <a:rPr lang="en-US" dirty="0" smtClean="0"/>
              <a:t>End-user retraining/acceptance may be the largest “hidden” cost</a:t>
            </a:r>
          </a:p>
          <a:p>
            <a:pPr lvl="1"/>
            <a:r>
              <a:rPr lang="en-US" dirty="0" smtClean="0"/>
              <a:t>Where possible, build solutions using tools they’re already familiar with</a:t>
            </a:r>
            <a:endParaRPr lang="en-US" dirty="0"/>
          </a:p>
        </p:txBody>
      </p:sp>
    </p:spTree>
    <p:extLst>
      <p:ext uri="{BB962C8B-B14F-4D97-AF65-F5344CB8AC3E}">
        <p14:creationId xmlns:p14="http://schemas.microsoft.com/office/powerpoint/2010/main" val="1791998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Hands-on</a:t>
            </a:r>
            <a:endParaRPr lang="en-US" dirty="0"/>
          </a:p>
        </p:txBody>
      </p:sp>
    </p:spTree>
    <p:extLst>
      <p:ext uri="{BB962C8B-B14F-4D97-AF65-F5344CB8AC3E}">
        <p14:creationId xmlns:p14="http://schemas.microsoft.com/office/powerpoint/2010/main" val="18059726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5" name="Picture 4"/>
          <p:cNvPicPr>
            <a:picLocks noChangeAspect="1"/>
          </p:cNvPicPr>
          <p:nvPr/>
        </p:nvPicPr>
        <p:blipFill>
          <a:blip r:embed="rId2"/>
          <a:stretch>
            <a:fillRect/>
          </a:stretch>
        </p:blipFill>
        <p:spPr>
          <a:xfrm>
            <a:off x="3184202" y="100362"/>
            <a:ext cx="4476685" cy="4599794"/>
          </a:xfrm>
          <a:prstGeom prst="rect">
            <a:avLst/>
          </a:prstGeom>
        </p:spPr>
      </p:pic>
      <p:sp>
        <p:nvSpPr>
          <p:cNvPr id="4" name="TextBox 3"/>
          <p:cNvSpPr txBox="1"/>
          <p:nvPr/>
        </p:nvSpPr>
        <p:spPr>
          <a:xfrm>
            <a:off x="316878" y="1245145"/>
            <a:ext cx="2425664" cy="1554272"/>
          </a:xfrm>
          <a:prstGeom prst="rect">
            <a:avLst/>
          </a:prstGeom>
          <a:noFill/>
        </p:spPr>
        <p:txBody>
          <a:bodyPr wrap="none" rtlCol="0">
            <a:spAutoFit/>
          </a:bodyPr>
          <a:lstStyle/>
          <a:p>
            <a:r>
              <a:rPr lang="en-US" dirty="0" smtClean="0">
                <a:solidFill>
                  <a:schemeClr val="tx2"/>
                </a:solidFill>
                <a:latin typeface="Arial"/>
                <a:cs typeface="Arial"/>
              </a:rPr>
              <a:t>Question:</a:t>
            </a:r>
          </a:p>
          <a:p>
            <a:endParaRPr lang="en-US" dirty="0" smtClean="0">
              <a:solidFill>
                <a:schemeClr val="tx2"/>
              </a:solidFill>
              <a:latin typeface="Arial"/>
              <a:cs typeface="Arial"/>
            </a:endParaRPr>
          </a:p>
          <a:p>
            <a:r>
              <a:rPr lang="en-US" dirty="0" smtClean="0">
                <a:solidFill>
                  <a:schemeClr val="tx2"/>
                </a:solidFill>
                <a:latin typeface="Arial"/>
                <a:cs typeface="Arial"/>
              </a:rPr>
              <a:t>What is the average </a:t>
            </a:r>
            <a:br>
              <a:rPr lang="en-US" dirty="0" smtClean="0">
                <a:solidFill>
                  <a:schemeClr val="tx2"/>
                </a:solidFill>
                <a:latin typeface="Arial"/>
                <a:cs typeface="Arial"/>
              </a:rPr>
            </a:br>
            <a:r>
              <a:rPr lang="en-US" dirty="0" smtClean="0">
                <a:solidFill>
                  <a:schemeClr val="tx2"/>
                </a:solidFill>
                <a:latin typeface="Arial"/>
                <a:cs typeface="Arial"/>
              </a:rPr>
              <a:t>salary</a:t>
            </a:r>
            <a:r>
              <a:rPr lang="en-US" dirty="0">
                <a:solidFill>
                  <a:schemeClr val="tx2"/>
                </a:solidFill>
                <a:latin typeface="Arial"/>
                <a:cs typeface="Arial"/>
              </a:rPr>
              <a:t> </a:t>
            </a:r>
            <a:r>
              <a:rPr lang="en-US" dirty="0" smtClean="0">
                <a:solidFill>
                  <a:schemeClr val="tx2"/>
                </a:solidFill>
                <a:latin typeface="Arial"/>
                <a:cs typeface="Arial"/>
              </a:rPr>
              <a:t>based on title </a:t>
            </a:r>
          </a:p>
          <a:p>
            <a:r>
              <a:rPr lang="en-US" dirty="0" smtClean="0">
                <a:solidFill>
                  <a:schemeClr val="tx2"/>
                </a:solidFill>
                <a:latin typeface="Arial"/>
                <a:cs typeface="Arial"/>
              </a:rPr>
              <a:t>and gender?</a:t>
            </a:r>
          </a:p>
        </p:txBody>
      </p:sp>
    </p:spTree>
    <p:extLst>
      <p:ext uri="{BB962C8B-B14F-4D97-AF65-F5344CB8AC3E}">
        <p14:creationId xmlns:p14="http://schemas.microsoft.com/office/powerpoint/2010/main" val="44889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82819" y="-185523"/>
            <a:ext cx="2857500" cy="2857500"/>
          </a:xfrm>
          <a:prstGeom prst="rect">
            <a:avLst/>
          </a:prstGeom>
        </p:spPr>
      </p:pic>
      <p:sp>
        <p:nvSpPr>
          <p:cNvPr id="2" name="Title 1"/>
          <p:cNvSpPr>
            <a:spLocks noGrp="1"/>
          </p:cNvSpPr>
          <p:nvPr>
            <p:ph type="title"/>
          </p:nvPr>
        </p:nvSpPr>
        <p:spPr/>
        <p:txBody>
          <a:bodyPr/>
          <a:lstStyle/>
          <a:p>
            <a:r>
              <a:rPr lang="en-US" dirty="0" smtClean="0"/>
              <a:t>Demo</a:t>
            </a:r>
            <a:endParaRPr lang="en-US" dirty="0"/>
          </a:p>
        </p:txBody>
      </p:sp>
      <p:pic>
        <p:nvPicPr>
          <p:cNvPr id="6" name="Picture 5"/>
          <p:cNvPicPr>
            <a:picLocks noChangeAspect="1"/>
          </p:cNvPicPr>
          <p:nvPr/>
        </p:nvPicPr>
        <p:blipFill>
          <a:blip r:embed="rId3"/>
          <a:stretch>
            <a:fillRect/>
          </a:stretch>
        </p:blipFill>
        <p:spPr>
          <a:xfrm>
            <a:off x="2829085" y="814488"/>
            <a:ext cx="2143695" cy="857478"/>
          </a:xfrm>
          <a:prstGeom prst="rect">
            <a:avLst/>
          </a:prstGeom>
        </p:spPr>
      </p:pic>
      <p:pic>
        <p:nvPicPr>
          <p:cNvPr id="8" name="Picture 7"/>
          <p:cNvPicPr>
            <a:picLocks noChangeAspect="1"/>
          </p:cNvPicPr>
          <p:nvPr/>
        </p:nvPicPr>
        <p:blipFill>
          <a:blip r:embed="rId4"/>
          <a:stretch>
            <a:fillRect/>
          </a:stretch>
        </p:blipFill>
        <p:spPr>
          <a:xfrm>
            <a:off x="270164" y="2541297"/>
            <a:ext cx="2130903" cy="757403"/>
          </a:xfrm>
          <a:prstGeom prst="rect">
            <a:avLst/>
          </a:prstGeom>
        </p:spPr>
      </p:pic>
      <p:pic>
        <p:nvPicPr>
          <p:cNvPr id="9" name="Picture 8"/>
          <p:cNvPicPr>
            <a:picLocks noChangeAspect="1"/>
          </p:cNvPicPr>
          <p:nvPr/>
        </p:nvPicPr>
        <p:blipFill>
          <a:blip r:embed="rId5"/>
          <a:stretch>
            <a:fillRect/>
          </a:stretch>
        </p:blipFill>
        <p:spPr>
          <a:xfrm>
            <a:off x="7099722" y="1732028"/>
            <a:ext cx="1446756" cy="1085067"/>
          </a:xfrm>
          <a:prstGeom prst="rect">
            <a:avLst/>
          </a:prstGeom>
        </p:spPr>
      </p:pic>
      <p:pic>
        <p:nvPicPr>
          <p:cNvPr id="10" name="Picture 9"/>
          <p:cNvPicPr>
            <a:picLocks noChangeAspect="1"/>
          </p:cNvPicPr>
          <p:nvPr/>
        </p:nvPicPr>
        <p:blipFill>
          <a:blip r:embed="rId6"/>
          <a:stretch>
            <a:fillRect/>
          </a:stretch>
        </p:blipFill>
        <p:spPr>
          <a:xfrm>
            <a:off x="2845214" y="2172941"/>
            <a:ext cx="2440716" cy="1288307"/>
          </a:xfrm>
          <a:prstGeom prst="rect">
            <a:avLst/>
          </a:prstGeom>
        </p:spPr>
      </p:pic>
      <p:pic>
        <p:nvPicPr>
          <p:cNvPr id="11" name="Picture 10"/>
          <p:cNvPicPr>
            <a:picLocks noChangeAspect="1"/>
          </p:cNvPicPr>
          <p:nvPr/>
        </p:nvPicPr>
        <p:blipFill>
          <a:blip r:embed="rId7"/>
          <a:stretch>
            <a:fillRect/>
          </a:stretch>
        </p:blipFill>
        <p:spPr>
          <a:xfrm>
            <a:off x="3137332" y="3554538"/>
            <a:ext cx="1835448" cy="976302"/>
          </a:xfrm>
          <a:prstGeom prst="rect">
            <a:avLst/>
          </a:prstGeom>
        </p:spPr>
      </p:pic>
      <p:pic>
        <p:nvPicPr>
          <p:cNvPr id="12" name="Picture 11"/>
          <p:cNvPicPr>
            <a:picLocks noChangeAspect="1"/>
          </p:cNvPicPr>
          <p:nvPr/>
        </p:nvPicPr>
        <p:blipFill>
          <a:blip r:embed="rId8"/>
          <a:stretch>
            <a:fillRect/>
          </a:stretch>
        </p:blipFill>
        <p:spPr>
          <a:xfrm>
            <a:off x="6299611" y="3497483"/>
            <a:ext cx="2844389" cy="1156418"/>
          </a:xfrm>
          <a:prstGeom prst="rect">
            <a:avLst/>
          </a:prstGeom>
        </p:spPr>
      </p:pic>
      <p:cxnSp>
        <p:nvCxnSpPr>
          <p:cNvPr id="14" name="Straight Arrow Connector 13"/>
          <p:cNvCxnSpPr/>
          <p:nvPr/>
        </p:nvCxnSpPr>
        <p:spPr bwMode="auto">
          <a:xfrm flipH="1">
            <a:off x="5160723" y="1243227"/>
            <a:ext cx="1189972" cy="0"/>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bwMode="auto">
          <a:xfrm flipH="1">
            <a:off x="1483644" y="1424763"/>
            <a:ext cx="1089436" cy="95270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11" idx="1"/>
          </p:cNvCxnSpPr>
          <p:nvPr/>
        </p:nvCxnSpPr>
        <p:spPr bwMode="auto">
          <a:xfrm flipH="1" flipV="1">
            <a:off x="2289997" y="3554538"/>
            <a:ext cx="847335" cy="48815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bwMode="auto">
          <a:xfrm flipH="1">
            <a:off x="2454422" y="2849040"/>
            <a:ext cx="374663" cy="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bwMode="auto">
          <a:xfrm flipH="1">
            <a:off x="5600511" y="2370355"/>
            <a:ext cx="1188026" cy="301623"/>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bwMode="auto">
          <a:xfrm flipH="1" flipV="1">
            <a:off x="5563347" y="3197450"/>
            <a:ext cx="787348" cy="693085"/>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5228785" y="788131"/>
            <a:ext cx="1273105" cy="384721"/>
          </a:xfrm>
          <a:prstGeom prst="rect">
            <a:avLst/>
          </a:prstGeom>
          <a:noFill/>
        </p:spPr>
        <p:txBody>
          <a:bodyPr wrap="none" rtlCol="0">
            <a:spAutoFit/>
          </a:bodyPr>
          <a:lstStyle/>
          <a:p>
            <a:r>
              <a:rPr lang="en-US" smtClean="0">
                <a:solidFill>
                  <a:schemeClr val="tx2"/>
                </a:solidFill>
                <a:latin typeface="Arial"/>
                <a:cs typeface="Arial"/>
              </a:rPr>
              <a:t>Load data</a:t>
            </a:r>
            <a:endParaRPr lang="en-US" dirty="0" smtClean="0">
              <a:solidFill>
                <a:schemeClr val="tx2"/>
              </a:solidFill>
              <a:latin typeface="Arial"/>
              <a:cs typeface="Arial"/>
            </a:endParaRPr>
          </a:p>
        </p:txBody>
      </p:sp>
      <p:sp>
        <p:nvSpPr>
          <p:cNvPr id="30" name="TextBox 29"/>
          <p:cNvSpPr txBox="1"/>
          <p:nvPr/>
        </p:nvSpPr>
        <p:spPr>
          <a:xfrm>
            <a:off x="587864" y="1106495"/>
            <a:ext cx="1229824" cy="969496"/>
          </a:xfrm>
          <a:prstGeom prst="rect">
            <a:avLst/>
          </a:prstGeom>
          <a:noFill/>
        </p:spPr>
        <p:txBody>
          <a:bodyPr wrap="none" rtlCol="0">
            <a:spAutoFit/>
          </a:bodyPr>
          <a:lstStyle/>
          <a:p>
            <a:r>
              <a:rPr lang="en-US" dirty="0" smtClean="0">
                <a:solidFill>
                  <a:schemeClr val="tx2"/>
                </a:solidFill>
                <a:latin typeface="Arial"/>
                <a:cs typeface="Arial"/>
              </a:rPr>
              <a:t>Write as</a:t>
            </a:r>
          </a:p>
          <a:p>
            <a:r>
              <a:rPr lang="en-US" dirty="0" smtClean="0">
                <a:solidFill>
                  <a:schemeClr val="tx2"/>
                </a:solidFill>
                <a:latin typeface="Arial"/>
                <a:cs typeface="Arial"/>
              </a:rPr>
              <a:t>JSON to </a:t>
            </a:r>
            <a:br>
              <a:rPr lang="en-US" dirty="0" smtClean="0">
                <a:solidFill>
                  <a:schemeClr val="tx2"/>
                </a:solidFill>
                <a:latin typeface="Arial"/>
                <a:cs typeface="Arial"/>
              </a:rPr>
            </a:br>
            <a:r>
              <a:rPr lang="en-US" dirty="0" err="1" smtClean="0">
                <a:solidFill>
                  <a:schemeClr val="tx2"/>
                </a:solidFill>
                <a:latin typeface="Arial"/>
                <a:cs typeface="Arial"/>
              </a:rPr>
              <a:t>MapR</a:t>
            </a:r>
            <a:r>
              <a:rPr lang="en-US" dirty="0" smtClean="0">
                <a:solidFill>
                  <a:schemeClr val="tx2"/>
                </a:solidFill>
                <a:latin typeface="Arial"/>
                <a:cs typeface="Arial"/>
              </a:rPr>
              <a:t>-FS</a:t>
            </a:r>
          </a:p>
        </p:txBody>
      </p:sp>
      <p:sp>
        <p:nvSpPr>
          <p:cNvPr id="31" name="TextBox 30"/>
          <p:cNvSpPr txBox="1"/>
          <p:nvPr/>
        </p:nvSpPr>
        <p:spPr>
          <a:xfrm>
            <a:off x="5377587" y="1606989"/>
            <a:ext cx="2000095" cy="677108"/>
          </a:xfrm>
          <a:prstGeom prst="rect">
            <a:avLst/>
          </a:prstGeom>
          <a:noFill/>
        </p:spPr>
        <p:txBody>
          <a:bodyPr wrap="square" rtlCol="0">
            <a:spAutoFit/>
          </a:bodyPr>
          <a:lstStyle/>
          <a:p>
            <a:r>
              <a:rPr lang="en-US" smtClean="0">
                <a:solidFill>
                  <a:schemeClr val="tx2"/>
                </a:solidFill>
                <a:latin typeface="Arial"/>
                <a:cs typeface="Arial"/>
              </a:rPr>
              <a:t>JDBC with </a:t>
            </a:r>
            <a:r>
              <a:rPr lang="en-US" dirty="0" err="1" smtClean="0">
                <a:solidFill>
                  <a:schemeClr val="tx2"/>
                </a:solidFill>
                <a:latin typeface="Arial"/>
                <a:cs typeface="Arial"/>
              </a:rPr>
              <a:t>RazorSQL</a:t>
            </a:r>
            <a:endParaRPr lang="en-US" dirty="0" smtClean="0">
              <a:solidFill>
                <a:schemeClr val="tx2"/>
              </a:solidFill>
              <a:latin typeface="Arial"/>
              <a:cs typeface="Arial"/>
            </a:endParaRPr>
          </a:p>
        </p:txBody>
      </p:sp>
      <p:sp>
        <p:nvSpPr>
          <p:cNvPr id="33" name="TextBox 32"/>
          <p:cNvSpPr txBox="1"/>
          <p:nvPr/>
        </p:nvSpPr>
        <p:spPr>
          <a:xfrm>
            <a:off x="6377635" y="3362177"/>
            <a:ext cx="2311146" cy="384721"/>
          </a:xfrm>
          <a:prstGeom prst="rect">
            <a:avLst/>
          </a:prstGeom>
          <a:noFill/>
        </p:spPr>
        <p:txBody>
          <a:bodyPr wrap="none" rtlCol="0">
            <a:spAutoFit/>
          </a:bodyPr>
          <a:lstStyle/>
          <a:p>
            <a:r>
              <a:rPr lang="en-US" dirty="0" smtClean="0">
                <a:solidFill>
                  <a:schemeClr val="tx2"/>
                </a:solidFill>
                <a:latin typeface="Arial"/>
                <a:cs typeface="Arial"/>
              </a:rPr>
              <a:t>ODBC </a:t>
            </a:r>
            <a:r>
              <a:rPr lang="en-US" smtClean="0">
                <a:solidFill>
                  <a:schemeClr val="tx2"/>
                </a:solidFill>
                <a:latin typeface="Arial"/>
                <a:cs typeface="Arial"/>
              </a:rPr>
              <a:t>with Tableau</a:t>
            </a:r>
            <a:endParaRPr lang="en-US" dirty="0" smtClean="0">
              <a:solidFill>
                <a:schemeClr val="tx2"/>
              </a:solidFill>
              <a:latin typeface="Arial"/>
              <a:cs typeface="Arial"/>
            </a:endParaRPr>
          </a:p>
        </p:txBody>
      </p:sp>
    </p:spTree>
    <p:extLst>
      <p:ext uri="{BB962C8B-B14F-4D97-AF65-F5344CB8AC3E}">
        <p14:creationId xmlns:p14="http://schemas.microsoft.com/office/powerpoint/2010/main" val="54617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Appendix</a:t>
            </a:r>
            <a:endParaRPr lang="en-US" dirty="0"/>
          </a:p>
        </p:txBody>
      </p:sp>
    </p:spTree>
    <p:extLst>
      <p:ext uri="{BB962C8B-B14F-4D97-AF65-F5344CB8AC3E}">
        <p14:creationId xmlns:p14="http://schemas.microsoft.com/office/powerpoint/2010/main" val="5326511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p:cNvSpPr/>
          <p:nvPr/>
        </p:nvSpPr>
        <p:spPr bwMode="auto">
          <a:xfrm>
            <a:off x="129414" y="824243"/>
            <a:ext cx="2445398"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32" name="Document 31"/>
          <p:cNvSpPr/>
          <p:nvPr/>
        </p:nvSpPr>
        <p:spPr bwMode="auto">
          <a:xfrm>
            <a:off x="4114632" y="898625"/>
            <a:ext cx="1748186" cy="2169387"/>
          </a:xfrm>
          <a:prstGeom prst="flowChartDocument">
            <a:avLst/>
          </a:prstGeom>
          <a:solidFill>
            <a:schemeClr val="accent5">
              <a:lumMod val="5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Cold Data to Hadoop</a:t>
            </a:r>
            <a:endParaRPr lang="en-US" dirty="0"/>
          </a:p>
        </p:txBody>
      </p:sp>
      <p:sp>
        <p:nvSpPr>
          <p:cNvPr id="23" name="Rounded Rectangle 22"/>
          <p:cNvSpPr/>
          <p:nvPr/>
        </p:nvSpPr>
        <p:spPr bwMode="auto">
          <a:xfrm>
            <a:off x="1787155" y="3296969"/>
            <a:ext cx="4359585"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3774613"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Structured Data</a:t>
            </a:r>
          </a:p>
        </p:txBody>
      </p:sp>
      <p:sp>
        <p:nvSpPr>
          <p:cNvPr id="25" name="Pentagon 24"/>
          <p:cNvSpPr/>
          <p:nvPr/>
        </p:nvSpPr>
        <p:spPr bwMode="auto">
          <a:xfrm>
            <a:off x="1713885" y="1611851"/>
            <a:ext cx="1896729"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1199730"/>
            <a:ext cx="1328882" cy="1584377"/>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no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1981782" y="4392253"/>
            <a:ext cx="3505804" cy="369332"/>
          </a:xfrm>
          <a:prstGeom prst="rect">
            <a:avLst/>
          </a:prstGeom>
          <a:noFill/>
        </p:spPr>
        <p:txBody>
          <a:bodyPr wrap="square" rtlCol="0">
            <a:spAutoFit/>
          </a:bodyPr>
          <a:lstStyle/>
          <a:p>
            <a:pPr defTabSz="457120"/>
            <a:r>
              <a:rPr lang="en-US" sz="1800" dirty="0">
                <a:solidFill>
                  <a:prstClr val="white"/>
                </a:solidFill>
                <a:latin typeface="Arial"/>
                <a:cs typeface="Arial"/>
              </a:rPr>
              <a:t>MapR Data Platform</a:t>
            </a:r>
          </a:p>
        </p:txBody>
      </p:sp>
      <p:sp>
        <p:nvSpPr>
          <p:cNvPr id="16" name="Content Placeholder 2"/>
          <p:cNvSpPr>
            <a:spLocks noGrp="1"/>
          </p:cNvSpPr>
          <p:nvPr>
            <p:ph idx="1"/>
          </p:nvPr>
        </p:nvSpPr>
        <p:spPr>
          <a:xfrm>
            <a:off x="6302440" y="898625"/>
            <a:ext cx="2711002" cy="3695999"/>
          </a:xfrm>
        </p:spPr>
        <p:txBody>
          <a:bodyPr>
            <a:normAutofit/>
          </a:bodyPr>
          <a:lstStyle/>
          <a:p>
            <a:pPr>
              <a:buFont typeface="Wingdings" charset="2"/>
              <a:buChar char="§"/>
            </a:pPr>
            <a:r>
              <a:rPr lang="en-US" sz="1500" dirty="0"/>
              <a:t>Process:</a:t>
            </a:r>
          </a:p>
          <a:p>
            <a:pPr marL="614293" lvl="1" indent="-214313">
              <a:buFont typeface="Wingdings" charset="2"/>
              <a:buChar char="§"/>
            </a:pPr>
            <a:r>
              <a:rPr lang="en-US" sz="1500" dirty="0"/>
              <a:t>One-time Migration of Cold Data</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Cold Data Offload</a:t>
            </a:r>
          </a:p>
        </p:txBody>
      </p:sp>
      <p:sp>
        <p:nvSpPr>
          <p:cNvPr id="33" name="Striped Right Arrow 32"/>
          <p:cNvSpPr/>
          <p:nvPr/>
        </p:nvSpPr>
        <p:spPr bwMode="auto">
          <a:xfrm rot="54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9" name="TextBox 18"/>
          <p:cNvSpPr txBox="1"/>
          <p:nvPr/>
        </p:nvSpPr>
        <p:spPr>
          <a:xfrm>
            <a:off x="275096" y="853481"/>
            <a:ext cx="1512059" cy="369332"/>
          </a:xfrm>
          <a:prstGeom prst="rect">
            <a:avLst/>
          </a:prstGeom>
          <a:noFill/>
        </p:spPr>
        <p:txBody>
          <a:bodyPr wrap="square" rtlCol="0">
            <a:spAutoFit/>
          </a:bodyPr>
          <a:lstStyle/>
          <a:p>
            <a:pPr defTabSz="457120"/>
            <a:r>
              <a:rPr lang="en-US" sz="1800" dirty="0">
                <a:solidFill>
                  <a:srgbClr val="627D77"/>
                </a:solidFill>
                <a:latin typeface="Arial"/>
                <a:cs typeface="Arial"/>
              </a:rPr>
              <a:t>Log Archive</a:t>
            </a:r>
          </a:p>
        </p:txBody>
      </p:sp>
    </p:spTree>
    <p:extLst>
      <p:ext uri="{BB962C8B-B14F-4D97-AF65-F5344CB8AC3E}">
        <p14:creationId xmlns:p14="http://schemas.microsoft.com/office/powerpoint/2010/main" val="1555650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p:cNvSpPr/>
          <p:nvPr/>
        </p:nvSpPr>
        <p:spPr bwMode="auto">
          <a:xfrm>
            <a:off x="129414" y="824243"/>
            <a:ext cx="2395949"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ETL onto Hadoop</a:t>
            </a:r>
            <a:endParaRPr lang="en-US" dirty="0"/>
          </a:p>
        </p:txBody>
      </p:sp>
      <p:sp>
        <p:nvSpPr>
          <p:cNvPr id="23" name="Rounded Rectangle 22"/>
          <p:cNvSpPr/>
          <p:nvPr/>
        </p:nvSpPr>
        <p:spPr bwMode="auto">
          <a:xfrm>
            <a:off x="129414" y="3296969"/>
            <a:ext cx="6017326"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4214235"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200" dirty="0">
                <a:solidFill>
                  <a:srgbClr val="FFFFFF"/>
                </a:solidFill>
                <a:latin typeface="Arial"/>
              </a:rPr>
              <a:t>Low Latency Data</a:t>
            </a:r>
          </a:p>
        </p:txBody>
      </p:sp>
      <p:sp>
        <p:nvSpPr>
          <p:cNvPr id="25" name="Pentagon 24"/>
          <p:cNvSpPr/>
          <p:nvPr/>
        </p:nvSpPr>
        <p:spPr bwMode="auto">
          <a:xfrm>
            <a:off x="1713885" y="3617507"/>
            <a:ext cx="2326334"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3414261"/>
            <a:ext cx="1328882" cy="1174064"/>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solidFill>
            <a:schemeClr val="accent6"/>
          </a:solid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2135190" y="4388547"/>
            <a:ext cx="770198" cy="646331"/>
          </a:xfrm>
          <a:prstGeom prst="rect">
            <a:avLst/>
          </a:prstGeom>
          <a:noFill/>
        </p:spPr>
        <p:txBody>
          <a:bodyPr wrap="square" rtlCol="0">
            <a:spAutoFit/>
          </a:bodyPr>
          <a:lstStyle/>
          <a:p>
            <a:pPr defTabSz="457120"/>
            <a:r>
              <a:rPr lang="en-US" sz="1800" dirty="0">
                <a:solidFill>
                  <a:prstClr val="white"/>
                </a:solidFill>
                <a:latin typeface="Arial"/>
                <a:cs typeface="Arial"/>
              </a:rPr>
              <a:t>MapR</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Bulk Data</a:t>
            </a:r>
          </a:p>
        </p:txBody>
      </p:sp>
      <p:sp>
        <p:nvSpPr>
          <p:cNvPr id="19" name="Striped Right Arrow 18"/>
          <p:cNvSpPr/>
          <p:nvPr/>
        </p:nvSpPr>
        <p:spPr bwMode="auto">
          <a:xfrm rot="162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5" name="Oval 4"/>
          <p:cNvSpPr/>
          <p:nvPr/>
        </p:nvSpPr>
        <p:spPr bwMode="auto">
          <a:xfrm>
            <a:off x="2061919" y="1538586"/>
            <a:ext cx="1978300" cy="1245521"/>
          </a:xfrm>
          <a:prstGeom prst="ellipse">
            <a:avLst/>
          </a:prstGeom>
          <a:solidFill>
            <a:schemeClr val="bg1"/>
          </a:solidFill>
          <a:ln w="9525" algn="ctr">
            <a:solidFill>
              <a:schemeClr val="accent6"/>
            </a:solidFill>
            <a:round/>
            <a:headEnd/>
            <a:tailEnd/>
          </a:ln>
        </p:spPr>
        <p:txBody>
          <a:bodyPr rtlCol="0" anchor="ctr"/>
          <a:lstStyle/>
          <a:p>
            <a:pPr algn="ctr" defTabSz="457120" eaLnBrk="0" hangingPunct="0"/>
            <a:r>
              <a:rPr lang="en-US" sz="1800" dirty="0">
                <a:solidFill>
                  <a:prstClr val="black"/>
                </a:solidFill>
                <a:latin typeface="Arial"/>
              </a:rPr>
              <a:t>Restored CPU and Disk</a:t>
            </a:r>
          </a:p>
        </p:txBody>
      </p:sp>
      <p:sp>
        <p:nvSpPr>
          <p:cNvPr id="18" name="Bent Arrow 17"/>
          <p:cNvSpPr/>
          <p:nvPr/>
        </p:nvSpPr>
        <p:spPr bwMode="auto">
          <a:xfrm rot="5400000">
            <a:off x="-249564" y="1791459"/>
            <a:ext cx="1884488" cy="1126532"/>
          </a:xfrm>
          <a:prstGeom prst="ben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6" name="Content Placeholder 2"/>
          <p:cNvSpPr>
            <a:spLocks noGrp="1"/>
          </p:cNvSpPr>
          <p:nvPr>
            <p:ph idx="1"/>
          </p:nvPr>
        </p:nvSpPr>
        <p:spPr>
          <a:xfrm>
            <a:off x="6302440" y="898625"/>
            <a:ext cx="2711002" cy="3695999"/>
          </a:xfrm>
        </p:spPr>
        <p:txBody>
          <a:bodyPr>
            <a:normAutofit lnSpcReduction="10000"/>
          </a:bodyPr>
          <a:lstStyle/>
          <a:p>
            <a:pPr>
              <a:buFont typeface="Wingdings" charset="2"/>
              <a:buChar char="§"/>
            </a:pPr>
            <a:r>
              <a:rPr lang="en-US" sz="1500" dirty="0"/>
              <a:t>Process:</a:t>
            </a:r>
          </a:p>
          <a:p>
            <a:pPr marL="614293" lvl="1" indent="-214313">
              <a:buFont typeface="Wingdings" charset="2"/>
              <a:buChar char="§"/>
            </a:pPr>
            <a:r>
              <a:rPr lang="en-US" sz="1500" dirty="0"/>
              <a:t>One-time Migration of Historical Data</a:t>
            </a:r>
          </a:p>
          <a:p>
            <a:pPr marL="614293" lvl="1" indent="-214313">
              <a:buFont typeface="Wingdings" charset="2"/>
              <a:buChar char="§"/>
            </a:pPr>
            <a:r>
              <a:rPr lang="en-US" sz="1500" dirty="0"/>
              <a:t>Redirection on New Data</a:t>
            </a:r>
          </a:p>
          <a:p>
            <a:pPr marL="614293" lvl="1" indent="-214313">
              <a:buFont typeface="Wingdings" charset="2"/>
              <a:buChar char="§"/>
            </a:pPr>
            <a:r>
              <a:rPr lang="en-US" sz="1500" dirty="0"/>
              <a:t>Migration of ETL onto Hadoop</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Tree>
    <p:extLst>
      <p:ext uri="{BB962C8B-B14F-4D97-AF65-F5344CB8AC3E}">
        <p14:creationId xmlns:p14="http://schemas.microsoft.com/office/powerpoint/2010/main" val="93282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Adoption</a:t>
            </a:r>
            <a:endParaRPr lang="en-US" dirty="0"/>
          </a:p>
        </p:txBody>
      </p:sp>
      <p:sp>
        <p:nvSpPr>
          <p:cNvPr id="3" name="Text Placeholder 2"/>
          <p:cNvSpPr>
            <a:spLocks noGrp="1"/>
          </p:cNvSpPr>
          <p:nvPr>
            <p:ph type="body" idx="10"/>
          </p:nvPr>
        </p:nvSpPr>
        <p:spPr>
          <a:xfrm>
            <a:off x="480812" y="938152"/>
            <a:ext cx="8227457" cy="331847"/>
          </a:xfrm>
        </p:spPr>
        <p:txBody>
          <a:bodyPr/>
          <a:lstStyle/>
          <a:p>
            <a:r>
              <a:rPr lang="en-US" sz="1500" dirty="0"/>
              <a:t>MapR can significantly reduce cost compared to enterprise data warehouse, </a:t>
            </a:r>
            <a:r>
              <a:rPr lang="en-US" sz="1500" dirty="0" smtClean="0"/>
              <a:t>DBMS and </a:t>
            </a:r>
            <a:r>
              <a:rPr lang="en-US" sz="1500" dirty="0"/>
              <a:t>storage</a:t>
            </a:r>
          </a:p>
        </p:txBody>
      </p:sp>
      <p:sp>
        <p:nvSpPr>
          <p:cNvPr id="44" name="Rectangle 43"/>
          <p:cNvSpPr/>
          <p:nvPr/>
        </p:nvSpPr>
        <p:spPr>
          <a:xfrm>
            <a:off x="674471" y="4525120"/>
            <a:ext cx="5574200" cy="438582"/>
          </a:xfrm>
          <a:prstGeom prst="rect">
            <a:avLst/>
          </a:prstGeom>
        </p:spPr>
        <p:txBody>
          <a:bodyPr wrap="square">
            <a:spAutoFit/>
          </a:bodyPr>
          <a:lstStyle/>
          <a:p>
            <a:pPr marL="128588" indent="-128588">
              <a:buFont typeface="Arial" pitchFamily="34" charset="0"/>
              <a:buChar char="•"/>
            </a:pPr>
            <a:r>
              <a:rPr lang="en-US" sz="750" dirty="0">
                <a:solidFill>
                  <a:schemeClr val="accent4"/>
                </a:solidFill>
              </a:rPr>
              <a:t>Gartner IT Spending, Worldwide, 4Q14 Update  </a:t>
            </a:r>
          </a:p>
          <a:p>
            <a:pPr marL="128588" indent="-128588">
              <a:buFont typeface="Arial" pitchFamily="34" charset="0"/>
              <a:buChar char="•"/>
            </a:pPr>
            <a:r>
              <a:rPr lang="en-US" sz="750" dirty="0">
                <a:solidFill>
                  <a:srgbClr val="747678"/>
                </a:solidFill>
              </a:rPr>
              <a:t>IDC Digital Universe study, “Extracting Value from Chaos”</a:t>
            </a:r>
          </a:p>
          <a:p>
            <a:pPr marL="128588" indent="-128588">
              <a:buFont typeface="Arial" pitchFamily="34" charset="0"/>
              <a:buChar char="•"/>
            </a:pPr>
            <a:endParaRPr lang="en-US" sz="750" dirty="0">
              <a:solidFill>
                <a:srgbClr val="747678"/>
              </a:solidFill>
            </a:endParaRPr>
          </a:p>
        </p:txBody>
      </p:sp>
      <p:cxnSp>
        <p:nvCxnSpPr>
          <p:cNvPr id="74" name="Straight Connector 73"/>
          <p:cNvCxnSpPr/>
          <p:nvPr/>
        </p:nvCxnSpPr>
        <p:spPr>
          <a:xfrm flipV="1">
            <a:off x="4572000" y="1853884"/>
            <a:ext cx="0" cy="2939840"/>
          </a:xfrm>
          <a:prstGeom prst="line">
            <a:avLst/>
          </a:prstGeom>
          <a:ln w="22225" cap="rnd">
            <a:gradFill>
              <a:gsLst>
                <a:gs pos="0">
                  <a:schemeClr val="accent2">
                    <a:alpha val="0"/>
                  </a:schemeClr>
                </a:gs>
                <a:gs pos="50000">
                  <a:schemeClr val="accent2"/>
                </a:gs>
                <a:gs pos="82000">
                  <a:srgbClr val="A6BCC6"/>
                </a:gs>
                <a:gs pos="16000">
                  <a:srgbClr val="A6BCC6"/>
                </a:gs>
                <a:gs pos="100000">
                  <a:schemeClr val="accent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4"/>
          <p:cNvGrpSpPr/>
          <p:nvPr/>
        </p:nvGrpSpPr>
        <p:grpSpPr>
          <a:xfrm>
            <a:off x="6136990" y="1668251"/>
            <a:ext cx="1264158" cy="99657"/>
            <a:chOff x="2422963" y="1962877"/>
            <a:chExt cx="1912408" cy="132876"/>
          </a:xfrm>
        </p:grpSpPr>
        <p:sp>
          <p:nvSpPr>
            <p:cNvPr id="86" name="Rectangle 85"/>
            <p:cNvSpPr/>
            <p:nvPr/>
          </p:nvSpPr>
          <p:spPr>
            <a:xfrm rot="5400000">
              <a:off x="3341260" y="1044580"/>
              <a:ext cx="75814" cy="191240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87" name="Isosceles Triangle 86"/>
            <p:cNvSpPr/>
            <p:nvPr/>
          </p:nvSpPr>
          <p:spPr>
            <a:xfrm rot="10800000">
              <a:off x="3272872" y="2000784"/>
              <a:ext cx="221589"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6" name="Round Single Corner Rectangle 95"/>
          <p:cNvSpPr/>
          <p:nvPr/>
        </p:nvSpPr>
        <p:spPr>
          <a:xfrm>
            <a:off x="6136991"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 PER TERABYTE</a:t>
            </a:r>
          </a:p>
        </p:txBody>
      </p:sp>
      <p:graphicFrame>
        <p:nvGraphicFramePr>
          <p:cNvPr id="45" name="TY.RC_PR.d51f_SL.6fefb194_IT.e27ee3e23001_DPH.c5fd0a2a_TH.5639aed25f2f_DPS.1_TS.3"/>
          <p:cNvGraphicFramePr/>
          <p:nvPr>
            <p:extLst>
              <p:ext uri="{D42A27DB-BD31-4B8C-83A1-F6EECF244321}">
                <p14:modId xmlns:p14="http://schemas.microsoft.com/office/powerpoint/2010/main" val="1593044479"/>
              </p:ext>
            </p:extLst>
          </p:nvPr>
        </p:nvGraphicFramePr>
        <p:xfrm>
          <a:off x="4717746" y="2158238"/>
          <a:ext cx="4232952" cy="2569029"/>
        </p:xfrm>
        <a:graphic>
          <a:graphicData uri="http://schemas.openxmlformats.org/drawingml/2006/chart">
            <c:chart xmlns:c="http://schemas.openxmlformats.org/drawingml/2006/chart" xmlns:r="http://schemas.openxmlformats.org/officeDocument/2006/relationships" r:id="rId3"/>
          </a:graphicData>
        </a:graphic>
      </p:graphicFrame>
      <p:sp>
        <p:nvSpPr>
          <p:cNvPr id="53" name="Rectangle 52"/>
          <p:cNvSpPr/>
          <p:nvPr/>
        </p:nvSpPr>
        <p:spPr>
          <a:xfrm>
            <a:off x="5107823"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ENTERPRISE STORAGE</a:t>
            </a:r>
          </a:p>
        </p:txBody>
      </p:sp>
      <p:sp>
        <p:nvSpPr>
          <p:cNvPr id="75" name="Rectangle 74"/>
          <p:cNvSpPr/>
          <p:nvPr/>
        </p:nvSpPr>
        <p:spPr>
          <a:xfrm>
            <a:off x="6270487"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DATABASE WAREHOUSE</a:t>
            </a:r>
          </a:p>
        </p:txBody>
      </p:sp>
      <p:grpSp>
        <p:nvGrpSpPr>
          <p:cNvPr id="4" name="Group 75"/>
          <p:cNvGrpSpPr/>
          <p:nvPr/>
        </p:nvGrpSpPr>
        <p:grpSpPr>
          <a:xfrm>
            <a:off x="5410024" y="4099986"/>
            <a:ext cx="498217" cy="68576"/>
            <a:chOff x="7211777" y="5324300"/>
            <a:chExt cx="664289" cy="91435"/>
          </a:xfrm>
          <a:solidFill>
            <a:schemeClr val="accent2"/>
          </a:solidFill>
        </p:grpSpPr>
        <p:sp>
          <p:nvSpPr>
            <p:cNvPr id="77" name="Rectangle 76"/>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78" name="Isosceles Triangle 77"/>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5" name="Group 78"/>
          <p:cNvGrpSpPr/>
          <p:nvPr/>
        </p:nvGrpSpPr>
        <p:grpSpPr>
          <a:xfrm>
            <a:off x="6572689" y="4099986"/>
            <a:ext cx="498217" cy="68576"/>
            <a:chOff x="7211777" y="5324300"/>
            <a:chExt cx="664289" cy="91435"/>
          </a:xfrm>
          <a:solidFill>
            <a:schemeClr val="accent2"/>
          </a:solidFill>
        </p:grpSpPr>
        <p:sp>
          <p:nvSpPr>
            <p:cNvPr id="80" name="Rectangle 79"/>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1" name="Isosceles Triangle 80"/>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8" name="Group 81"/>
          <p:cNvGrpSpPr/>
          <p:nvPr/>
        </p:nvGrpSpPr>
        <p:grpSpPr>
          <a:xfrm>
            <a:off x="7744928" y="4099986"/>
            <a:ext cx="498217" cy="68576"/>
            <a:chOff x="7211777" y="5324300"/>
            <a:chExt cx="664289" cy="91435"/>
          </a:xfrm>
          <a:solidFill>
            <a:srgbClr val="B00B2B"/>
          </a:solidFill>
        </p:grpSpPr>
        <p:sp>
          <p:nvSpPr>
            <p:cNvPr id="83" name="Rectangle 82"/>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4" name="Isosceles Triangle 83"/>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pic>
        <p:nvPicPr>
          <p:cNvPr id="89" name="Picture 88" descr="MapR006_DphIV_app_ppt_logotype_rgbRED_noBox.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838" y="4255375"/>
            <a:ext cx="623888" cy="159407"/>
          </a:xfrm>
          <a:prstGeom prst="rect">
            <a:avLst/>
          </a:prstGeom>
        </p:spPr>
      </p:pic>
      <p:sp>
        <p:nvSpPr>
          <p:cNvPr id="97" name="Rectangle 96"/>
          <p:cNvSpPr/>
          <p:nvPr/>
        </p:nvSpPr>
        <p:spPr>
          <a:xfrm rot="5400000">
            <a:off x="7961867" y="3696675"/>
            <a:ext cx="48005" cy="505075"/>
          </a:xfrm>
          <a:prstGeom prst="rect">
            <a:avLst/>
          </a:prstGeom>
          <a:solidFill>
            <a:srgbClr val="B00B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pic>
        <p:nvPicPr>
          <p:cNvPr id="88" name="Picture 3"/>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1641" y="1734476"/>
            <a:ext cx="9140722" cy="121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6" name="Rectangle 45"/>
          <p:cNvSpPr/>
          <p:nvPr/>
        </p:nvSpPr>
        <p:spPr>
          <a:xfrm rot="5400000">
            <a:off x="1408791" y="1064603"/>
            <a:ext cx="56861" cy="126415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47" name="Isosceles Triangle 46"/>
          <p:cNvSpPr/>
          <p:nvPr/>
        </p:nvSpPr>
        <p:spPr>
          <a:xfrm rot="10800000">
            <a:off x="1366957" y="1668252"/>
            <a:ext cx="146477" cy="71227"/>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5" name="Rectangle 54"/>
          <p:cNvSpPr/>
          <p:nvPr/>
        </p:nvSpPr>
        <p:spPr>
          <a:xfrm rot="5400000">
            <a:off x="2902080" y="1064606"/>
            <a:ext cx="56861" cy="1264152"/>
          </a:xfrm>
          <a:prstGeom prst="rect">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6" name="Isosceles Triangle 55"/>
          <p:cNvSpPr/>
          <p:nvPr/>
        </p:nvSpPr>
        <p:spPr>
          <a:xfrm rot="10800000">
            <a:off x="2860247" y="1668252"/>
            <a:ext cx="146477" cy="71227"/>
          </a:xfrm>
          <a:prstGeom prst="triangle">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7" name="Round Single Corner Rectangle 56"/>
          <p:cNvSpPr/>
          <p:nvPr/>
        </p:nvSpPr>
        <p:spPr>
          <a:xfrm>
            <a:off x="799600"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IT BUDGETS GROWING AT 2.4%</a:t>
            </a:r>
          </a:p>
        </p:txBody>
      </p:sp>
      <p:grpSp>
        <p:nvGrpSpPr>
          <p:cNvPr id="10" name="Group 89"/>
          <p:cNvGrpSpPr/>
          <p:nvPr/>
        </p:nvGrpSpPr>
        <p:grpSpPr>
          <a:xfrm>
            <a:off x="2298429" y="1668251"/>
            <a:ext cx="1264158" cy="99657"/>
            <a:chOff x="3068105" y="2283228"/>
            <a:chExt cx="1685544" cy="132876"/>
          </a:xfrm>
        </p:grpSpPr>
        <p:sp>
          <p:nvSpPr>
            <p:cNvPr id="91" name="Rectangle 90"/>
            <p:cNvSpPr/>
            <p:nvPr/>
          </p:nvSpPr>
          <p:spPr>
            <a:xfrm rot="5400000">
              <a:off x="3872970" y="1478363"/>
              <a:ext cx="75814" cy="1685544"/>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92" name="Isosceles Triangle 91"/>
            <p:cNvSpPr/>
            <p:nvPr/>
          </p:nvSpPr>
          <p:spPr>
            <a:xfrm rot="10800000">
              <a:off x="3817192" y="2321135"/>
              <a:ext cx="195302"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5" name="Round Single Corner Rectangle 94"/>
          <p:cNvSpPr/>
          <p:nvPr/>
        </p:nvSpPr>
        <p:spPr>
          <a:xfrm>
            <a:off x="2295878"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DATA GROWING   AT 40%</a:t>
            </a:r>
          </a:p>
        </p:txBody>
      </p:sp>
      <p:grpSp>
        <p:nvGrpSpPr>
          <p:cNvPr id="11" name="Group 11"/>
          <p:cNvGrpSpPr/>
          <p:nvPr/>
        </p:nvGrpSpPr>
        <p:grpSpPr>
          <a:xfrm>
            <a:off x="359954" y="2042585"/>
            <a:ext cx="3429000" cy="2235332"/>
            <a:chOff x="892126" y="2723445"/>
            <a:chExt cx="4572000" cy="2743200"/>
          </a:xfrm>
        </p:grpSpPr>
        <p:graphicFrame>
          <p:nvGraphicFramePr>
            <p:cNvPr id="94" name="Chart 93"/>
            <p:cNvGraphicFramePr>
              <a:graphicFrameLocks/>
            </p:cNvGraphicFramePr>
            <p:nvPr>
              <p:extLst/>
            </p:nvPr>
          </p:nvGraphicFramePr>
          <p:xfrm>
            <a:off x="892126" y="2723445"/>
            <a:ext cx="4572000"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6" name="Straight Connector 5"/>
            <p:cNvCxnSpPr/>
            <p:nvPr/>
          </p:nvCxnSpPr>
          <p:spPr bwMode="auto">
            <a:xfrm>
              <a:off x="1315699" y="5041900"/>
              <a:ext cx="3737181" cy="0"/>
            </a:xfrm>
            <a:prstGeom prst="line">
              <a:avLst/>
            </a:prstGeom>
            <a:noFill/>
            <a:ln w="25400" algn="ctr">
              <a:solidFill>
                <a:schemeClr val="tx1"/>
              </a:solidFill>
              <a:round/>
              <a:headEnd/>
              <a:tailEnd/>
            </a:ln>
          </p:spPr>
        </p:cxnSp>
        <p:sp>
          <p:nvSpPr>
            <p:cNvPr id="7" name="Oval 6"/>
            <p:cNvSpPr/>
            <p:nvPr/>
          </p:nvSpPr>
          <p:spPr bwMode="auto">
            <a:xfrm>
              <a:off x="1273968"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0" name="Oval 99"/>
            <p:cNvSpPr/>
            <p:nvPr/>
          </p:nvSpPr>
          <p:spPr bwMode="auto">
            <a:xfrm>
              <a:off x="174599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1" name="Oval 100"/>
            <p:cNvSpPr/>
            <p:nvPr/>
          </p:nvSpPr>
          <p:spPr bwMode="auto">
            <a:xfrm>
              <a:off x="2189645"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2" name="Oval 101"/>
            <p:cNvSpPr/>
            <p:nvPr/>
          </p:nvSpPr>
          <p:spPr bwMode="auto">
            <a:xfrm>
              <a:off x="2665594"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3" name="Oval 102"/>
            <p:cNvSpPr/>
            <p:nvPr/>
          </p:nvSpPr>
          <p:spPr bwMode="auto">
            <a:xfrm>
              <a:off x="3145116"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4" name="Oval 103"/>
            <p:cNvSpPr/>
            <p:nvPr/>
          </p:nvSpPr>
          <p:spPr bwMode="auto">
            <a:xfrm>
              <a:off x="359407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5" name="Oval 104"/>
            <p:cNvSpPr/>
            <p:nvPr/>
          </p:nvSpPr>
          <p:spPr bwMode="auto">
            <a:xfrm>
              <a:off x="4091552"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6" name="Oval 105"/>
            <p:cNvSpPr/>
            <p:nvPr/>
          </p:nvSpPr>
          <p:spPr bwMode="auto">
            <a:xfrm>
              <a:off x="4550662"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7" name="Oval 106"/>
            <p:cNvSpPr/>
            <p:nvPr/>
          </p:nvSpPr>
          <p:spPr bwMode="auto">
            <a:xfrm>
              <a:off x="5015367"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grpSp>
      <p:cxnSp>
        <p:nvCxnSpPr>
          <p:cNvPr id="108" name="Straight Connector 107"/>
          <p:cNvCxnSpPr/>
          <p:nvPr/>
        </p:nvCxnSpPr>
        <p:spPr bwMode="auto">
          <a:xfrm>
            <a:off x="3734526" y="2734289"/>
            <a:ext cx="264692" cy="0"/>
          </a:xfrm>
          <a:prstGeom prst="line">
            <a:avLst/>
          </a:prstGeom>
          <a:noFill/>
          <a:ln w="25400" algn="ctr">
            <a:solidFill>
              <a:schemeClr val="tx1"/>
            </a:solidFill>
            <a:round/>
            <a:headEnd/>
            <a:tailEnd/>
          </a:ln>
        </p:spPr>
      </p:cxnSp>
      <p:sp>
        <p:nvSpPr>
          <p:cNvPr id="109" name="Oval 108"/>
          <p:cNvSpPr/>
          <p:nvPr/>
        </p:nvSpPr>
        <p:spPr bwMode="auto">
          <a:xfrm>
            <a:off x="3833729" y="2711699"/>
            <a:ext cx="56270" cy="4517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3" name="TextBox 12"/>
          <p:cNvSpPr txBox="1"/>
          <p:nvPr/>
        </p:nvSpPr>
        <p:spPr>
          <a:xfrm>
            <a:off x="3999218" y="2630715"/>
            <a:ext cx="625492" cy="213585"/>
          </a:xfrm>
          <a:prstGeom prst="rect">
            <a:avLst/>
          </a:prstGeom>
          <a:noFill/>
        </p:spPr>
        <p:txBody>
          <a:bodyPr wrap="none" rtlCol="0">
            <a:spAutoFit/>
          </a:bodyPr>
          <a:lstStyle/>
          <a:p>
            <a:r>
              <a:rPr lang="en-US" sz="788" dirty="0">
                <a:solidFill>
                  <a:schemeClr val="tx2"/>
                </a:solidFill>
                <a:latin typeface="Arial"/>
                <a:cs typeface="Arial"/>
              </a:rPr>
              <a:t>IT Budget</a:t>
            </a:r>
          </a:p>
        </p:txBody>
      </p:sp>
      <p:sp>
        <p:nvSpPr>
          <p:cNvPr id="110" name="TextBox 109"/>
          <p:cNvSpPr txBox="1"/>
          <p:nvPr/>
        </p:nvSpPr>
        <p:spPr>
          <a:xfrm>
            <a:off x="3995427" y="2490356"/>
            <a:ext cx="399468" cy="213585"/>
          </a:xfrm>
          <a:prstGeom prst="rect">
            <a:avLst/>
          </a:prstGeom>
          <a:noFill/>
        </p:spPr>
        <p:txBody>
          <a:bodyPr wrap="none" rtlCol="0">
            <a:spAutoFit/>
          </a:bodyPr>
          <a:lstStyle/>
          <a:p>
            <a:r>
              <a:rPr lang="en-US" sz="788" dirty="0">
                <a:solidFill>
                  <a:schemeClr val="tx2"/>
                </a:solidFill>
                <a:latin typeface="Arial"/>
                <a:cs typeface="Arial"/>
              </a:rPr>
              <a:t>Data</a:t>
            </a:r>
          </a:p>
        </p:txBody>
      </p:sp>
      <p:sp>
        <p:nvSpPr>
          <p:cNvPr id="14" name="Rectangle 13"/>
          <p:cNvSpPr/>
          <p:nvPr/>
        </p:nvSpPr>
        <p:spPr bwMode="auto">
          <a:xfrm>
            <a:off x="3734526" y="2567216"/>
            <a:ext cx="264692" cy="63500"/>
          </a:xfrm>
          <a:prstGeom prst="rect">
            <a:avLst/>
          </a:prstGeom>
          <a:solidFill>
            <a:schemeClr val="accent2"/>
          </a:solidFill>
          <a:ln w="9525" algn="ctr">
            <a:noFill/>
            <a:round/>
            <a:headEnd/>
            <a:tailEnd/>
          </a:ln>
        </p:spPr>
        <p:txBody>
          <a:bodyPr rtlCol="0" anchor="ctr"/>
          <a:lstStyle/>
          <a:p>
            <a:pPr algn="ctr" eaLnBrk="0" hangingPunct="0"/>
            <a:endParaRPr lang="en-US" sz="1425" dirty="0">
              <a:solidFill>
                <a:srgbClr val="FFFFFF"/>
              </a:solidFill>
            </a:endParaRPr>
          </a:p>
        </p:txBody>
      </p:sp>
    </p:spTree>
    <p:extLst>
      <p:ext uri="{BB962C8B-B14F-4D97-AF65-F5344CB8AC3E}">
        <p14:creationId xmlns:p14="http://schemas.microsoft.com/office/powerpoint/2010/main" val="32833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pPr>
              <a:buSzPct val="25000"/>
            </a:pPr>
            <a:r>
              <a:rPr lang="en-US" dirty="0" err="1"/>
              <a:t>MapR</a:t>
            </a:r>
            <a:r>
              <a:rPr lang="en-US" dirty="0"/>
              <a:t> Converged Data Platform For Docker</a:t>
            </a:r>
          </a:p>
        </p:txBody>
      </p:sp>
    </p:spTree>
    <p:extLst>
      <p:ext uri="{BB962C8B-B14F-4D97-AF65-F5344CB8AC3E}">
        <p14:creationId xmlns:p14="http://schemas.microsoft.com/office/powerpoint/2010/main" val="16674516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4" name="Rectangle 3"/>
          <p:cNvSpPr>
            <a:spLocks/>
          </p:cNvSpPr>
          <p:nvPr/>
        </p:nvSpPr>
        <p:spPr bwMode="auto">
          <a:xfrm>
            <a:off x="0" y="1112713"/>
            <a:ext cx="9144000" cy="2872154"/>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260" name="Shape 260"/>
          <p:cNvSpPr txBox="1">
            <a:spLocks noGrp="1"/>
          </p:cNvSpPr>
          <p:nvPr>
            <p:ph type="title"/>
          </p:nvPr>
        </p:nvSpPr>
        <p:spPr>
          <a:xfrm>
            <a:off x="316878" y="205979"/>
            <a:ext cx="8229600" cy="692700"/>
          </a:xfrm>
          <a:prstGeom prst="rect">
            <a:avLst/>
          </a:prstGeom>
        </p:spPr>
        <p:txBody>
          <a:bodyPr vert="horz" lIns="68575" tIns="68575" rIns="68575" bIns="68575" rtlCol="0" anchor="ctr" anchorCtr="0">
            <a:noAutofit/>
          </a:bodyPr>
          <a:lstStyle/>
          <a:p>
            <a:r>
              <a:rPr lang="en" dirty="0">
                <a:uFillTx/>
              </a:rPr>
              <a:t>Announcement</a:t>
            </a:r>
          </a:p>
        </p:txBody>
      </p:sp>
      <p:sp>
        <p:nvSpPr>
          <p:cNvPr id="261" name="Shape 261"/>
          <p:cNvSpPr txBox="1">
            <a:spLocks noGrp="1"/>
          </p:cNvSpPr>
          <p:nvPr>
            <p:ph type="body" idx="1"/>
          </p:nvPr>
        </p:nvSpPr>
        <p:spPr>
          <a:xfrm>
            <a:off x="457200" y="582048"/>
            <a:ext cx="8229600" cy="3696000"/>
          </a:xfrm>
          <a:prstGeom prst="rect">
            <a:avLst/>
          </a:prstGeom>
        </p:spPr>
        <p:txBody>
          <a:bodyPr vert="horz" lIns="68575" tIns="68575" rIns="68575" bIns="68575" rtlCol="0" anchor="ctr" anchorCtr="0">
            <a:noAutofit/>
          </a:bodyPr>
          <a:lstStyle/>
          <a:p>
            <a:pPr marL="139697" indent="0" algn="ctr">
              <a:buNone/>
            </a:pPr>
            <a:r>
              <a:rPr lang="en-US" sz="3200" b="1" dirty="0"/>
              <a:t>MapR Announces the Converged Data Platform for Docker</a:t>
            </a:r>
            <a:br>
              <a:rPr lang="en-US" sz="3200" b="1" dirty="0"/>
            </a:br>
            <a:endParaRPr lang="en-US" sz="1200" b="1" dirty="0"/>
          </a:p>
          <a:p>
            <a:pPr marL="139697" indent="0" algn="ctr">
              <a:buNone/>
            </a:pPr>
            <a:r>
              <a:rPr lang="en-US" sz="2400" dirty="0"/>
              <a:t>Supports containerization of existing </a:t>
            </a:r>
          </a:p>
          <a:p>
            <a:pPr marL="139697" indent="0" algn="ctr">
              <a:buNone/>
            </a:pPr>
            <a:r>
              <a:rPr lang="en-US" sz="2400" dirty="0"/>
              <a:t>and new applications by providing containers with </a:t>
            </a:r>
          </a:p>
          <a:p>
            <a:pPr marL="139697" indent="0" algn="ctr">
              <a:buNone/>
            </a:pPr>
            <a:r>
              <a:rPr lang="en-US" sz="2400" dirty="0"/>
              <a:t>persistent data access from anywhere</a:t>
            </a:r>
          </a:p>
        </p:txBody>
      </p:sp>
    </p:spTree>
    <p:extLst>
      <p:ext uri="{BB962C8B-B14F-4D97-AF65-F5344CB8AC3E}">
        <p14:creationId xmlns:p14="http://schemas.microsoft.com/office/powerpoint/2010/main" val="195760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2" name="Rectangle 31"/>
          <p:cNvSpPr>
            <a:spLocks/>
          </p:cNvSpPr>
          <p:nvPr/>
        </p:nvSpPr>
        <p:spPr bwMode="auto">
          <a:xfrm>
            <a:off x="277323" y="3688220"/>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3" name="Rectangle 32"/>
          <p:cNvSpPr>
            <a:spLocks/>
          </p:cNvSpPr>
          <p:nvPr/>
        </p:nvSpPr>
        <p:spPr bwMode="auto">
          <a:xfrm>
            <a:off x="282809" y="2680300"/>
            <a:ext cx="8525458" cy="830340"/>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4" name="Rectangle 33"/>
          <p:cNvSpPr>
            <a:spLocks/>
          </p:cNvSpPr>
          <p:nvPr/>
        </p:nvSpPr>
        <p:spPr bwMode="auto">
          <a:xfrm>
            <a:off x="277323" y="1130522"/>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pic>
        <p:nvPicPr>
          <p:cNvPr id="266" name="Shape 266"/>
          <p:cNvPicPr preferRelativeResize="0"/>
          <p:nvPr/>
        </p:nvPicPr>
        <p:blipFill>
          <a:blip r:embed="rId3"/>
          <a:stretch>
            <a:fillRect/>
          </a:stretch>
        </p:blipFill>
        <p:spPr>
          <a:xfrm>
            <a:off x="2377798" y="2263114"/>
            <a:ext cx="1145019" cy="298526"/>
          </a:xfrm>
          <a:prstGeom prst="rect">
            <a:avLst/>
          </a:prstGeom>
          <a:noFill/>
          <a:ln>
            <a:noFill/>
          </a:ln>
        </p:spPr>
      </p:pic>
      <p:sp>
        <p:nvSpPr>
          <p:cNvPr id="267" name="Shape 267"/>
          <p:cNvSpPr txBox="1">
            <a:spLocks noGrp="1"/>
          </p:cNvSpPr>
          <p:nvPr>
            <p:ph type="title"/>
          </p:nvPr>
        </p:nvSpPr>
        <p:spPr>
          <a:prstGeom prst="rect">
            <a:avLst/>
          </a:prstGeom>
        </p:spPr>
        <p:txBody>
          <a:bodyPr vert="horz" lIns="68575" tIns="68575" rIns="68575" bIns="68575" rtlCol="0" anchor="ctr" anchorCtr="0">
            <a:noAutofit/>
          </a:bodyPr>
          <a:lstStyle/>
          <a:p>
            <a:r>
              <a:rPr lang="en" dirty="0">
                <a:uFillTx/>
              </a:rPr>
              <a:t>MapR Vision for Operational and Application Agility</a:t>
            </a:r>
          </a:p>
        </p:txBody>
      </p:sp>
      <p:pic>
        <p:nvPicPr>
          <p:cNvPr id="268" name="Shape 268"/>
          <p:cNvPicPr preferRelativeResize="0"/>
          <p:nvPr/>
        </p:nvPicPr>
        <p:blipFill rotWithShape="1">
          <a:blip r:embed="rId4"/>
          <a:srcRect/>
          <a:stretch/>
        </p:blipFill>
        <p:spPr>
          <a:xfrm>
            <a:off x="2235070" y="2739981"/>
            <a:ext cx="4967873" cy="692400"/>
          </a:xfrm>
          <a:prstGeom prst="rect">
            <a:avLst/>
          </a:prstGeom>
          <a:noFill/>
          <a:ln>
            <a:noFill/>
          </a:ln>
        </p:spPr>
      </p:pic>
      <p:pic>
        <p:nvPicPr>
          <p:cNvPr id="269" name="Shape 269"/>
          <p:cNvPicPr preferRelativeResize="0"/>
          <p:nvPr/>
        </p:nvPicPr>
        <p:blipFill>
          <a:blip r:embed="rId5"/>
          <a:stretch>
            <a:fillRect/>
          </a:stretch>
        </p:blipFill>
        <p:spPr>
          <a:xfrm>
            <a:off x="7041330" y="3934562"/>
            <a:ext cx="1386364" cy="628651"/>
          </a:xfrm>
          <a:prstGeom prst="rect">
            <a:avLst/>
          </a:prstGeom>
          <a:noFill/>
          <a:ln>
            <a:noFill/>
          </a:ln>
        </p:spPr>
      </p:pic>
      <p:pic>
        <p:nvPicPr>
          <p:cNvPr id="270" name="Shape 270"/>
          <p:cNvPicPr preferRelativeResize="0"/>
          <p:nvPr/>
        </p:nvPicPr>
        <p:blipFill>
          <a:blip r:embed="rId6"/>
          <a:stretch>
            <a:fillRect/>
          </a:stretch>
        </p:blipFill>
        <p:spPr>
          <a:xfrm>
            <a:off x="2669096" y="4018070"/>
            <a:ext cx="1154110" cy="461635"/>
          </a:xfrm>
          <a:prstGeom prst="rect">
            <a:avLst/>
          </a:prstGeom>
          <a:noFill/>
          <a:ln>
            <a:noFill/>
          </a:ln>
        </p:spPr>
      </p:pic>
      <p:pic>
        <p:nvPicPr>
          <p:cNvPr id="271" name="Shape 271"/>
          <p:cNvPicPr preferRelativeResize="0"/>
          <p:nvPr/>
        </p:nvPicPr>
        <p:blipFill>
          <a:blip r:embed="rId7"/>
          <a:stretch>
            <a:fillRect/>
          </a:stretch>
        </p:blipFill>
        <p:spPr>
          <a:xfrm>
            <a:off x="4023686" y="4026225"/>
            <a:ext cx="778009" cy="445324"/>
          </a:xfrm>
          <a:prstGeom prst="rect">
            <a:avLst/>
          </a:prstGeom>
          <a:noFill/>
          <a:ln>
            <a:noFill/>
          </a:ln>
        </p:spPr>
      </p:pic>
      <p:pic>
        <p:nvPicPr>
          <p:cNvPr id="272" name="Shape 272"/>
          <p:cNvPicPr preferRelativeResize="0"/>
          <p:nvPr/>
        </p:nvPicPr>
        <p:blipFill rotWithShape="1">
          <a:blip r:embed="rId8"/>
          <a:srcRect t="11103" r="9387" b="24790"/>
          <a:stretch/>
        </p:blipFill>
        <p:spPr>
          <a:xfrm>
            <a:off x="1954661" y="3992044"/>
            <a:ext cx="513955" cy="513686"/>
          </a:xfrm>
          <a:prstGeom prst="rect">
            <a:avLst/>
          </a:prstGeom>
          <a:noFill/>
          <a:ln>
            <a:noFill/>
          </a:ln>
        </p:spPr>
      </p:pic>
      <p:sp>
        <p:nvSpPr>
          <p:cNvPr id="273" name="Shape 273"/>
          <p:cNvSpPr txBox="1">
            <a:spLocks/>
          </p:cNvSpPr>
          <p:nvPr/>
        </p:nvSpPr>
        <p:spPr>
          <a:xfrm>
            <a:off x="316879" y="3853955"/>
            <a:ext cx="1565881" cy="4323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Flexible Hybrid/Multi Cloud Infrastructure</a:t>
            </a:r>
          </a:p>
        </p:txBody>
      </p:sp>
      <p:sp>
        <p:nvSpPr>
          <p:cNvPr id="274" name="Shape 274"/>
          <p:cNvSpPr txBox="1">
            <a:spLocks/>
          </p:cNvSpPr>
          <p:nvPr/>
        </p:nvSpPr>
        <p:spPr>
          <a:xfrm>
            <a:off x="316878" y="283545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Shared Data Services</a:t>
            </a:r>
          </a:p>
        </p:txBody>
      </p:sp>
      <p:sp>
        <p:nvSpPr>
          <p:cNvPr id="276" name="Shape 276"/>
          <p:cNvSpPr txBox="1">
            <a:spLocks/>
          </p:cNvSpPr>
          <p:nvPr/>
        </p:nvSpPr>
        <p:spPr>
          <a:xfrm>
            <a:off x="291979" y="130672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Per-tenant Processing &amp; Microservices</a:t>
            </a:r>
          </a:p>
        </p:txBody>
      </p:sp>
      <p:grpSp>
        <p:nvGrpSpPr>
          <p:cNvPr id="3" name="Group 2"/>
          <p:cNvGrpSpPr/>
          <p:nvPr/>
        </p:nvGrpSpPr>
        <p:grpSpPr>
          <a:xfrm>
            <a:off x="1787770" y="1225080"/>
            <a:ext cx="1094154" cy="873362"/>
            <a:chOff x="1787770" y="1280944"/>
            <a:chExt cx="1094154" cy="873362"/>
          </a:xfrm>
        </p:grpSpPr>
        <p:sp>
          <p:nvSpPr>
            <p:cNvPr id="275" name="Shape 275"/>
            <p:cNvSpPr>
              <a:spLocks/>
            </p:cNvSpPr>
            <p:nvPr/>
          </p:nvSpPr>
          <p:spPr>
            <a:xfrm>
              <a:off x="1787770" y="1280944"/>
              <a:ext cx="1094154" cy="873362"/>
            </a:xfrm>
            <a:prstGeom prst="roundRect">
              <a:avLst>
                <a:gd name="adj" fmla="val 8932"/>
              </a:avLst>
            </a:prstGeom>
            <a:noFill/>
            <a:ln w="28575" cap="flat" cmpd="sng">
              <a:solidFill>
                <a:schemeClr val="bg1">
                  <a:lumMod val="75000"/>
                </a:schemeClr>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77"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278"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279" name="Shape 279"/>
            <p:cNvPicPr preferRelativeResize="0"/>
            <p:nvPr/>
          </p:nvPicPr>
          <p:blipFill rotWithShape="1">
            <a:blip r:embed="rId11"/>
            <a:srcRect/>
            <a:stretch/>
          </p:blipFill>
          <p:spPr>
            <a:xfrm>
              <a:off x="2057423" y="1556522"/>
              <a:ext cx="555446" cy="289370"/>
            </a:xfrm>
            <a:prstGeom prst="rect">
              <a:avLst/>
            </a:prstGeom>
            <a:noFill/>
            <a:ln>
              <a:noFill/>
            </a:ln>
          </p:spPr>
        </p:pic>
      </p:grpSp>
      <p:pic>
        <p:nvPicPr>
          <p:cNvPr id="284" name="Shape 284"/>
          <p:cNvPicPr preferRelativeResize="0"/>
          <p:nvPr/>
        </p:nvPicPr>
        <p:blipFill rotWithShape="1">
          <a:blip r:embed="rId12"/>
          <a:srcRect t="10291" b="18982"/>
          <a:stretch/>
        </p:blipFill>
        <p:spPr>
          <a:xfrm>
            <a:off x="6164950" y="4009866"/>
            <a:ext cx="675900" cy="478043"/>
          </a:xfrm>
          <a:prstGeom prst="rect">
            <a:avLst/>
          </a:prstGeom>
          <a:noFill/>
          <a:ln>
            <a:noFill/>
          </a:ln>
        </p:spPr>
      </p:pic>
      <p:grpSp>
        <p:nvGrpSpPr>
          <p:cNvPr id="285" name="Shape 285"/>
          <p:cNvGrpSpPr/>
          <p:nvPr/>
        </p:nvGrpSpPr>
        <p:grpSpPr>
          <a:xfrm>
            <a:off x="5318061" y="1223515"/>
            <a:ext cx="1327664" cy="816696"/>
            <a:chOff x="1446568" y="2197100"/>
            <a:chExt cx="1281777" cy="788393"/>
          </a:xfrm>
        </p:grpSpPr>
        <p:sp>
          <p:nvSpPr>
            <p:cNvPr id="286"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8"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9"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pic>
          <p:nvPicPr>
            <p:cNvPr id="289" name="Shape 289"/>
            <p:cNvPicPr preferRelativeResize="0"/>
            <p:nvPr/>
          </p:nvPicPr>
          <p:blipFill rotWithShape="1">
            <a:blip r:embed="rId13">
              <a:alphaModFix amt="49000"/>
            </a:blip>
            <a:srcRect/>
            <a:stretch/>
          </p:blipFill>
          <p:spPr>
            <a:xfrm>
              <a:off x="1706848" y="2466657"/>
              <a:ext cx="462625" cy="462625"/>
            </a:xfrm>
            <a:prstGeom prst="rect">
              <a:avLst/>
            </a:prstGeom>
            <a:noFill/>
            <a:ln>
              <a:noFill/>
            </a:ln>
          </p:spPr>
        </p:pic>
      </p:grpSp>
      <p:sp>
        <p:nvSpPr>
          <p:cNvPr id="294" name="Shape 294"/>
          <p:cNvSpPr>
            <a:spLocks/>
          </p:cNvSpPr>
          <p:nvPr/>
        </p:nvSpPr>
        <p:spPr>
          <a:xfrm>
            <a:off x="4719006" y="2087597"/>
            <a:ext cx="4006426" cy="521429"/>
          </a:xfrm>
          <a:prstGeom prst="ellipse">
            <a:avLst/>
          </a:prstGeom>
          <a:noFill/>
          <a:ln w="38100" cap="flat" cmpd="sng">
            <a:solidFill>
              <a:schemeClr val="accent1"/>
            </a:solidFill>
            <a:prstDash val="solid"/>
            <a:round/>
            <a:headEnd type="none" w="med" len="med"/>
            <a:tailEnd type="none" w="med" len="med"/>
          </a:ln>
          <a:effectLst>
            <a:outerShdw blurRad="50800" dist="38100" dir="2700000" algn="tl" rotWithShape="0">
              <a:srgbClr val="000000">
                <a:alpha val="43000"/>
              </a:srgbClr>
            </a:outerShdw>
          </a:effectLst>
        </p:spPr>
        <p:txBody>
          <a:bodyPr lIns="68575" tIns="68575" rIns="68575" bIns="68575" anchor="ctr" anchorCtr="0">
            <a:noAutofit/>
          </a:bodyPr>
          <a:lstStyle/>
          <a:p>
            <a:pPr algn="ctr"/>
            <a:r>
              <a:rPr lang="en" sz="1400" b="1" kern="0" dirty="0">
                <a:solidFill>
                  <a:srgbClr val="C8102E"/>
                </a:solidFill>
                <a:cs typeface="Arial"/>
                <a:sym typeface="Arial"/>
              </a:rPr>
              <a:t>Converged App Containers</a:t>
            </a:r>
          </a:p>
        </p:txBody>
      </p:sp>
      <p:pic>
        <p:nvPicPr>
          <p:cNvPr id="295" name="Shape 295"/>
          <p:cNvPicPr preferRelativeResize="0"/>
          <p:nvPr/>
        </p:nvPicPr>
        <p:blipFill>
          <a:blip r:embed="rId14"/>
          <a:stretch>
            <a:fillRect/>
          </a:stretch>
        </p:blipFill>
        <p:spPr>
          <a:xfrm>
            <a:off x="6722220" y="1177640"/>
            <a:ext cx="487474" cy="434221"/>
          </a:xfrm>
          <a:prstGeom prst="rect">
            <a:avLst/>
          </a:prstGeom>
          <a:noFill/>
          <a:ln>
            <a:noFill/>
          </a:ln>
        </p:spPr>
      </p:pic>
      <p:grpSp>
        <p:nvGrpSpPr>
          <p:cNvPr id="37" name="Group 36"/>
          <p:cNvGrpSpPr/>
          <p:nvPr/>
        </p:nvGrpSpPr>
        <p:grpSpPr>
          <a:xfrm>
            <a:off x="3313707" y="1243428"/>
            <a:ext cx="1094154" cy="873362"/>
            <a:chOff x="1787770" y="1280944"/>
            <a:chExt cx="1094154" cy="873362"/>
          </a:xfrm>
        </p:grpSpPr>
        <p:sp>
          <p:nvSpPr>
            <p:cNvPr id="38" name="Shape 275"/>
            <p:cNvSpPr>
              <a:spLocks/>
            </p:cNvSpPr>
            <p:nvPr/>
          </p:nvSpPr>
          <p:spPr>
            <a:xfrm>
              <a:off x="1787770" y="1280944"/>
              <a:ext cx="1094154" cy="873362"/>
            </a:xfrm>
            <a:prstGeom prst="roundRect">
              <a:avLst>
                <a:gd name="adj" fmla="val 8932"/>
              </a:avLst>
            </a:prstGeom>
            <a:noFill/>
            <a:ln w="28575" cap="flat" cmpd="sng">
              <a:solidFill>
                <a:srgbClr val="BFBFBF"/>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39"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40"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41" name="Shape 279"/>
            <p:cNvPicPr preferRelativeResize="0"/>
            <p:nvPr/>
          </p:nvPicPr>
          <p:blipFill rotWithShape="1">
            <a:blip r:embed="rId11"/>
            <a:srcRect/>
            <a:stretch/>
          </p:blipFill>
          <p:spPr>
            <a:xfrm>
              <a:off x="2057423" y="1556522"/>
              <a:ext cx="555446" cy="289370"/>
            </a:xfrm>
            <a:prstGeom prst="rect">
              <a:avLst/>
            </a:prstGeom>
            <a:noFill/>
            <a:ln>
              <a:noFill/>
            </a:ln>
          </p:spPr>
        </p:pic>
      </p:grpSp>
      <p:grpSp>
        <p:nvGrpSpPr>
          <p:cNvPr id="50" name="Shape 285"/>
          <p:cNvGrpSpPr/>
          <p:nvPr/>
        </p:nvGrpSpPr>
        <p:grpSpPr>
          <a:xfrm>
            <a:off x="7206169" y="1223515"/>
            <a:ext cx="1327664" cy="816696"/>
            <a:chOff x="1446568" y="2197100"/>
            <a:chExt cx="1281777" cy="788393"/>
          </a:xfrm>
        </p:grpSpPr>
        <p:sp>
          <p:nvSpPr>
            <p:cNvPr id="51"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2"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3"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grpSp>
      <p:sp>
        <p:nvSpPr>
          <p:cNvPr id="293" name="Shape 293"/>
          <p:cNvSpPr>
            <a:spLocks/>
          </p:cNvSpPr>
          <p:nvPr/>
        </p:nvSpPr>
        <p:spPr>
          <a:xfrm>
            <a:off x="7206169" y="1751815"/>
            <a:ext cx="1008878" cy="354263"/>
          </a:xfrm>
          <a:prstGeom prst="rect">
            <a:avLst/>
          </a:prstGeom>
          <a:noFill/>
          <a:ln w="9525" cap="flat" cmpd="sng">
            <a:no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1000" b="1" kern="0" dirty="0">
                <a:solidFill>
                  <a:srgbClr val="FFFFFF">
                    <a:lumMod val="50000"/>
                  </a:srgbClr>
                </a:solidFill>
                <a:cs typeface="Arial"/>
                <a:sym typeface="Arial"/>
              </a:rPr>
              <a:t>Enterprise Apps</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4" name="Picture 3"/>
          <p:cNvPicPr>
            <a:picLocks noChangeAspect="1"/>
          </p:cNvPicPr>
          <p:nvPr/>
        </p:nvPicPr>
        <p:blipFill>
          <a:blip r:embed="rId15"/>
          <a:stretch>
            <a:fillRect/>
          </a:stretch>
        </p:blipFill>
        <p:spPr>
          <a:xfrm>
            <a:off x="5002175" y="3956014"/>
            <a:ext cx="962296" cy="585746"/>
          </a:xfrm>
          <a:prstGeom prst="rect">
            <a:avLst/>
          </a:prstGeom>
        </p:spPr>
      </p:pic>
      <p:sp>
        <p:nvSpPr>
          <p:cNvPr id="5" name="TextBox 4"/>
          <p:cNvSpPr txBox="1">
            <a:spLocks/>
          </p:cNvSpPr>
          <p:nvPr/>
        </p:nvSpPr>
        <p:spPr>
          <a:xfrm>
            <a:off x="1810631" y="4506063"/>
            <a:ext cx="825099" cy="230832"/>
          </a:xfrm>
          <a:prstGeom prst="rect">
            <a:avLst/>
          </a:prstGeom>
          <a:noFill/>
        </p:spPr>
        <p:txBody>
          <a:bodyPr wrap="square" rtlCol="0">
            <a:spAutoFit/>
          </a:bodyPr>
          <a:lstStyle/>
          <a:p>
            <a:pPr algn="ctr"/>
            <a:r>
              <a:rPr lang="en-US" sz="900" kern="0" dirty="0">
                <a:solidFill>
                  <a:srgbClr val="FFFFFF">
                    <a:lumMod val="50000"/>
                  </a:srgbClr>
                </a:solidFill>
                <a:latin typeface="Al Bayan Plain" charset="-78"/>
                <a:ea typeface="Al Bayan Plain" charset="-78"/>
                <a:cs typeface="Al Bayan Plain" charset="-78"/>
                <a:sym typeface="Arial"/>
              </a:rPr>
              <a:t>Data Center</a:t>
            </a:r>
          </a:p>
        </p:txBody>
      </p:sp>
    </p:spTree>
    <p:extLst>
      <p:ext uri="{BB962C8B-B14F-4D97-AF65-F5344CB8AC3E}">
        <p14:creationId xmlns:p14="http://schemas.microsoft.com/office/powerpoint/2010/main" val="572931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12551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Challenges with Containers Today</a:t>
            </a:r>
            <a:endParaRPr lang="en-US" dirty="0">
              <a:solidFill>
                <a:schemeClr val="bg1"/>
              </a:solidFill>
              <a:uFillTx/>
            </a:endParaRPr>
          </a:p>
        </p:txBody>
      </p:sp>
    </p:spTree>
    <p:extLst>
      <p:ext uri="{BB962C8B-B14F-4D97-AF65-F5344CB8AC3E}">
        <p14:creationId xmlns:p14="http://schemas.microsoft.com/office/powerpoint/2010/main" val="4636331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Challenges with Containerizing Existing Applications</a:t>
            </a:r>
            <a:endParaRPr lang="en-US" dirty="0">
              <a:uFillTx/>
            </a:endParaRPr>
          </a:p>
        </p:txBody>
      </p:sp>
      <p:sp>
        <p:nvSpPr>
          <p:cNvPr id="94" name="TextBox 93"/>
          <p:cNvSpPr txBox="1">
            <a:spLocks/>
          </p:cNvSpPr>
          <p:nvPr/>
        </p:nvSpPr>
        <p:spPr>
          <a:xfrm>
            <a:off x="216352" y="1315892"/>
            <a:ext cx="8151950" cy="3031599"/>
          </a:xfrm>
          <a:prstGeom prst="rect">
            <a:avLst/>
          </a:prstGeom>
          <a:noFill/>
        </p:spPr>
        <p:txBody>
          <a:bodyPr wrap="square" rtlCol="0">
            <a:spAutoFit/>
          </a:bodyPr>
          <a:lstStyle/>
          <a:p>
            <a:pPr marL="457189" indent="-228594">
              <a:spcAft>
                <a:spcPts val="1200"/>
              </a:spcAft>
              <a:buSzPct val="100000"/>
              <a:buFont typeface="Arial"/>
              <a:buChar char="•"/>
            </a:pPr>
            <a:r>
              <a:rPr lang="en" sz="1800" kern="0">
                <a:solidFill>
                  <a:srgbClr val="4D4F53"/>
                </a:solidFill>
                <a:cs typeface="Arial"/>
                <a:sym typeface="Arial"/>
              </a:rPr>
              <a:t>Most of the applications that companies are containerizing today are stateless, meaning if they are destroyed and re-deployed no data is lost and no services are disruptive.  Example: simple web front-ends.</a:t>
            </a:r>
            <a:endParaRPr lang="en-US" sz="1800" kern="0">
              <a:solidFill>
                <a:srgbClr val="4D4F53"/>
              </a:solidFill>
              <a:cs typeface="Arial"/>
              <a:sym typeface="Arial"/>
            </a:endParaRPr>
          </a:p>
          <a:p>
            <a:pPr marL="457189" indent="-228594">
              <a:spcAft>
                <a:spcPts val="1200"/>
              </a:spcAft>
              <a:buSzPct val="100000"/>
              <a:buFont typeface="Arial"/>
              <a:buChar char="•"/>
            </a:pPr>
            <a:r>
              <a:rPr lang="sk-SK" sz="1800" kern="0">
                <a:solidFill>
                  <a:srgbClr val="4D4F53"/>
                </a:solidFill>
                <a:cs typeface="Arial"/>
                <a:sym typeface="Arial"/>
              </a:rPr>
              <a:t>These applications are stateless because of the challenge of sharing state across many nodes”</a:t>
            </a:r>
            <a:endParaRPr lang="en" sz="1800" kern="0">
              <a:solidFill>
                <a:srgbClr val="4D4F53"/>
              </a:solidFill>
              <a:cs typeface="Arial"/>
              <a:sym typeface="Arial"/>
            </a:endParaRPr>
          </a:p>
          <a:p>
            <a:pPr marL="457189" indent="-228594">
              <a:spcAft>
                <a:spcPts val="600"/>
              </a:spcAft>
              <a:buSzPct val="100000"/>
              <a:buFont typeface="Arial"/>
              <a:buChar char="•"/>
            </a:pPr>
            <a:r>
              <a:rPr lang="en-US" sz="1800" kern="0">
                <a:solidFill>
                  <a:srgbClr val="4D4F53"/>
                </a:solidFill>
                <a:cs typeface="Arial"/>
                <a:sym typeface="Arial"/>
              </a:rPr>
              <a:t>Even stateless applications can require persistent storage:</a:t>
            </a:r>
          </a:p>
          <a:p>
            <a:pPr marL="800080" lvl="1" indent="-228594">
              <a:spcAft>
                <a:spcPts val="600"/>
              </a:spcAft>
              <a:buSzPct val="100000"/>
              <a:buFont typeface="Arial"/>
              <a:buChar char="–"/>
            </a:pPr>
            <a:r>
              <a:rPr lang="en" sz="1600" kern="0">
                <a:solidFill>
                  <a:srgbClr val="4D4F53"/>
                </a:solidFill>
                <a:cs typeface="Arial"/>
                <a:sym typeface="Arial"/>
              </a:rPr>
              <a:t>Logs of application histor</a:t>
            </a:r>
            <a:r>
              <a:rPr lang="en-US" sz="1600" kern="0">
                <a:solidFill>
                  <a:srgbClr val="4D4F53"/>
                </a:solidFill>
                <a:cs typeface="Arial"/>
                <a:sym typeface="Arial"/>
              </a:rPr>
              <a:t>y</a:t>
            </a:r>
          </a:p>
          <a:p>
            <a:pPr marL="800080" lvl="1" indent="-228594">
              <a:spcAft>
                <a:spcPts val="600"/>
              </a:spcAft>
              <a:buSzPct val="100000"/>
              <a:buFont typeface="Arial"/>
              <a:buChar char="–"/>
            </a:pPr>
            <a:r>
              <a:rPr lang="en" sz="1600" kern="0">
                <a:solidFill>
                  <a:srgbClr val="4D4F53"/>
                </a:solidFill>
                <a:cs typeface="Arial"/>
                <a:sym typeface="Arial"/>
              </a:rPr>
              <a:t>Configuratio</a:t>
            </a:r>
            <a:r>
              <a:rPr lang="en-US" sz="1600" kern="0">
                <a:solidFill>
                  <a:srgbClr val="4D4F53"/>
                </a:solidFill>
                <a:cs typeface="Arial"/>
                <a:sym typeface="Arial"/>
              </a:rPr>
              <a:t>n</a:t>
            </a:r>
          </a:p>
          <a:p>
            <a:pPr marL="800080" lvl="1" indent="-228594">
              <a:spcAft>
                <a:spcPts val="600"/>
              </a:spcAft>
              <a:buSzPct val="100000"/>
              <a:buFont typeface="Arial"/>
              <a:buChar char="–"/>
            </a:pPr>
            <a:r>
              <a:rPr lang="en" sz="1600" kern="0">
                <a:solidFill>
                  <a:srgbClr val="4D4F53"/>
                </a:solidFill>
                <a:cs typeface="Arial"/>
                <a:sym typeface="Arial"/>
              </a:rPr>
              <a:t>Binary application state</a:t>
            </a:r>
            <a:endParaRPr lang="en-US" sz="1200" dirty="0">
              <a:solidFill>
                <a:srgbClr val="4D4F53"/>
              </a:solidFill>
              <a:cs typeface="Arial"/>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999039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82715"/>
            <a:ext cx="9144000" cy="3599869"/>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Challenges with </a:t>
            </a:r>
            <a:r>
              <a:rPr lang="en-US" dirty="0" err="1" smtClean="0">
                <a:uFillTx/>
              </a:rPr>
              <a:t>Microservices</a:t>
            </a:r>
            <a:endParaRPr lang="en-US" dirty="0">
              <a:uFillTx/>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pPr>
              <a:buClr>
                <a:srgbClr val="000000"/>
              </a:buClr>
              <a:buSzPct val="25000"/>
              <a:buFont typeface="Arial"/>
              <a:buNone/>
            </a:pPr>
            <a:r>
              <a:rPr lang="en" sz="1050" kern="0" dirty="0">
                <a:solidFill>
                  <a:schemeClr val="bg1"/>
                </a:solidFill>
                <a:ea typeface="Arial"/>
                <a:cs typeface="Arial"/>
                <a:sym typeface="Arial"/>
              </a:rPr>
              <a:t>Microservices Require Data Systems that Scale to Millions of Tables, Streams, Billions of Files</a:t>
            </a:r>
          </a:p>
        </p:txBody>
      </p:sp>
      <p:sp>
        <p:nvSpPr>
          <p:cNvPr id="9" name="Rectangle 8"/>
          <p:cNvSpPr>
            <a:spLocks/>
          </p:cNvSpPr>
          <p:nvPr/>
        </p:nvSpPr>
        <p:spPr bwMode="auto">
          <a:xfrm>
            <a:off x="417037" y="1100930"/>
            <a:ext cx="3810197" cy="2029369"/>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10" name="Rectangle 9"/>
          <p:cNvSpPr>
            <a:spLocks/>
          </p:cNvSpPr>
          <p:nvPr/>
        </p:nvSpPr>
        <p:spPr bwMode="auto">
          <a:xfrm>
            <a:off x="4501109" y="1092346"/>
            <a:ext cx="4373597" cy="2037953"/>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grpSp>
        <p:nvGrpSpPr>
          <p:cNvPr id="11" name="Shape 345"/>
          <p:cNvGrpSpPr/>
          <p:nvPr/>
        </p:nvGrpSpPr>
        <p:grpSpPr>
          <a:xfrm>
            <a:off x="5515046" y="2770500"/>
            <a:ext cx="1025550" cy="239284"/>
            <a:chOff x="2510689" y="4204776"/>
            <a:chExt cx="1367400" cy="319046"/>
          </a:xfrm>
        </p:grpSpPr>
        <p:grpSp>
          <p:nvGrpSpPr>
            <p:cNvPr id="12" name="Shape 346"/>
            <p:cNvGrpSpPr/>
            <p:nvPr/>
          </p:nvGrpSpPr>
          <p:grpSpPr>
            <a:xfrm>
              <a:off x="2590710" y="4204776"/>
              <a:ext cx="1206520" cy="307968"/>
              <a:chOff x="4102994" y="3853948"/>
              <a:chExt cx="2153730" cy="549748"/>
            </a:xfrm>
          </p:grpSpPr>
          <p:sp>
            <p:nvSpPr>
              <p:cNvPr id="14" name="Shape 347"/>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5" name="Shape 348"/>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6" name="Shape 349"/>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13" name="Shape 350"/>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grpSp>
        <p:nvGrpSpPr>
          <p:cNvPr id="17" name="Shape 351"/>
          <p:cNvGrpSpPr/>
          <p:nvPr/>
        </p:nvGrpSpPr>
        <p:grpSpPr>
          <a:xfrm>
            <a:off x="4707942" y="1387125"/>
            <a:ext cx="4109599" cy="914400"/>
            <a:chOff x="1092200" y="2197100"/>
            <a:chExt cx="5479465" cy="1219200"/>
          </a:xfrm>
        </p:grpSpPr>
        <p:sp>
          <p:nvSpPr>
            <p:cNvPr id="18" name="Shape 352"/>
            <p:cNvSpPr>
              <a:spLocks/>
            </p:cNvSpPr>
            <p:nvPr/>
          </p:nvSpPr>
          <p:spPr>
            <a:xfrm>
              <a:off x="1473200"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19" name="Shape 353"/>
            <p:cNvSpPr>
              <a:spLocks/>
            </p:cNvSpPr>
            <p:nvPr/>
          </p:nvSpPr>
          <p:spPr>
            <a:xfrm>
              <a:off x="1282700"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0" name="Shape 354"/>
            <p:cNvSpPr>
              <a:spLocks/>
            </p:cNvSpPr>
            <p:nvPr/>
          </p:nvSpPr>
          <p:spPr>
            <a:xfrm>
              <a:off x="1092200"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1" name="Shape 355"/>
            <p:cNvPicPr preferRelativeResize="0"/>
            <p:nvPr/>
          </p:nvPicPr>
          <p:blipFill rotWithShape="1">
            <a:blip r:embed="rId3">
              <a:lum bright="70000" contrast="-70000"/>
            </a:blip>
            <a:srcRect/>
            <a:stretch/>
          </p:blipFill>
          <p:spPr>
            <a:xfrm>
              <a:off x="1473200" y="2829716"/>
              <a:ext cx="556800" cy="556799"/>
            </a:xfrm>
            <a:prstGeom prst="rect">
              <a:avLst/>
            </a:prstGeom>
            <a:noFill/>
            <a:ln>
              <a:noFill/>
            </a:ln>
          </p:spPr>
        </p:pic>
        <p:sp>
          <p:nvSpPr>
            <p:cNvPr id="22" name="Shape 352"/>
            <p:cNvSpPr>
              <a:spLocks/>
            </p:cNvSpPr>
            <p:nvPr/>
          </p:nvSpPr>
          <p:spPr>
            <a:xfrm>
              <a:off x="3377932"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3" name="Shape 353"/>
            <p:cNvSpPr>
              <a:spLocks/>
            </p:cNvSpPr>
            <p:nvPr/>
          </p:nvSpPr>
          <p:spPr>
            <a:xfrm>
              <a:off x="3187432"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4" name="Shape 354"/>
            <p:cNvSpPr>
              <a:spLocks/>
            </p:cNvSpPr>
            <p:nvPr/>
          </p:nvSpPr>
          <p:spPr>
            <a:xfrm>
              <a:off x="2996932"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B</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5" name="Shape 355"/>
            <p:cNvPicPr preferRelativeResize="0"/>
            <p:nvPr/>
          </p:nvPicPr>
          <p:blipFill rotWithShape="1">
            <a:blip r:embed="rId3">
              <a:lum bright="70000" contrast="-70000"/>
            </a:blip>
            <a:srcRect/>
            <a:stretch/>
          </p:blipFill>
          <p:spPr>
            <a:xfrm>
              <a:off x="3377932" y="2829716"/>
              <a:ext cx="556800" cy="556799"/>
            </a:xfrm>
            <a:prstGeom prst="rect">
              <a:avLst/>
            </a:prstGeom>
            <a:noFill/>
            <a:ln>
              <a:noFill/>
            </a:ln>
          </p:spPr>
        </p:pic>
        <p:sp>
          <p:nvSpPr>
            <p:cNvPr id="26" name="Shape 352"/>
            <p:cNvSpPr>
              <a:spLocks/>
            </p:cNvSpPr>
            <p:nvPr/>
          </p:nvSpPr>
          <p:spPr>
            <a:xfrm>
              <a:off x="5263665"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7" name="Shape 353"/>
            <p:cNvSpPr>
              <a:spLocks/>
            </p:cNvSpPr>
            <p:nvPr/>
          </p:nvSpPr>
          <p:spPr>
            <a:xfrm>
              <a:off x="5073165"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8" name="Shape 354"/>
            <p:cNvSpPr>
              <a:spLocks/>
            </p:cNvSpPr>
            <p:nvPr/>
          </p:nvSpPr>
          <p:spPr>
            <a:xfrm>
              <a:off x="4882665"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C</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9" name="Shape 355"/>
            <p:cNvPicPr preferRelativeResize="0"/>
            <p:nvPr/>
          </p:nvPicPr>
          <p:blipFill rotWithShape="1">
            <a:blip r:embed="rId3">
              <a:lum bright="70000" contrast="-70000"/>
            </a:blip>
            <a:srcRect/>
            <a:stretch/>
          </p:blipFill>
          <p:spPr>
            <a:xfrm>
              <a:off x="5263665" y="2829716"/>
              <a:ext cx="556800" cy="556799"/>
            </a:xfrm>
            <a:prstGeom prst="rect">
              <a:avLst/>
            </a:prstGeom>
            <a:noFill/>
            <a:ln>
              <a:noFill/>
            </a:ln>
          </p:spPr>
        </p:pic>
      </p:grpSp>
      <p:grpSp>
        <p:nvGrpSpPr>
          <p:cNvPr id="30" name="Shape 361"/>
          <p:cNvGrpSpPr/>
          <p:nvPr/>
        </p:nvGrpSpPr>
        <p:grpSpPr>
          <a:xfrm>
            <a:off x="6948521" y="2770500"/>
            <a:ext cx="1025550" cy="239284"/>
            <a:chOff x="2510689" y="4204776"/>
            <a:chExt cx="1367400" cy="319046"/>
          </a:xfrm>
        </p:grpSpPr>
        <p:grpSp>
          <p:nvGrpSpPr>
            <p:cNvPr id="31" name="Shape 362"/>
            <p:cNvGrpSpPr/>
            <p:nvPr/>
          </p:nvGrpSpPr>
          <p:grpSpPr>
            <a:xfrm>
              <a:off x="2590710" y="4204776"/>
              <a:ext cx="1206520" cy="307968"/>
              <a:chOff x="4102994" y="3853948"/>
              <a:chExt cx="2153730" cy="549748"/>
            </a:xfrm>
          </p:grpSpPr>
          <p:sp>
            <p:nvSpPr>
              <p:cNvPr id="33" name="Shape 363"/>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4" name="Shape 364"/>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5" name="Shape 365"/>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32" name="Shape 366"/>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sp>
        <p:nvSpPr>
          <p:cNvPr id="36" name="Shape 371"/>
          <p:cNvSpPr>
            <a:spLocks/>
          </p:cNvSpPr>
          <p:nvPr/>
        </p:nvSpPr>
        <p:spPr>
          <a:xfrm>
            <a:off x="963674" y="1317267"/>
            <a:ext cx="2745000" cy="1339308"/>
          </a:xfrm>
          <a:prstGeom prst="rect">
            <a:avLst/>
          </a:prstGeom>
          <a:solidFill>
            <a:schemeClr val="bg1">
              <a:lumMod val="85000"/>
            </a:schemeClr>
          </a:solidFill>
          <a:ln w="9525" cap="flat" cmpd="sng">
            <a:noFill/>
            <a:prstDash val="solid"/>
            <a:round/>
            <a:headEnd type="none" w="med" len="med"/>
            <a:tailEnd type="none" w="med" len="med"/>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4D4F53"/>
                </a:solidFill>
                <a:ea typeface="Arial"/>
                <a:cs typeface="Arial"/>
                <a:sym typeface="Arial"/>
              </a:rPr>
              <a:t>Application</a:t>
            </a:r>
          </a:p>
        </p:txBody>
      </p:sp>
      <p:grpSp>
        <p:nvGrpSpPr>
          <p:cNvPr id="37" name="Group 36"/>
          <p:cNvGrpSpPr/>
          <p:nvPr/>
        </p:nvGrpSpPr>
        <p:grpSpPr>
          <a:xfrm>
            <a:off x="1987436" y="2724650"/>
            <a:ext cx="697487" cy="322200"/>
            <a:chOff x="1987435" y="2724650"/>
            <a:chExt cx="697487" cy="322200"/>
          </a:xfrm>
        </p:grpSpPr>
        <p:pic>
          <p:nvPicPr>
            <p:cNvPr id="38"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39"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
        <p:nvSpPr>
          <p:cNvPr id="40" name="Shape 374"/>
          <p:cNvSpPr txBox="1">
            <a:spLocks/>
          </p:cNvSpPr>
          <p:nvPr/>
        </p:nvSpPr>
        <p:spPr>
          <a:xfrm>
            <a:off x="417037" y="3207474"/>
            <a:ext cx="4107512" cy="1056479"/>
          </a:xfrm>
          <a:prstGeom prst="rect">
            <a:avLst/>
          </a:prstGeom>
          <a:noFill/>
          <a:ln>
            <a:noFill/>
          </a:ln>
        </p:spPr>
        <p:txBody>
          <a:bodyPr lIns="91400" tIns="91400" rIns="91400" bIns="91400" anchor="t" anchorCtr="0">
            <a:noAutofit/>
          </a:bodyPr>
          <a:lstStyle/>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deployed as </a:t>
            </a:r>
            <a:r>
              <a:rPr lang="en" sz="1100" kern="0" dirty="0">
                <a:solidFill>
                  <a:srgbClr val="000000"/>
                </a:solidFill>
                <a:ea typeface="Arial"/>
                <a:cs typeface="Arial"/>
                <a:sym typeface="Arial"/>
              </a:rPr>
              <a:t>single </a:t>
            </a:r>
            <a:r>
              <a:rPr lang="en" sz="1100" b="1" kern="0" dirty="0">
                <a:solidFill>
                  <a:srgbClr val="000000"/>
                </a:solidFill>
                <a:ea typeface="Arial"/>
                <a:cs typeface="Arial"/>
                <a:sym typeface="Arial"/>
              </a:rPr>
              <a:t>monolith</a:t>
            </a:r>
          </a:p>
          <a:p>
            <a:pPr marL="457189" indent="-146300">
              <a:spcAft>
                <a:spcPts val="400"/>
              </a:spcAft>
              <a:buClr>
                <a:srgbClr val="000000"/>
              </a:buClr>
              <a:buSzPct val="75000"/>
              <a:buFont typeface="Arial"/>
              <a:buChar char="●"/>
            </a:pPr>
            <a:r>
              <a:rPr lang="en" sz="1100" b="1" kern="0" dirty="0">
                <a:solidFill>
                  <a:srgbClr val="000000"/>
                </a:solidFill>
                <a:ea typeface="Arial"/>
                <a:cs typeface="Arial"/>
                <a:sym typeface="Arial"/>
              </a:rPr>
              <a:t>Single instance</a:t>
            </a:r>
            <a:r>
              <a:rPr lang="en" sz="1100" kern="0" dirty="0">
                <a:solidFill>
                  <a:srgbClr val="000000"/>
                </a:solidFill>
                <a:ea typeface="Arial"/>
                <a:cs typeface="Arial"/>
                <a:sym typeface="Arial"/>
              </a:rPr>
              <a:t> </a:t>
            </a:r>
            <a:r>
              <a:rPr lang="en" sz="1100" kern="0" dirty="0">
                <a:solidFill>
                  <a:srgbClr val="4D4F53"/>
                </a:solidFill>
                <a:ea typeface="Arial"/>
                <a:cs typeface="Arial"/>
                <a:sym typeface="Arial"/>
              </a:rPr>
              <a:t>of storage, database</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Inter-process communication </a:t>
            </a:r>
            <a:r>
              <a:rPr lang="en" sz="1100" b="1" kern="0" dirty="0">
                <a:solidFill>
                  <a:srgbClr val="000000"/>
                </a:solidFill>
                <a:ea typeface="Arial"/>
                <a:cs typeface="Arial"/>
                <a:sym typeface="Arial"/>
              </a:rPr>
              <a:t>internal</a:t>
            </a:r>
            <a:r>
              <a:rPr lang="en" sz="1100" kern="0" dirty="0">
                <a:solidFill>
                  <a:srgbClr val="4D4F53"/>
                </a:solidFill>
                <a:ea typeface="Arial"/>
                <a:cs typeface="Arial"/>
                <a:sym typeface="Arial"/>
              </a:rPr>
              <a:t> to server</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are </a:t>
            </a:r>
            <a:r>
              <a:rPr lang="en" sz="1100" b="1" kern="0" dirty="0">
                <a:solidFill>
                  <a:srgbClr val="000000"/>
                </a:solidFill>
                <a:ea typeface="Arial"/>
                <a:cs typeface="Arial"/>
                <a:sym typeface="Arial"/>
              </a:rPr>
              <a:t>transaction-based</a:t>
            </a:r>
          </a:p>
        </p:txBody>
      </p:sp>
      <p:sp>
        <p:nvSpPr>
          <p:cNvPr id="41" name="Shape 375"/>
          <p:cNvSpPr txBox="1">
            <a:spLocks/>
          </p:cNvSpPr>
          <p:nvPr/>
        </p:nvSpPr>
        <p:spPr>
          <a:xfrm>
            <a:off x="4619325" y="3203505"/>
            <a:ext cx="4377000" cy="1017913"/>
          </a:xfrm>
          <a:prstGeom prst="rect">
            <a:avLst/>
          </a:prstGeom>
          <a:noFill/>
          <a:ln>
            <a:noFill/>
          </a:ln>
        </p:spPr>
        <p:txBody>
          <a:bodyPr lIns="91400" tIns="91400" rIns="91400" bIns="91400" anchor="t" anchorCtr="0">
            <a:noAutofit/>
          </a:bodyPr>
          <a:lstStyle/>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deployed as many microservices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Per-microservice storage, database</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Inter-process communication via Streams, REST APIs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are event-based</a:t>
            </a:r>
          </a:p>
        </p:txBody>
      </p:sp>
      <p:sp>
        <p:nvSpPr>
          <p:cNvPr id="42" name="Shape 377"/>
          <p:cNvSpPr txBox="1">
            <a:spLocks/>
          </p:cNvSpPr>
          <p:nvPr/>
        </p:nvSpPr>
        <p:spPr>
          <a:xfrm>
            <a:off x="1799323" y="1104940"/>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Old</a:t>
            </a:r>
          </a:p>
        </p:txBody>
      </p:sp>
      <p:sp>
        <p:nvSpPr>
          <p:cNvPr id="43" name="Shape 378"/>
          <p:cNvSpPr txBox="1">
            <a:spLocks/>
          </p:cNvSpPr>
          <p:nvPr/>
        </p:nvSpPr>
        <p:spPr>
          <a:xfrm>
            <a:off x="6136491" y="1103264"/>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New</a:t>
            </a:r>
          </a:p>
        </p:txBody>
      </p:sp>
      <p:grpSp>
        <p:nvGrpSpPr>
          <p:cNvPr id="44" name="Group 43"/>
          <p:cNvGrpSpPr/>
          <p:nvPr/>
        </p:nvGrpSpPr>
        <p:grpSpPr>
          <a:xfrm>
            <a:off x="4877576" y="2334375"/>
            <a:ext cx="697487" cy="322200"/>
            <a:chOff x="1987435" y="2724650"/>
            <a:chExt cx="697487" cy="322200"/>
          </a:xfrm>
        </p:grpSpPr>
        <p:pic>
          <p:nvPicPr>
            <p:cNvPr id="45"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46"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47" name="Group 46"/>
          <p:cNvGrpSpPr/>
          <p:nvPr/>
        </p:nvGrpSpPr>
        <p:grpSpPr>
          <a:xfrm>
            <a:off x="6300834" y="2334375"/>
            <a:ext cx="697487" cy="322200"/>
            <a:chOff x="1987435" y="2724650"/>
            <a:chExt cx="697487" cy="322200"/>
          </a:xfrm>
        </p:grpSpPr>
        <p:pic>
          <p:nvPicPr>
            <p:cNvPr id="49"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4"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55" name="Group 54"/>
          <p:cNvGrpSpPr/>
          <p:nvPr/>
        </p:nvGrpSpPr>
        <p:grpSpPr>
          <a:xfrm>
            <a:off x="7750831" y="2334375"/>
            <a:ext cx="697487" cy="322200"/>
            <a:chOff x="1987435" y="2724650"/>
            <a:chExt cx="697487" cy="322200"/>
          </a:xfrm>
        </p:grpSpPr>
        <p:pic>
          <p:nvPicPr>
            <p:cNvPr id="56"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7"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Tree>
    <p:extLst>
      <p:ext uri="{BB962C8B-B14F-4D97-AF65-F5344CB8AC3E}">
        <p14:creationId xmlns:p14="http://schemas.microsoft.com/office/powerpoint/2010/main" val="11257736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fontScale="90000"/>
          </a:bodyPr>
          <a:lstStyle/>
          <a:p>
            <a:r>
              <a:rPr lang="en-US" dirty="0" err="1" smtClean="0">
                <a:uFillTx/>
              </a:rPr>
              <a:t>Microservices</a:t>
            </a:r>
            <a:r>
              <a:rPr lang="en-US" dirty="0" smtClean="0">
                <a:uFillTx/>
              </a:rPr>
              <a:t> Require Multi-Dimensional </a:t>
            </a:r>
            <a:r>
              <a:rPr lang="en-US" dirty="0" err="1" smtClean="0">
                <a:uFillTx/>
              </a:rPr>
              <a:t>Statefulness</a:t>
            </a:r>
            <a:endParaRPr lang="en-US" dirty="0">
              <a:uFillTx/>
            </a:endParaRPr>
          </a:p>
        </p:txBody>
      </p:sp>
      <p:sp>
        <p:nvSpPr>
          <p:cNvPr id="94" name="TextBox 93"/>
          <p:cNvSpPr txBox="1">
            <a:spLocks/>
          </p:cNvSpPr>
          <p:nvPr/>
        </p:nvSpPr>
        <p:spPr>
          <a:xfrm>
            <a:off x="216352" y="1123867"/>
            <a:ext cx="8151950" cy="3400931"/>
          </a:xfrm>
          <a:prstGeom prst="rect">
            <a:avLst/>
          </a:prstGeom>
          <a:noFill/>
        </p:spPr>
        <p:txBody>
          <a:bodyPr wrap="square" rtlCol="0">
            <a:spAutoFit/>
          </a:bodyPr>
          <a:lstStyle/>
          <a:p>
            <a:pPr marL="457189" indent="-228594">
              <a:spcAft>
                <a:spcPts val="600"/>
              </a:spcAft>
              <a:buClr>
                <a:srgbClr val="4D4F53"/>
              </a:buClr>
              <a:buSzPct val="100000"/>
              <a:buFont typeface="Arial"/>
              <a:buChar char="•"/>
            </a:pPr>
            <a:r>
              <a:rPr lang="en" sz="1800" kern="0" dirty="0">
                <a:solidFill>
                  <a:srgbClr val="4D4F53"/>
                </a:solidFill>
                <a:cs typeface="Arial"/>
                <a:sym typeface="Arial"/>
              </a:rPr>
              <a:t>Application “state” can take several forms, all of which need persistence for the application to recover from failure.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Files</a:t>
            </a:r>
            <a:r>
              <a:rPr lang="en" sz="1800" kern="0" dirty="0">
                <a:solidFill>
                  <a:srgbClr val="4D4F53"/>
                </a:solidFill>
                <a:cs typeface="Arial"/>
                <a:sym typeface="Arial"/>
              </a:rPr>
              <a:t> for configuration, log, and binary state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NoSQL database</a:t>
            </a:r>
            <a:r>
              <a:rPr lang="en" sz="1800" kern="0" dirty="0">
                <a:solidFill>
                  <a:srgbClr val="4D4F53"/>
                </a:solidFill>
                <a:cs typeface="Arial"/>
                <a:sym typeface="Arial"/>
              </a:rPr>
              <a:t> for operational state</a:t>
            </a:r>
          </a:p>
          <a:p>
            <a:pPr marL="914378" indent="-228594">
              <a:spcAft>
                <a:spcPts val="1200"/>
              </a:spcAft>
              <a:buClr>
                <a:srgbClr val="4D4F53"/>
              </a:buClr>
              <a:buSzPct val="100000"/>
              <a:buFont typeface="Arial"/>
              <a:buChar char="•"/>
            </a:pPr>
            <a:r>
              <a:rPr lang="en" sz="1800" b="1" kern="0" dirty="0">
                <a:solidFill>
                  <a:srgbClr val="4D4F53"/>
                </a:solidFill>
                <a:cs typeface="Arial"/>
                <a:sym typeface="Arial"/>
              </a:rPr>
              <a:t>Persistent streams</a:t>
            </a:r>
            <a:r>
              <a:rPr lang="en" sz="1800" kern="0" dirty="0">
                <a:solidFill>
                  <a:srgbClr val="4D4F53"/>
                </a:solidFill>
                <a:cs typeface="Arial"/>
                <a:sym typeface="Arial"/>
              </a:rPr>
              <a:t> for communication state</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Further, the data platform providing state must be reliable, secure, and scalable.  </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Most companies today trying to build containerized microservices try to deploy point products in containers alongside their applications, which compromises reliability and security.</a:t>
            </a: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5876801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Summary of Containerization Challenges</a:t>
            </a:r>
            <a:endParaRPr lang="en-US" dirty="0">
              <a:uFillTx/>
            </a:endParaRPr>
          </a:p>
        </p:txBody>
      </p:sp>
      <p:sp>
        <p:nvSpPr>
          <p:cNvPr id="94" name="TextBox 93"/>
          <p:cNvSpPr txBox="1">
            <a:spLocks/>
          </p:cNvSpPr>
          <p:nvPr/>
        </p:nvSpPr>
        <p:spPr>
          <a:xfrm>
            <a:off x="149520" y="1259127"/>
            <a:ext cx="4111687" cy="830997"/>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Out-of-Box Way to Let Applications Persist State</a:t>
            </a:r>
          </a:p>
          <a:p>
            <a:pPr marL="214313" indent="-214313">
              <a:buFont typeface="Arial" panose="020B0604020202020204" pitchFamily="34" charset="0"/>
              <a:buChar char="•"/>
            </a:pPr>
            <a:endParaRPr lang="en-US" sz="1200" dirty="0">
              <a:solidFill>
                <a:srgbClr val="4D4F53"/>
              </a:solidFill>
              <a:cs typeface="Arial"/>
            </a:endParaRPr>
          </a:p>
          <a:p>
            <a:pPr marL="214313" indent="-214313">
              <a:buFont typeface="Arial" panose="020B0604020202020204" pitchFamily="34" charset="0"/>
              <a:buChar char="•"/>
            </a:pPr>
            <a:r>
              <a:rPr lang="en-US" sz="1200" dirty="0">
                <a:solidFill>
                  <a:srgbClr val="4D4F53"/>
                </a:solidFill>
              </a:rPr>
              <a:t>In case of application or hardware failure, all data written by applications is lost</a:t>
            </a:r>
          </a:p>
        </p:txBody>
      </p:sp>
      <p:grpSp>
        <p:nvGrpSpPr>
          <p:cNvPr id="27" name="Shape 472"/>
          <p:cNvGrpSpPr/>
          <p:nvPr/>
        </p:nvGrpSpPr>
        <p:grpSpPr>
          <a:xfrm>
            <a:off x="507464" y="3270898"/>
            <a:ext cx="1425287" cy="380648"/>
            <a:chOff x="2991566" y="1823835"/>
            <a:chExt cx="2182446" cy="579392"/>
          </a:xfrm>
        </p:grpSpPr>
        <p:sp>
          <p:nvSpPr>
            <p:cNvPr id="28"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29"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0"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1"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2"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3"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4"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5"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37"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38" name="Shape 494"/>
          <p:cNvGrpSpPr/>
          <p:nvPr/>
        </p:nvGrpSpPr>
        <p:grpSpPr>
          <a:xfrm>
            <a:off x="709219" y="2781726"/>
            <a:ext cx="570764" cy="505833"/>
            <a:chOff x="3949832" y="1339913"/>
            <a:chExt cx="620911" cy="495943"/>
          </a:xfrm>
        </p:grpSpPr>
        <p:sp>
          <p:nvSpPr>
            <p:cNvPr id="39"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0"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grpSp>
        <p:nvGrpSpPr>
          <p:cNvPr id="60" name="Shape 472"/>
          <p:cNvGrpSpPr/>
          <p:nvPr/>
        </p:nvGrpSpPr>
        <p:grpSpPr>
          <a:xfrm>
            <a:off x="2328420" y="3239590"/>
            <a:ext cx="1425287" cy="380648"/>
            <a:chOff x="2991566" y="1823835"/>
            <a:chExt cx="2182446" cy="579392"/>
          </a:xfrm>
        </p:grpSpPr>
        <p:sp>
          <p:nvSpPr>
            <p:cNvPr id="61"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62"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3"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4"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0"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3"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79"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80" name="Shape 494"/>
          <p:cNvGrpSpPr/>
          <p:nvPr/>
        </p:nvGrpSpPr>
        <p:grpSpPr>
          <a:xfrm>
            <a:off x="2530174" y="2750418"/>
            <a:ext cx="570764" cy="505833"/>
            <a:chOff x="3949832" y="1339913"/>
            <a:chExt cx="620911" cy="495943"/>
          </a:xfrm>
        </p:grpSpPr>
        <p:sp>
          <p:nvSpPr>
            <p:cNvPr id="81"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82"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sp>
        <p:nvSpPr>
          <p:cNvPr id="83" name="TextBox 82"/>
          <p:cNvSpPr txBox="1">
            <a:spLocks/>
          </p:cNvSpPr>
          <p:nvPr/>
        </p:nvSpPr>
        <p:spPr>
          <a:xfrm>
            <a:off x="1867900" y="3340127"/>
            <a:ext cx="319318" cy="253916"/>
          </a:xfrm>
          <a:prstGeom prst="rect">
            <a:avLst/>
          </a:prstGeom>
          <a:noFill/>
        </p:spPr>
        <p:txBody>
          <a:bodyPr wrap="none" rtlCol="0">
            <a:spAutoFit/>
          </a:bodyPr>
          <a:lstStyle/>
          <a:p>
            <a:r>
              <a:rPr lang="en-US" sz="1050" b="1" dirty="0">
                <a:solidFill>
                  <a:srgbClr val="4D4F53"/>
                </a:solidFill>
                <a:cs typeface="Arial"/>
              </a:rPr>
              <a:t>…</a:t>
            </a:r>
          </a:p>
        </p:txBody>
      </p:sp>
      <p:cxnSp>
        <p:nvCxnSpPr>
          <p:cNvPr id="7" name="Straight Arrow Connector 6"/>
          <p:cNvCxnSpPr>
            <a:endCxn id="82" idx="1"/>
          </p:cNvCxnSpPr>
          <p:nvPr/>
        </p:nvCxnSpPr>
        <p:spPr bwMode="auto">
          <a:xfrm>
            <a:off x="1347705" y="3021070"/>
            <a:ext cx="1182469" cy="956"/>
          </a:xfrm>
          <a:prstGeom prst="straightConnector1">
            <a:avLst/>
          </a:prstGeom>
          <a:noFill/>
          <a:ln w="25400" algn="ctr">
            <a:solidFill>
              <a:schemeClr val="bg2"/>
            </a:solidFill>
            <a:prstDash val="dash"/>
            <a:round/>
            <a:tailEnd type="triangle"/>
          </a:ln>
        </p:spPr>
      </p:cxnSp>
      <p:pic>
        <p:nvPicPr>
          <p:cNvPr id="84" name="Picture 83"/>
          <p:cNvPicPr>
            <a:picLocks noChangeAspect="1"/>
          </p:cNvPicPr>
          <p:nvPr/>
        </p:nvPicPr>
        <p:blipFill>
          <a:blip r:embed="rId3" cstate="print"/>
          <a:stretch>
            <a:fillRect/>
          </a:stretch>
        </p:blipFill>
        <p:spPr>
          <a:xfrm>
            <a:off x="792201" y="2878801"/>
            <a:ext cx="403370" cy="403370"/>
          </a:xfrm>
          <a:prstGeom prst="rect">
            <a:avLst/>
          </a:prstGeom>
          <a:solidFill>
            <a:schemeClr val="bg1">
              <a:alpha val="0"/>
            </a:schemeClr>
          </a:solidFill>
        </p:spPr>
      </p:pic>
      <p:sp>
        <p:nvSpPr>
          <p:cNvPr id="86" name="TextBox 85"/>
          <p:cNvSpPr txBox="1">
            <a:spLocks/>
          </p:cNvSpPr>
          <p:nvPr/>
        </p:nvSpPr>
        <p:spPr>
          <a:xfrm>
            <a:off x="149520" y="3838300"/>
            <a:ext cx="4111687" cy="461665"/>
          </a:xfrm>
          <a:prstGeom prst="rect">
            <a:avLst/>
          </a:prstGeom>
          <a:noFill/>
          <a:ln w="25400">
            <a:solidFill>
              <a:srgbClr val="5A7E96"/>
            </a:solidFill>
          </a:ln>
        </p:spPr>
        <p:txBody>
          <a:bodyPr wrap="square" rtlCol="0">
            <a:spAutoFit/>
          </a:bodyPr>
          <a:lstStyle/>
          <a:p>
            <a:r>
              <a:rPr lang="en-US" sz="1200" b="1" dirty="0">
                <a:solidFill>
                  <a:srgbClr val="4D4F53"/>
                </a:solidFill>
              </a:rPr>
              <a:t>Existing/legacy applications </a:t>
            </a:r>
            <a:r>
              <a:rPr lang="en-US" sz="1200" dirty="0">
                <a:solidFill>
                  <a:srgbClr val="4D4F53"/>
                </a:solidFill>
              </a:rPr>
              <a:t>could benefit from containers, but require persistent state.</a:t>
            </a:r>
          </a:p>
        </p:txBody>
      </p:sp>
      <p:pic>
        <p:nvPicPr>
          <p:cNvPr id="15" name="Picture 14"/>
          <p:cNvPicPr>
            <a:picLocks noChangeAspect="1"/>
          </p:cNvPicPr>
          <p:nvPr/>
        </p:nvPicPr>
        <p:blipFill>
          <a:blip r:embed="rId4"/>
          <a:stretch>
            <a:fillRect/>
          </a:stretch>
        </p:blipFill>
        <p:spPr>
          <a:xfrm>
            <a:off x="5250760" y="2394842"/>
            <a:ext cx="2539502" cy="1380827"/>
          </a:xfrm>
          <a:prstGeom prst="rect">
            <a:avLst/>
          </a:prstGeom>
        </p:spPr>
      </p:pic>
      <p:sp>
        <p:nvSpPr>
          <p:cNvPr id="87" name="TextBox 86"/>
          <p:cNvSpPr txBox="1">
            <a:spLocks/>
          </p:cNvSpPr>
          <p:nvPr/>
        </p:nvSpPr>
        <p:spPr>
          <a:xfrm>
            <a:off x="5093065" y="3821615"/>
            <a:ext cx="3876275" cy="461665"/>
          </a:xfrm>
          <a:prstGeom prst="rect">
            <a:avLst/>
          </a:prstGeom>
          <a:noFill/>
          <a:ln w="25400">
            <a:solidFill>
              <a:srgbClr val="5A7E96"/>
            </a:solidFill>
          </a:ln>
        </p:spPr>
        <p:txBody>
          <a:bodyPr wrap="square" rtlCol="0">
            <a:spAutoFit/>
          </a:bodyPr>
          <a:lstStyle/>
          <a:p>
            <a:pPr marL="107948"/>
            <a:r>
              <a:rPr lang="en-US" sz="1200" dirty="0">
                <a:solidFill>
                  <a:srgbClr val="4D4F53"/>
                </a:solidFill>
              </a:rPr>
              <a:t>Newly developed </a:t>
            </a:r>
            <a:r>
              <a:rPr lang="en-US" sz="1200" b="1" dirty="0" err="1">
                <a:solidFill>
                  <a:srgbClr val="4D4F53"/>
                </a:solidFill>
              </a:rPr>
              <a:t>microservices</a:t>
            </a:r>
            <a:r>
              <a:rPr lang="en-US" sz="1200" dirty="0">
                <a:solidFill>
                  <a:srgbClr val="4D4F53"/>
                </a:solidFill>
              </a:rPr>
              <a:t> require persistence, but their need is more “converged”.</a:t>
            </a:r>
          </a:p>
        </p:txBody>
      </p:sp>
      <p:sp>
        <p:nvSpPr>
          <p:cNvPr id="88" name="TextBox 87"/>
          <p:cNvSpPr txBox="1">
            <a:spLocks/>
          </p:cNvSpPr>
          <p:nvPr/>
        </p:nvSpPr>
        <p:spPr>
          <a:xfrm>
            <a:off x="5494627" y="3358484"/>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89" name="TextBox 88"/>
          <p:cNvSpPr txBox="1">
            <a:spLocks/>
          </p:cNvSpPr>
          <p:nvPr/>
        </p:nvSpPr>
        <p:spPr>
          <a:xfrm>
            <a:off x="6310411" y="3337088"/>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0" name="TextBox 89"/>
          <p:cNvSpPr txBox="1">
            <a:spLocks/>
          </p:cNvSpPr>
          <p:nvPr/>
        </p:nvSpPr>
        <p:spPr>
          <a:xfrm>
            <a:off x="7145738" y="3327176"/>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1" name="TextBox 90"/>
          <p:cNvSpPr txBox="1">
            <a:spLocks/>
          </p:cNvSpPr>
          <p:nvPr/>
        </p:nvSpPr>
        <p:spPr>
          <a:xfrm>
            <a:off x="6591814" y="2304980"/>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2" name="TextBox 91"/>
          <p:cNvSpPr txBox="1">
            <a:spLocks/>
          </p:cNvSpPr>
          <p:nvPr/>
        </p:nvSpPr>
        <p:spPr>
          <a:xfrm>
            <a:off x="5787938" y="2321324"/>
            <a:ext cx="436428" cy="461665"/>
          </a:xfrm>
          <a:prstGeom prst="rect">
            <a:avLst/>
          </a:prstGeom>
          <a:noFill/>
        </p:spPr>
        <p:txBody>
          <a:bodyPr wrap="square" rtlCol="0">
            <a:spAutoFit/>
          </a:bodyPr>
          <a:lstStyle/>
          <a:p>
            <a:pPr marL="107948"/>
            <a:r>
              <a:rPr lang="en-US" sz="2400" dirty="0">
                <a:solidFill>
                  <a:srgbClr val="C00000"/>
                </a:solidFill>
              </a:rPr>
              <a:t>?</a:t>
            </a:r>
          </a:p>
        </p:txBody>
      </p:sp>
      <p:cxnSp>
        <p:nvCxnSpPr>
          <p:cNvPr id="95" name="Straight Connector 94"/>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96" name="TextBox 95"/>
          <p:cNvSpPr txBox="1">
            <a:spLocks/>
          </p:cNvSpPr>
          <p:nvPr/>
        </p:nvSpPr>
        <p:spPr>
          <a:xfrm>
            <a:off x="4972398" y="1256699"/>
            <a:ext cx="4111687" cy="1015663"/>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Ability to Handle:</a:t>
            </a:r>
          </a:p>
          <a:p>
            <a:pPr marL="557213" lvl="1" indent="-214313">
              <a:buFont typeface="Wingdings" panose="05000000000000000000" pitchFamily="2" charset="2"/>
              <a:buChar char="Ø"/>
            </a:pPr>
            <a:r>
              <a:rPr lang="en-US" sz="1200" dirty="0">
                <a:solidFill>
                  <a:srgbClr val="4D4F53"/>
                </a:solidFill>
                <a:cs typeface="Arial"/>
              </a:rPr>
              <a:t>Logs, Streams of Application History</a:t>
            </a:r>
          </a:p>
          <a:p>
            <a:pPr marL="557213" lvl="1" indent="-214313">
              <a:buFont typeface="Wingdings" panose="05000000000000000000" pitchFamily="2" charset="2"/>
              <a:buChar char="Ø"/>
            </a:pPr>
            <a:r>
              <a:rPr lang="en-US" sz="1200" dirty="0">
                <a:solidFill>
                  <a:srgbClr val="4D4F53"/>
                </a:solidFill>
                <a:cs typeface="Arial"/>
              </a:rPr>
              <a:t>Database for Operational State</a:t>
            </a:r>
          </a:p>
          <a:p>
            <a:pPr marL="557213" lvl="1" indent="-214313">
              <a:buFont typeface="Wingdings" panose="05000000000000000000" pitchFamily="2" charset="2"/>
              <a:buChar char="Ø"/>
            </a:pPr>
            <a:r>
              <a:rPr lang="en-US" sz="1200" dirty="0">
                <a:solidFill>
                  <a:srgbClr val="4D4F53"/>
                </a:solidFill>
                <a:cs typeface="Arial"/>
              </a:rPr>
              <a:t>Streams for Communications between </a:t>
            </a:r>
            <a:r>
              <a:rPr lang="en-US" sz="1200" dirty="0" err="1">
                <a:solidFill>
                  <a:srgbClr val="4D4F53"/>
                </a:solidFill>
                <a:cs typeface="Arial"/>
              </a:rPr>
              <a:t>Microservices</a:t>
            </a:r>
            <a:endParaRPr lang="en-US" sz="1200" dirty="0">
              <a:solidFill>
                <a:srgbClr val="4D4F53"/>
              </a:solidFill>
              <a:cs typeface="Arial"/>
            </a:endParaRPr>
          </a:p>
        </p:txBody>
      </p:sp>
    </p:spTree>
    <p:extLst>
      <p:ext uri="{BB962C8B-B14F-4D97-AF65-F5344CB8AC3E}">
        <p14:creationId xmlns:p14="http://schemas.microsoft.com/office/powerpoint/2010/main" val="1352469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Existing Workarounds (and Drawbacks)</a:t>
            </a:r>
            <a:endParaRPr lang="en-US" dirty="0">
              <a:uFillTx/>
            </a:endParaRPr>
          </a:p>
        </p:txBody>
      </p:sp>
      <p:sp>
        <p:nvSpPr>
          <p:cNvPr id="94" name="TextBox 93"/>
          <p:cNvSpPr txBox="1">
            <a:spLocks/>
          </p:cNvSpPr>
          <p:nvPr/>
        </p:nvSpPr>
        <p:spPr>
          <a:xfrm>
            <a:off x="216352" y="1315892"/>
            <a:ext cx="8151950" cy="3600986"/>
          </a:xfrm>
          <a:prstGeom prst="rect">
            <a:avLst/>
          </a:prstGeom>
          <a:noFill/>
        </p:spPr>
        <p:txBody>
          <a:bodyPr wrap="square" rtlCol="0">
            <a:spAutoFit/>
          </a:bodyPr>
          <a:lstStyle/>
          <a:p>
            <a:r>
              <a:rPr lang="en-US" sz="1800" b="1" dirty="0">
                <a:solidFill>
                  <a:srgbClr val="4D4F53"/>
                </a:solidFill>
                <a:cs typeface="Arial"/>
              </a:rPr>
              <a:t>Workaround</a:t>
            </a:r>
            <a:r>
              <a:rPr lang="en-US" sz="1800" dirty="0">
                <a:solidFill>
                  <a:srgbClr val="4D4F53"/>
                </a:solidFill>
                <a:cs typeface="Arial"/>
              </a:rPr>
              <a:t> #1:  Local Storage on Nodes</a:t>
            </a:r>
          </a:p>
          <a:p>
            <a:r>
              <a:rPr lang="en-US" sz="1800" b="1" dirty="0">
                <a:solidFill>
                  <a:srgbClr val="4D4F53"/>
                </a:solidFill>
                <a:cs typeface="Arial"/>
              </a:rPr>
              <a:t>Drawback</a:t>
            </a:r>
            <a:r>
              <a:rPr lang="en-US" sz="1800" dirty="0">
                <a:solidFill>
                  <a:srgbClr val="4D4F53"/>
                </a:solidFill>
                <a:cs typeface="Arial"/>
              </a:rPr>
              <a:t>:  IT must track the files down, and move them when containers are redeployed. </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#2:  NAS/SAN Storage</a:t>
            </a:r>
          </a:p>
          <a:p>
            <a:r>
              <a:rPr lang="en-US" sz="1800" b="1" dirty="0">
                <a:solidFill>
                  <a:srgbClr val="4D4F53"/>
                </a:solidFill>
                <a:cs typeface="Arial"/>
              </a:rPr>
              <a:t>Drawbacks</a:t>
            </a:r>
            <a:r>
              <a:rPr lang="en-US" sz="1800" dirty="0">
                <a:solidFill>
                  <a:srgbClr val="4D4F53"/>
                </a:solidFill>
                <a:cs typeface="Arial"/>
              </a:rPr>
              <a:t>:  Not cost-effective.  Lots of unnecessary overhead.  What if you have thousands of nodes?  Connect all to SAN?</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#3:  Container-Focused Commercial Offerings</a:t>
            </a:r>
          </a:p>
          <a:p>
            <a:r>
              <a:rPr lang="en-US" sz="1800" b="1" dirty="0">
                <a:solidFill>
                  <a:srgbClr val="4D4F53"/>
                </a:solidFill>
                <a:cs typeface="Arial"/>
              </a:rPr>
              <a:t>Drawback</a:t>
            </a:r>
            <a:r>
              <a:rPr lang="en-US" sz="1800" dirty="0">
                <a:solidFill>
                  <a:srgbClr val="4D4F53"/>
                </a:solidFill>
                <a:cs typeface="Arial"/>
              </a:rPr>
              <a:t>:  Does not solve complexity of data silos.  Adds another orchestration layer.</a:t>
            </a:r>
          </a:p>
          <a:p>
            <a:r>
              <a:rPr lang="en-US" sz="1800" dirty="0">
                <a:solidFill>
                  <a:srgbClr val="4D4F53"/>
                </a:solidFill>
                <a:cs typeface="Arial"/>
              </a:rPr>
              <a:t> </a:t>
            </a:r>
          </a:p>
          <a:p>
            <a:pPr marL="214313" indent="-214313">
              <a:buFont typeface="Arial" panose="020B0604020202020204" pitchFamily="34" charset="0"/>
              <a:buChar char="•"/>
            </a:pPr>
            <a:endParaRPr lang="en-US" sz="1200" dirty="0">
              <a:solidFill>
                <a:srgbClr val="4D4F53"/>
              </a:solidFill>
              <a:cs typeface="Arial"/>
            </a:endParaRPr>
          </a:p>
        </p:txBody>
      </p:sp>
      <p:cxnSp>
        <p:nvCxnSpPr>
          <p:cNvPr id="47" name="Straight Connector 46"/>
          <p:cNvCxnSpPr/>
          <p:nvPr/>
        </p:nvCxnSpPr>
        <p:spPr bwMode="auto">
          <a:xfrm flipV="1">
            <a:off x="216352" y="2343169"/>
            <a:ext cx="4248686" cy="13697"/>
          </a:xfrm>
          <a:prstGeom prst="line">
            <a:avLst/>
          </a:prstGeom>
          <a:noFill/>
          <a:ln w="25400" algn="ctr">
            <a:solidFill>
              <a:schemeClr val="bg2"/>
            </a:solidFill>
            <a:round/>
          </a:ln>
        </p:spPr>
      </p:cxnSp>
      <p:cxnSp>
        <p:nvCxnSpPr>
          <p:cNvPr id="49" name="Straight Connector 48"/>
          <p:cNvCxnSpPr/>
          <p:nvPr/>
        </p:nvCxnSpPr>
        <p:spPr bwMode="auto">
          <a:xfrm flipV="1">
            <a:off x="216352" y="3449179"/>
            <a:ext cx="4248686" cy="13697"/>
          </a:xfrm>
          <a:prstGeom prst="line">
            <a:avLst/>
          </a:prstGeom>
          <a:noFill/>
          <a:ln w="25400" algn="ctr">
            <a:solidFill>
              <a:schemeClr val="bg2"/>
            </a:solidFill>
            <a:round/>
          </a:ln>
        </p:spPr>
      </p:cxn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US" sz="1050" b="1" dirty="0">
                <a:solidFill>
                  <a:srgbClr val="FFFFFF"/>
                </a:solidFill>
              </a:rPr>
              <a:t>End Result</a:t>
            </a:r>
            <a:r>
              <a:rPr lang="en-US" sz="1050" dirty="0">
                <a:solidFill>
                  <a:srgbClr val="FFFFFF"/>
                </a:solidFill>
              </a:rPr>
              <a:t>: IT Administrators Reject Containerization Due To Operational Complexities.</a:t>
            </a:r>
          </a:p>
        </p:txBody>
      </p:sp>
    </p:spTree>
    <p:extLst>
      <p:ext uri="{BB962C8B-B14F-4D97-AF65-F5344CB8AC3E}">
        <p14:creationId xmlns:p14="http://schemas.microsoft.com/office/powerpoint/2010/main" val="375047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Way to Enable BI and Analytics</a:t>
            </a:r>
            <a:endParaRPr lang="en-US" dirty="0"/>
          </a:p>
        </p:txBody>
      </p:sp>
      <p:grpSp>
        <p:nvGrpSpPr>
          <p:cNvPr id="48" name="Group 47"/>
          <p:cNvGrpSpPr/>
          <p:nvPr/>
        </p:nvGrpSpPr>
        <p:grpSpPr>
          <a:xfrm>
            <a:off x="283434" y="1034323"/>
            <a:ext cx="8641494" cy="1607767"/>
            <a:chOff x="376324" y="1379097"/>
            <a:chExt cx="11521992" cy="2143689"/>
          </a:xfrm>
        </p:grpSpPr>
        <p:sp>
          <p:nvSpPr>
            <p:cNvPr id="8" name="Rectangle 7"/>
            <p:cNvSpPr/>
            <p:nvPr/>
          </p:nvSpPr>
          <p:spPr bwMode="auto">
            <a:xfrm>
              <a:off x="376324" y="1379097"/>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3" name="Picture 2"/>
            <p:cNvPicPr>
              <a:picLocks noChangeAspect="1"/>
            </p:cNvPicPr>
            <p:nvPr/>
          </p:nvPicPr>
          <p:blipFill>
            <a:blip r:embed="rId2"/>
            <a:stretch>
              <a:fillRect/>
            </a:stretch>
          </p:blipFill>
          <p:spPr>
            <a:xfrm>
              <a:off x="1984479" y="1579418"/>
              <a:ext cx="9838026" cy="1904134"/>
            </a:xfrm>
            <a:prstGeom prst="rect">
              <a:avLst/>
            </a:prstGeom>
          </p:spPr>
        </p:pic>
        <p:sp>
          <p:nvSpPr>
            <p:cNvPr id="5" name="TextBox 4"/>
            <p:cNvSpPr txBox="1"/>
            <p:nvPr/>
          </p:nvSpPr>
          <p:spPr>
            <a:xfrm>
              <a:off x="427512" y="2065810"/>
              <a:ext cx="1508167" cy="553997"/>
            </a:xfrm>
            <a:prstGeom prst="rect">
              <a:avLst/>
            </a:prstGeom>
            <a:noFill/>
          </p:spPr>
          <p:txBody>
            <a:bodyPr wrap="square" rtlCol="0">
              <a:spAutoFit/>
            </a:bodyPr>
            <a:lstStyle/>
            <a:p>
              <a:r>
                <a:rPr lang="en-US" sz="2100" dirty="0">
                  <a:solidFill>
                    <a:schemeClr val="tx2"/>
                  </a:solidFill>
                  <a:latin typeface="Arial"/>
                  <a:cs typeface="Arial"/>
                </a:rPr>
                <a:t>EDW</a:t>
              </a:r>
            </a:p>
          </p:txBody>
        </p:sp>
        <p:grpSp>
          <p:nvGrpSpPr>
            <p:cNvPr id="43" name="Group 42"/>
            <p:cNvGrpSpPr/>
            <p:nvPr/>
          </p:nvGrpSpPr>
          <p:grpSpPr>
            <a:xfrm>
              <a:off x="2031997" y="1614489"/>
              <a:ext cx="2790830" cy="1524000"/>
              <a:chOff x="2031997" y="1614489"/>
              <a:chExt cx="2790830" cy="1524000"/>
            </a:xfrm>
          </p:grpSpPr>
          <p:sp>
            <p:nvSpPr>
              <p:cNvPr id="32" name="Rounded Rectangle 31"/>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determines what questions to ask</a:t>
                </a:r>
              </a:p>
            </p:txBody>
          </p:sp>
          <p:sp>
            <p:nvSpPr>
              <p:cNvPr id="40" name="Rounded Rectangle 39"/>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2" name="Picture 41"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49" name="Group 48"/>
          <p:cNvGrpSpPr/>
          <p:nvPr/>
        </p:nvGrpSpPr>
        <p:grpSpPr>
          <a:xfrm>
            <a:off x="321825" y="2934547"/>
            <a:ext cx="8641495" cy="1607767"/>
            <a:chOff x="427512" y="3912729"/>
            <a:chExt cx="11521993" cy="2143689"/>
          </a:xfrm>
        </p:grpSpPr>
        <p:grpSp>
          <p:nvGrpSpPr>
            <p:cNvPr id="31" name="Group 30"/>
            <p:cNvGrpSpPr/>
            <p:nvPr/>
          </p:nvGrpSpPr>
          <p:grpSpPr>
            <a:xfrm>
              <a:off x="427512" y="3912729"/>
              <a:ext cx="11521993" cy="2143689"/>
              <a:chOff x="427512" y="3912729"/>
              <a:chExt cx="11521993" cy="2143689"/>
            </a:xfrm>
          </p:grpSpPr>
          <p:sp>
            <p:nvSpPr>
              <p:cNvPr id="7" name="Rectangle 6"/>
              <p:cNvSpPr/>
              <p:nvPr/>
            </p:nvSpPr>
            <p:spPr bwMode="auto">
              <a:xfrm>
                <a:off x="427513" y="3912729"/>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4" name="Picture 3"/>
              <p:cNvPicPr>
                <a:picLocks noChangeAspect="1"/>
              </p:cNvPicPr>
              <p:nvPr/>
            </p:nvPicPr>
            <p:blipFill>
              <a:blip r:embed="rId4"/>
              <a:stretch>
                <a:fillRect/>
              </a:stretch>
            </p:blipFill>
            <p:spPr>
              <a:xfrm>
                <a:off x="1984478" y="4080623"/>
                <a:ext cx="9786839" cy="1975795"/>
              </a:xfrm>
              <a:prstGeom prst="rect">
                <a:avLst/>
              </a:prstGeom>
            </p:spPr>
          </p:pic>
          <p:sp>
            <p:nvSpPr>
              <p:cNvPr id="6" name="TextBox 5"/>
              <p:cNvSpPr txBox="1"/>
              <p:nvPr/>
            </p:nvSpPr>
            <p:spPr>
              <a:xfrm>
                <a:off x="427512" y="4342100"/>
                <a:ext cx="1508167" cy="1107996"/>
              </a:xfrm>
              <a:prstGeom prst="rect">
                <a:avLst/>
              </a:prstGeom>
              <a:noFill/>
            </p:spPr>
            <p:txBody>
              <a:bodyPr wrap="square" rtlCol="0">
                <a:spAutoFit/>
              </a:bodyPr>
              <a:lstStyle/>
              <a:p>
                <a:r>
                  <a:rPr lang="en-US" sz="2400" dirty="0">
                    <a:solidFill>
                      <a:schemeClr val="tx2"/>
                    </a:solidFill>
                    <a:latin typeface="Arial"/>
                    <a:cs typeface="Arial"/>
                  </a:rPr>
                  <a:t>Data Lake</a:t>
                </a:r>
              </a:p>
            </p:txBody>
          </p:sp>
        </p:grpSp>
        <p:grpSp>
          <p:nvGrpSpPr>
            <p:cNvPr id="44" name="Group 43"/>
            <p:cNvGrpSpPr/>
            <p:nvPr/>
          </p:nvGrpSpPr>
          <p:grpSpPr>
            <a:xfrm>
              <a:off x="8904286" y="4157667"/>
              <a:ext cx="2790830" cy="1524000"/>
              <a:chOff x="2031997" y="1614489"/>
              <a:chExt cx="2790830" cy="1524000"/>
            </a:xfrm>
          </p:grpSpPr>
          <p:sp>
            <p:nvSpPr>
              <p:cNvPr id="45" name="Rounded Rectangle 44"/>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explores data for questions worth answering</a:t>
                </a:r>
              </a:p>
            </p:txBody>
          </p:sp>
          <p:sp>
            <p:nvSpPr>
              <p:cNvPr id="46" name="Rounded Rectangle 45"/>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7" name="Picture 46"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39" name="Group 38"/>
          <p:cNvGrpSpPr/>
          <p:nvPr/>
        </p:nvGrpSpPr>
        <p:grpSpPr>
          <a:xfrm>
            <a:off x="2571750" y="2343150"/>
            <a:ext cx="5168506" cy="800100"/>
            <a:chOff x="3427412" y="3124200"/>
            <a:chExt cx="6891341" cy="1066800"/>
          </a:xfrm>
        </p:grpSpPr>
        <p:cxnSp>
          <p:nvCxnSpPr>
            <p:cNvPr id="19" name="Straight Connector 18"/>
            <p:cNvCxnSpPr/>
            <p:nvPr/>
          </p:nvCxnSpPr>
          <p:spPr bwMode="auto">
            <a:xfrm flipV="1">
              <a:off x="10290175" y="3733800"/>
              <a:ext cx="0" cy="457200"/>
            </a:xfrm>
            <a:prstGeom prst="line">
              <a:avLst/>
            </a:prstGeom>
            <a:noFill/>
            <a:ln w="63500" algn="ctr">
              <a:solidFill>
                <a:schemeClr val="bg2"/>
              </a:solidFill>
              <a:round/>
              <a:headEnd/>
              <a:tailEnd/>
            </a:ln>
          </p:spPr>
        </p:cxnSp>
        <p:cxnSp>
          <p:nvCxnSpPr>
            <p:cNvPr id="20" name="Straight Connector 19"/>
            <p:cNvCxnSpPr/>
            <p:nvPr/>
          </p:nvCxnSpPr>
          <p:spPr bwMode="auto">
            <a:xfrm flipV="1">
              <a:off x="3455990" y="3124200"/>
              <a:ext cx="0" cy="619126"/>
            </a:xfrm>
            <a:prstGeom prst="line">
              <a:avLst/>
            </a:prstGeom>
            <a:noFill/>
            <a:ln w="63500" algn="ctr">
              <a:solidFill>
                <a:schemeClr val="bg2"/>
              </a:solidFill>
              <a:round/>
              <a:headEnd/>
              <a:tailEnd type="arrow"/>
            </a:ln>
          </p:spPr>
        </p:cxnSp>
        <p:cxnSp>
          <p:nvCxnSpPr>
            <p:cNvPr id="23" name="Straight Connector 22"/>
            <p:cNvCxnSpPr/>
            <p:nvPr/>
          </p:nvCxnSpPr>
          <p:spPr bwMode="auto">
            <a:xfrm>
              <a:off x="3427412" y="3733800"/>
              <a:ext cx="6891341" cy="0"/>
            </a:xfrm>
            <a:prstGeom prst="line">
              <a:avLst/>
            </a:prstGeom>
            <a:noFill/>
            <a:ln w="63500" algn="ctr">
              <a:solidFill>
                <a:schemeClr val="bg2"/>
              </a:solidFill>
              <a:round/>
              <a:headEnd/>
              <a:tailEnd/>
            </a:ln>
          </p:spPr>
        </p:cxnSp>
      </p:grpSp>
    </p:spTree>
    <p:extLst>
      <p:ext uri="{BB962C8B-B14F-4D97-AF65-F5344CB8AC3E}">
        <p14:creationId xmlns:p14="http://schemas.microsoft.com/office/powerpoint/2010/main" val="879474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MapR Solves Container Challenges</a:t>
            </a:r>
            <a:endParaRPr lang="en-US" dirty="0">
              <a:solidFill>
                <a:schemeClr val="bg1"/>
              </a:solidFill>
              <a:uFillTx/>
            </a:endParaRPr>
          </a:p>
        </p:txBody>
      </p:sp>
    </p:spTree>
    <p:extLst>
      <p:ext uri="{BB962C8B-B14F-4D97-AF65-F5344CB8AC3E}">
        <p14:creationId xmlns:p14="http://schemas.microsoft.com/office/powerpoint/2010/main" val="1044104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338621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MapR Persistent Application Client Container (PACC)</a:t>
            </a:r>
          </a:p>
        </p:txBody>
      </p:sp>
      <p:sp>
        <p:nvSpPr>
          <p:cNvPr id="11" name="Shape 657"/>
          <p:cNvSpPr>
            <a:spLocks/>
          </p:cNvSpPr>
          <p:nvPr/>
        </p:nvSpPr>
        <p:spPr>
          <a:xfrm>
            <a:off x="5031926" y="1142833"/>
            <a:ext cx="3991227" cy="3369241"/>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2" name="Shape 659"/>
          <p:cNvSpPr txBox="1">
            <a:spLocks/>
          </p:cNvSpPr>
          <p:nvPr/>
        </p:nvSpPr>
        <p:spPr>
          <a:xfrm>
            <a:off x="286600" y="902291"/>
            <a:ext cx="4063848" cy="3695999"/>
          </a:xfrm>
          <a:prstGeom prst="rect">
            <a:avLst/>
          </a:prstGeom>
          <a:noFill/>
          <a:ln>
            <a:noFill/>
          </a:ln>
        </p:spPr>
        <p:txBody>
          <a:bodyPr vert="horz" lIns="68575" tIns="68575" rIns="68575" bIns="68575" rtlCol="0" anchor="ctr"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342892" indent="-165096">
              <a:spcBef>
                <a:spcPts val="0"/>
              </a:spcBef>
            </a:pPr>
            <a:r>
              <a:rPr lang="en-US" sz="1800"/>
              <a:t>Pre-built, certified container image for connecting to </a:t>
            </a:r>
            <a:r>
              <a:rPr lang="en-US" sz="1800" b="1"/>
              <a:t>MapR services</a:t>
            </a:r>
          </a:p>
          <a:p>
            <a:pPr marL="342892" indent="-165096">
              <a:spcBef>
                <a:spcPts val="1200"/>
              </a:spcBef>
            </a:pPr>
            <a:r>
              <a:rPr lang="en-US" sz="1800" b="1"/>
              <a:t>Secure</a:t>
            </a:r>
            <a:r>
              <a:rPr lang="en-US" sz="1800"/>
              <a:t> authentication at </a:t>
            </a:r>
            <a:br>
              <a:rPr lang="en-US" sz="1800"/>
            </a:br>
            <a:r>
              <a:rPr lang="en-US" sz="1800"/>
              <a:t>container level, secure connection</a:t>
            </a:r>
          </a:p>
          <a:p>
            <a:pPr marL="342892" indent="-165096">
              <a:spcBef>
                <a:spcPts val="1200"/>
              </a:spcBef>
            </a:pPr>
            <a:r>
              <a:rPr lang="en-US" sz="1800" b="1"/>
              <a:t>Extensible </a:t>
            </a:r>
            <a:r>
              <a:rPr lang="en-US" sz="1800"/>
              <a:t>support for application layers </a:t>
            </a:r>
          </a:p>
          <a:p>
            <a:pPr marL="342892" indent="-165096">
              <a:spcBef>
                <a:spcPts val="1200"/>
              </a:spcBef>
            </a:pPr>
            <a:r>
              <a:rPr lang="en-US" sz="1800"/>
              <a:t>Available in Docker Hub, Dockerfile for </a:t>
            </a:r>
            <a:r>
              <a:rPr lang="en-US" sz="1800" b="1"/>
              <a:t>customizability</a:t>
            </a:r>
          </a:p>
        </p:txBody>
      </p:sp>
      <p:sp>
        <p:nvSpPr>
          <p:cNvPr id="13" name="Shape 660"/>
          <p:cNvSpPr>
            <a:spLocks/>
          </p:cNvSpPr>
          <p:nvPr/>
        </p:nvSpPr>
        <p:spPr>
          <a:xfrm>
            <a:off x="5601559" y="1744662"/>
            <a:ext cx="2739171" cy="1783285"/>
          </a:xfrm>
          <a:prstGeom prst="roundRect">
            <a:avLst>
              <a:gd name="adj" fmla="val 4303"/>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pic>
        <p:nvPicPr>
          <p:cNvPr id="14" name="Shape 661"/>
          <p:cNvPicPr preferRelativeResize="0"/>
          <p:nvPr/>
        </p:nvPicPr>
        <p:blipFill rotWithShape="1">
          <a:blip r:embed="rId3"/>
          <a:srcRect/>
          <a:stretch/>
        </p:blipFill>
        <p:spPr>
          <a:xfrm>
            <a:off x="8418825" y="2398809"/>
            <a:ext cx="474374" cy="398867"/>
          </a:xfrm>
          <a:prstGeom prst="rect">
            <a:avLst/>
          </a:prstGeom>
          <a:noFill/>
          <a:ln>
            <a:noFill/>
          </a:ln>
        </p:spPr>
      </p:pic>
      <p:sp>
        <p:nvSpPr>
          <p:cNvPr id="15" name="Shape 662"/>
          <p:cNvSpPr>
            <a:spLocks/>
          </p:cNvSpPr>
          <p:nvPr/>
        </p:nvSpPr>
        <p:spPr>
          <a:xfrm>
            <a:off x="5738525"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POSIX Client for Containers</a:t>
            </a:r>
          </a:p>
        </p:txBody>
      </p:sp>
      <p:sp>
        <p:nvSpPr>
          <p:cNvPr id="16" name="Shape 663"/>
          <p:cNvSpPr>
            <a:spLocks/>
          </p:cNvSpPr>
          <p:nvPr/>
        </p:nvSpPr>
        <p:spPr>
          <a:xfrm>
            <a:off x="7009111"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Converged Client for Containers</a:t>
            </a:r>
          </a:p>
        </p:txBody>
      </p:sp>
      <p:sp>
        <p:nvSpPr>
          <p:cNvPr id="17" name="Shape 664"/>
          <p:cNvSpPr>
            <a:spLocks/>
          </p:cNvSpPr>
          <p:nvPr/>
        </p:nvSpPr>
        <p:spPr>
          <a:xfrm>
            <a:off x="5738525" y="1872186"/>
            <a:ext cx="2469000" cy="692400"/>
          </a:xfrm>
          <a:prstGeom prst="rect">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Space for Customer Application</a:t>
            </a:r>
          </a:p>
        </p:txBody>
      </p:sp>
      <p:pic>
        <p:nvPicPr>
          <p:cNvPr id="18" name="Shape 665"/>
          <p:cNvPicPr preferRelativeResize="0"/>
          <p:nvPr/>
        </p:nvPicPr>
        <p:blipFill rotWithShape="1">
          <a:blip r:embed="rId4"/>
          <a:srcRect/>
          <a:stretch/>
        </p:blipFill>
        <p:spPr>
          <a:xfrm>
            <a:off x="5127059" y="3780053"/>
            <a:ext cx="3695999" cy="618300"/>
          </a:xfrm>
          <a:prstGeom prst="rect">
            <a:avLst/>
          </a:prstGeom>
          <a:noFill/>
          <a:ln>
            <a:noFill/>
          </a:ln>
        </p:spPr>
      </p:pic>
      <p:cxnSp>
        <p:nvCxnSpPr>
          <p:cNvPr id="19" name="Shape 666"/>
          <p:cNvCxnSpPr>
            <a:stCxn id="15" idx="2"/>
          </p:cNvCxnSpPr>
          <p:nvPr/>
        </p:nvCxnSpPr>
        <p:spPr>
          <a:xfrm flipH="1">
            <a:off x="5816375" y="3335792"/>
            <a:ext cx="521400" cy="471600"/>
          </a:xfrm>
          <a:prstGeom prst="straightConnector1">
            <a:avLst/>
          </a:prstGeom>
          <a:noFill/>
          <a:ln w="38100" cap="flat" cmpd="sng">
            <a:solidFill>
              <a:schemeClr val="accent1"/>
            </a:solidFill>
            <a:prstDash val="solid"/>
            <a:round/>
            <a:headEnd type="none" w="med" len="med"/>
            <a:tailEnd type="none" w="med" len="med"/>
          </a:ln>
        </p:spPr>
      </p:cxnSp>
      <p:cxnSp>
        <p:nvCxnSpPr>
          <p:cNvPr id="20" name="Shape 667"/>
          <p:cNvCxnSpPr/>
          <p:nvPr/>
        </p:nvCxnSpPr>
        <p:spPr>
          <a:xfrm flipH="1">
            <a:off x="6975058" y="3363058"/>
            <a:ext cx="633302" cy="444260"/>
          </a:xfrm>
          <a:prstGeom prst="straightConnector1">
            <a:avLst/>
          </a:prstGeom>
          <a:noFill/>
          <a:ln w="38100" cap="flat" cmpd="sng">
            <a:solidFill>
              <a:schemeClr val="accent1"/>
            </a:solidFill>
            <a:prstDash val="solid"/>
            <a:round/>
            <a:headEnd type="none" w="med" len="med"/>
            <a:tailEnd type="none" w="med" len="med"/>
          </a:ln>
        </p:spPr>
      </p:cxnSp>
      <p:cxnSp>
        <p:nvCxnSpPr>
          <p:cNvPr id="21" name="Shape 668"/>
          <p:cNvCxnSpPr>
            <a:stCxn id="16" idx="2"/>
          </p:cNvCxnSpPr>
          <p:nvPr/>
        </p:nvCxnSpPr>
        <p:spPr>
          <a:xfrm>
            <a:off x="7608361" y="3335792"/>
            <a:ext cx="573900" cy="444300"/>
          </a:xfrm>
          <a:prstGeom prst="straightConnector1">
            <a:avLst/>
          </a:prstGeom>
          <a:noFill/>
          <a:ln w="38100" cap="flat" cmpd="sng">
            <a:solidFill>
              <a:schemeClr val="accent1"/>
            </a:solidFill>
            <a:prstDash val="solid"/>
            <a:round/>
            <a:headEnd type="none" w="med" len="med"/>
            <a:tailEnd type="none" w="med" len="med"/>
          </a:ln>
        </p:spPr>
      </p:cxnSp>
      <p:sp>
        <p:nvSpPr>
          <p:cNvPr id="22" name="Shape 669"/>
          <p:cNvSpPr txBox="1">
            <a:spLocks/>
          </p:cNvSpPr>
          <p:nvPr/>
        </p:nvSpPr>
        <p:spPr>
          <a:xfrm>
            <a:off x="5031927" y="1258605"/>
            <a:ext cx="3791132" cy="280500"/>
          </a:xfrm>
          <a:prstGeom prst="rect">
            <a:avLst/>
          </a:prstGeom>
          <a:noFill/>
          <a:ln>
            <a:noFill/>
          </a:ln>
        </p:spPr>
        <p:txBody>
          <a:bodyPr lIns="91425" tIns="91425" rIns="91425" bIns="91425" anchor="t" anchorCtr="0">
            <a:noAutofit/>
          </a:bodyPr>
          <a:lstStyle/>
          <a:p>
            <a:pPr algn="ctr">
              <a:buClr>
                <a:srgbClr val="4D4F53"/>
              </a:buClr>
              <a:buSzPct val="25000"/>
              <a:buFont typeface="Arial"/>
              <a:buNone/>
            </a:pPr>
            <a:r>
              <a:rPr lang="en-US" sz="1200" b="1" kern="0">
                <a:solidFill>
                  <a:srgbClr val="4D4F53"/>
                </a:solidFill>
                <a:ea typeface="Arial"/>
                <a:cs typeface="Arial"/>
                <a:sym typeface="Arial"/>
              </a:rPr>
              <a:t>MapR PACC</a:t>
            </a:r>
          </a:p>
        </p:txBody>
      </p:sp>
    </p:spTree>
    <p:extLst>
      <p:ext uri="{BB962C8B-B14F-4D97-AF65-F5344CB8AC3E}">
        <p14:creationId xmlns:p14="http://schemas.microsoft.com/office/powerpoint/2010/main" val="11452162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20735703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Two Deployment Options</a:t>
            </a:r>
            <a:endParaRPr lang="en-US" dirty="0">
              <a:uFillTx/>
            </a:endParaRPr>
          </a:p>
        </p:txBody>
      </p:sp>
      <p:grpSp>
        <p:nvGrpSpPr>
          <p:cNvPr id="23" name="Shape 731"/>
          <p:cNvGrpSpPr/>
          <p:nvPr/>
        </p:nvGrpSpPr>
        <p:grpSpPr>
          <a:xfrm>
            <a:off x="1666172" y="2203994"/>
            <a:ext cx="2424899" cy="1255711"/>
            <a:chOff x="249749" y="3060556"/>
            <a:chExt cx="2424900" cy="1255711"/>
          </a:xfrm>
        </p:grpSpPr>
        <p:pic>
          <p:nvPicPr>
            <p:cNvPr id="24" name="Shape 732"/>
            <p:cNvPicPr preferRelativeResize="0"/>
            <p:nvPr/>
          </p:nvPicPr>
          <p:blipFill rotWithShape="1">
            <a:blip r:embed="rId3"/>
            <a:srcRect/>
            <a:stretch/>
          </p:blipFill>
          <p:spPr>
            <a:xfrm>
              <a:off x="408749" y="3437523"/>
              <a:ext cx="2106900" cy="346200"/>
            </a:xfrm>
            <a:prstGeom prst="rect">
              <a:avLst/>
            </a:prstGeom>
            <a:noFill/>
            <a:ln>
              <a:noFill/>
            </a:ln>
          </p:spPr>
        </p:pic>
        <p:grpSp>
          <p:nvGrpSpPr>
            <p:cNvPr id="25" name="Shape 733"/>
            <p:cNvGrpSpPr/>
            <p:nvPr/>
          </p:nvGrpSpPr>
          <p:grpSpPr>
            <a:xfrm>
              <a:off x="794328" y="3060556"/>
              <a:ext cx="421660" cy="371478"/>
              <a:chOff x="3949832" y="1339913"/>
              <a:chExt cx="620819" cy="495899"/>
            </a:xfrm>
          </p:grpSpPr>
          <p:sp>
            <p:nvSpPr>
              <p:cNvPr id="30" name="Shape 73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31" name="Shape 73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26" name="Shape 736"/>
            <p:cNvGrpSpPr/>
            <p:nvPr/>
          </p:nvGrpSpPr>
          <p:grpSpPr>
            <a:xfrm>
              <a:off x="1702096" y="3060556"/>
              <a:ext cx="421660" cy="371478"/>
              <a:chOff x="3949832" y="1339913"/>
              <a:chExt cx="620819" cy="495899"/>
            </a:xfrm>
          </p:grpSpPr>
          <p:sp>
            <p:nvSpPr>
              <p:cNvPr id="28" name="Shape 737"/>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29" name="Shape 738"/>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27" name="Shape 739"/>
            <p:cNvSpPr txBox="1">
              <a:spLocks/>
            </p:cNvSpPr>
            <p:nvPr/>
          </p:nvSpPr>
          <p:spPr>
            <a:xfrm>
              <a:off x="249749" y="379306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a:t>
              </a:r>
            </a:p>
            <a:p>
              <a:pPr algn="ctr">
                <a:buClr>
                  <a:srgbClr val="000000"/>
                </a:buClr>
                <a:buSzPct val="25000"/>
                <a:buFont typeface="Arial"/>
                <a:buNone/>
              </a:pPr>
              <a:r>
                <a:rPr lang="en-US" sz="1400" kern="0">
                  <a:solidFill>
                    <a:srgbClr val="000000"/>
                  </a:solidFill>
                  <a:ea typeface="Arial"/>
                  <a:cs typeface="Arial"/>
                  <a:sym typeface="Arial"/>
                </a:rPr>
                <a:t>MapR nodes</a:t>
              </a:r>
            </a:p>
          </p:txBody>
        </p:sp>
      </p:grpSp>
      <p:grpSp>
        <p:nvGrpSpPr>
          <p:cNvPr id="32" name="Shape 740"/>
          <p:cNvGrpSpPr/>
          <p:nvPr/>
        </p:nvGrpSpPr>
        <p:grpSpPr>
          <a:xfrm>
            <a:off x="1181088" y="2411911"/>
            <a:ext cx="455420" cy="452100"/>
            <a:chOff x="1045304" y="1442808"/>
            <a:chExt cx="455420" cy="452100"/>
          </a:xfrm>
        </p:grpSpPr>
        <p:sp>
          <p:nvSpPr>
            <p:cNvPr id="33" name="Shape 741"/>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4" name="Shape 742"/>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1</a:t>
              </a:r>
            </a:p>
          </p:txBody>
        </p:sp>
      </p:grpSp>
      <p:grpSp>
        <p:nvGrpSpPr>
          <p:cNvPr id="35" name="Shape 743"/>
          <p:cNvGrpSpPr/>
          <p:nvPr/>
        </p:nvGrpSpPr>
        <p:grpSpPr>
          <a:xfrm>
            <a:off x="5104837" y="2415492"/>
            <a:ext cx="455420" cy="452100"/>
            <a:chOff x="1045304" y="1442808"/>
            <a:chExt cx="455420" cy="452100"/>
          </a:xfrm>
        </p:grpSpPr>
        <p:sp>
          <p:nvSpPr>
            <p:cNvPr id="36" name="Shape 74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7" name="Shape 745"/>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2</a:t>
              </a:r>
            </a:p>
          </p:txBody>
        </p:sp>
      </p:grpSp>
      <p:grpSp>
        <p:nvGrpSpPr>
          <p:cNvPr id="38" name="Shape 746"/>
          <p:cNvGrpSpPr/>
          <p:nvPr/>
        </p:nvGrpSpPr>
        <p:grpSpPr>
          <a:xfrm>
            <a:off x="5538011" y="1591511"/>
            <a:ext cx="2424900" cy="1854717"/>
            <a:chOff x="3284894" y="2341807"/>
            <a:chExt cx="2424900" cy="1854717"/>
          </a:xfrm>
        </p:grpSpPr>
        <p:pic>
          <p:nvPicPr>
            <p:cNvPr id="39" name="Shape 74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40" name="Shape 748"/>
            <p:cNvGrpSpPr/>
            <p:nvPr/>
          </p:nvGrpSpPr>
          <p:grpSpPr>
            <a:xfrm>
              <a:off x="3967146" y="2575711"/>
              <a:ext cx="1225910" cy="325392"/>
              <a:chOff x="2991566" y="1823835"/>
              <a:chExt cx="2182499" cy="579300"/>
            </a:xfrm>
          </p:grpSpPr>
          <p:sp>
            <p:nvSpPr>
              <p:cNvPr id="49" name="Shape 74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51" name="Shape 75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2" name="Shape 75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3" name="Shape 75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54" name="Shape 75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5" name="Shape 75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6" name="Shape 75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7" name="Shape 75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8" name="Shape 75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59" name="Shape 75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41" name="Shape 759"/>
            <p:cNvGrpSpPr/>
            <p:nvPr/>
          </p:nvGrpSpPr>
          <p:grpSpPr>
            <a:xfrm>
              <a:off x="4135793" y="2341807"/>
              <a:ext cx="421660" cy="371478"/>
              <a:chOff x="3949832" y="1339913"/>
              <a:chExt cx="620819" cy="495899"/>
            </a:xfrm>
          </p:grpSpPr>
          <p:sp>
            <p:nvSpPr>
              <p:cNvPr id="46" name="Shape 76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7" name="Shape 76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42" name="Shape 762"/>
            <p:cNvGrpSpPr/>
            <p:nvPr/>
          </p:nvGrpSpPr>
          <p:grpSpPr>
            <a:xfrm>
              <a:off x="4582584" y="2341807"/>
              <a:ext cx="421660" cy="371478"/>
              <a:chOff x="3949832" y="1339913"/>
              <a:chExt cx="620819" cy="495899"/>
            </a:xfrm>
          </p:grpSpPr>
          <p:sp>
            <p:nvSpPr>
              <p:cNvPr id="44" name="Shape 76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5" name="Shape 76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43" name="Shape 765"/>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a:t>
              </a:r>
              <a:r>
                <a:rPr lang="en-US" sz="1400" kern="0">
                  <a:solidFill>
                    <a:srgbClr val="000000"/>
                  </a:solidFill>
                  <a:cs typeface="Arial"/>
                  <a:sym typeface="Arial"/>
                </a:rPr>
                <a:t>remote client nodes</a:t>
              </a:r>
            </a:p>
          </p:txBody>
        </p:sp>
      </p:grpSp>
    </p:spTree>
    <p:extLst>
      <p:ext uri="{BB962C8B-B14F-4D97-AF65-F5344CB8AC3E}">
        <p14:creationId xmlns:p14="http://schemas.microsoft.com/office/powerpoint/2010/main" val="293645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2"/>
            <a:ext cx="9144000" cy="380544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Three Connection Options</a:t>
            </a:r>
            <a:endParaRPr lang="en-US" dirty="0">
              <a:uFillTx/>
            </a:endParaRPr>
          </a:p>
        </p:txBody>
      </p:sp>
      <p:grpSp>
        <p:nvGrpSpPr>
          <p:cNvPr id="60" name="Shape 771"/>
          <p:cNvGrpSpPr/>
          <p:nvPr/>
        </p:nvGrpSpPr>
        <p:grpSpPr>
          <a:xfrm>
            <a:off x="1373088" y="1642217"/>
            <a:ext cx="455420" cy="452100"/>
            <a:chOff x="1045304" y="1442808"/>
            <a:chExt cx="455420" cy="452100"/>
          </a:xfrm>
        </p:grpSpPr>
        <p:sp>
          <p:nvSpPr>
            <p:cNvPr id="61" name="Shape 772"/>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2" name="Shape 773"/>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1</a:t>
              </a:r>
            </a:p>
          </p:txBody>
        </p:sp>
      </p:grpSp>
      <p:grpSp>
        <p:nvGrpSpPr>
          <p:cNvPr id="63" name="Shape 774"/>
          <p:cNvGrpSpPr/>
          <p:nvPr/>
        </p:nvGrpSpPr>
        <p:grpSpPr>
          <a:xfrm>
            <a:off x="4966129" y="1397667"/>
            <a:ext cx="452100" cy="452100"/>
            <a:chOff x="1045304" y="1442808"/>
            <a:chExt cx="452100" cy="452100"/>
          </a:xfrm>
        </p:grpSpPr>
        <p:sp>
          <p:nvSpPr>
            <p:cNvPr id="64" name="Shape 775"/>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5" name="Shape 776"/>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2</a:t>
              </a:r>
            </a:p>
          </p:txBody>
        </p:sp>
      </p:grpSp>
      <p:grpSp>
        <p:nvGrpSpPr>
          <p:cNvPr id="66" name="Shape 777"/>
          <p:cNvGrpSpPr/>
          <p:nvPr/>
        </p:nvGrpSpPr>
        <p:grpSpPr>
          <a:xfrm>
            <a:off x="1806261" y="818236"/>
            <a:ext cx="2424900" cy="1854717"/>
            <a:chOff x="3284894" y="2341807"/>
            <a:chExt cx="2424900" cy="1854717"/>
          </a:xfrm>
        </p:grpSpPr>
        <p:pic>
          <p:nvPicPr>
            <p:cNvPr id="67" name="Shape 778"/>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68" name="Shape 779"/>
            <p:cNvGrpSpPr/>
            <p:nvPr/>
          </p:nvGrpSpPr>
          <p:grpSpPr>
            <a:xfrm>
              <a:off x="3967146" y="2575711"/>
              <a:ext cx="1225910" cy="325392"/>
              <a:chOff x="2991566" y="1823835"/>
              <a:chExt cx="2182499" cy="579300"/>
            </a:xfrm>
          </p:grpSpPr>
          <p:sp>
            <p:nvSpPr>
              <p:cNvPr id="78" name="Shape 780"/>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79" name="Shape 781"/>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0" name="Shape 782"/>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1" name="Shape 783"/>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82" name="Shape 784"/>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3" name="Shape 785"/>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4" name="Shape 786"/>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5" name="Shape 787"/>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6" name="Shape 788"/>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87" name="Shape 789"/>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69" name="Shape 790"/>
            <p:cNvGrpSpPr/>
            <p:nvPr/>
          </p:nvGrpSpPr>
          <p:grpSpPr>
            <a:xfrm>
              <a:off x="4135793" y="2341807"/>
              <a:ext cx="421660" cy="371478"/>
              <a:chOff x="3949832" y="1339913"/>
              <a:chExt cx="620819" cy="495899"/>
            </a:xfrm>
          </p:grpSpPr>
          <p:sp>
            <p:nvSpPr>
              <p:cNvPr id="76" name="Shape 791"/>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7" name="Shape 792"/>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70" name="Shape 793"/>
            <p:cNvGrpSpPr/>
            <p:nvPr/>
          </p:nvGrpSpPr>
          <p:grpSpPr>
            <a:xfrm>
              <a:off x="4582584" y="2341807"/>
              <a:ext cx="421660" cy="371478"/>
              <a:chOff x="3949832" y="1339913"/>
              <a:chExt cx="620819" cy="495899"/>
            </a:xfrm>
          </p:grpSpPr>
          <p:sp>
            <p:nvSpPr>
              <p:cNvPr id="74" name="Shape 79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5" name="Shape 79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71" name="Shape 796"/>
            <p:cNvSpPr>
              <a:spLocks/>
            </p:cNvSpPr>
            <p:nvPr/>
          </p:nvSpPr>
          <p:spPr>
            <a:xfrm>
              <a:off x="3969948" y="2783258"/>
              <a:ext cx="351600" cy="117900"/>
            </a:xfrm>
            <a:prstGeom prst="rect">
              <a:avLst/>
            </a:prstGeom>
            <a:solidFill>
              <a:srgbClr val="00B05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 name="Shape 797"/>
            <p:cNvSpPr txBox="1">
              <a:spLocks/>
            </p:cNvSpPr>
            <p:nvPr/>
          </p:nvSpPr>
          <p:spPr>
            <a:xfrm>
              <a:off x="3372858" y="2743546"/>
              <a:ext cx="6972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NFS Client</a:t>
              </a:r>
            </a:p>
          </p:txBody>
        </p:sp>
        <p:sp>
          <p:nvSpPr>
            <p:cNvPr id="73" name="Shape 798"/>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dirty="0">
                  <a:solidFill>
                    <a:srgbClr val="000000"/>
                  </a:solidFill>
                  <a:ea typeface="Arial"/>
                  <a:cs typeface="Arial"/>
                  <a:sym typeface="Arial"/>
                </a:rPr>
                <a:t>Deploy containers on nodes with standard NFS client</a:t>
              </a:r>
            </a:p>
          </p:txBody>
        </p:sp>
      </p:grpSp>
      <p:grpSp>
        <p:nvGrpSpPr>
          <p:cNvPr id="88" name="Shape 799"/>
          <p:cNvGrpSpPr/>
          <p:nvPr/>
        </p:nvGrpSpPr>
        <p:grpSpPr>
          <a:xfrm>
            <a:off x="4046056" y="2951766"/>
            <a:ext cx="2424900" cy="1818937"/>
            <a:chOff x="6399935" y="2334045"/>
            <a:chExt cx="2424900" cy="1818937"/>
          </a:xfrm>
        </p:grpSpPr>
        <p:pic>
          <p:nvPicPr>
            <p:cNvPr id="89" name="Shape 800"/>
            <p:cNvPicPr preferRelativeResize="0"/>
            <p:nvPr/>
          </p:nvPicPr>
          <p:blipFill rotWithShape="1">
            <a:blip r:embed="rId3"/>
            <a:srcRect/>
            <a:stretch/>
          </p:blipFill>
          <p:spPr>
            <a:xfrm>
              <a:off x="6558935" y="3275301"/>
              <a:ext cx="2106900" cy="346199"/>
            </a:xfrm>
            <a:prstGeom prst="rect">
              <a:avLst/>
            </a:prstGeom>
            <a:noFill/>
            <a:ln>
              <a:noFill/>
            </a:ln>
          </p:spPr>
        </p:pic>
        <p:sp>
          <p:nvSpPr>
            <p:cNvPr id="90" name="Shape 801"/>
            <p:cNvSpPr txBox="1">
              <a:spLocks/>
            </p:cNvSpPr>
            <p:nvPr/>
          </p:nvSpPr>
          <p:spPr>
            <a:xfrm>
              <a:off x="6399935" y="3629782"/>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3" kern="0" dirty="0">
                  <a:solidFill>
                    <a:srgbClr val="000000"/>
                  </a:solidFill>
                  <a:ea typeface="Arial"/>
                  <a:cs typeface="Arial"/>
                  <a:sym typeface="Arial"/>
                </a:rPr>
                <a:t>Deploy containers on any node, using PACC</a:t>
              </a:r>
            </a:p>
          </p:txBody>
        </p:sp>
        <p:grpSp>
          <p:nvGrpSpPr>
            <p:cNvPr id="91" name="Shape 802"/>
            <p:cNvGrpSpPr/>
            <p:nvPr/>
          </p:nvGrpSpPr>
          <p:grpSpPr>
            <a:xfrm>
              <a:off x="7050571" y="2567949"/>
              <a:ext cx="1225910" cy="325392"/>
              <a:chOff x="2991566" y="1823835"/>
              <a:chExt cx="2182499" cy="579300"/>
            </a:xfrm>
          </p:grpSpPr>
          <p:sp>
            <p:nvSpPr>
              <p:cNvPr id="101" name="Shape 803"/>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02" name="Shape 804"/>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3" name="Shape 805"/>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4" name="Shape 806"/>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05" name="Shape 807"/>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6" name="Shape 808"/>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7" name="Shape 809"/>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8" name="Shape 810"/>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9" name="Shape 811"/>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10" name="Shape 812"/>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92" name="Shape 813"/>
            <p:cNvSpPr txBox="1">
              <a:spLocks/>
            </p:cNvSpPr>
            <p:nvPr/>
          </p:nvSpPr>
          <p:spPr>
            <a:xfrm>
              <a:off x="6722711" y="2403841"/>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PACCs</a:t>
              </a:r>
            </a:p>
          </p:txBody>
        </p:sp>
        <p:grpSp>
          <p:nvGrpSpPr>
            <p:cNvPr id="93" name="Shape 814"/>
            <p:cNvGrpSpPr/>
            <p:nvPr/>
          </p:nvGrpSpPr>
          <p:grpSpPr>
            <a:xfrm>
              <a:off x="7219218" y="2334045"/>
              <a:ext cx="421660" cy="371478"/>
              <a:chOff x="3949832" y="1339913"/>
              <a:chExt cx="620819" cy="495899"/>
            </a:xfrm>
          </p:grpSpPr>
          <p:sp>
            <p:nvSpPr>
              <p:cNvPr id="99" name="Shape 815"/>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00" name="Shape 816"/>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94" name="Shape 817"/>
            <p:cNvGrpSpPr/>
            <p:nvPr/>
          </p:nvGrpSpPr>
          <p:grpSpPr>
            <a:xfrm>
              <a:off x="7666009" y="2334045"/>
              <a:ext cx="421660" cy="371478"/>
              <a:chOff x="3949832" y="1339913"/>
              <a:chExt cx="620819" cy="495899"/>
            </a:xfrm>
          </p:grpSpPr>
          <p:sp>
            <p:nvSpPr>
              <p:cNvPr id="97" name="Shape 818"/>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98" name="Shape 819"/>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95" name="Shape 820"/>
            <p:cNvSpPr>
              <a:spLocks/>
            </p:cNvSpPr>
            <p:nvPr/>
          </p:nvSpPr>
          <p:spPr>
            <a:xfrm>
              <a:off x="7241584"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96" name="Shape 821"/>
            <p:cNvSpPr>
              <a:spLocks/>
            </p:cNvSpPr>
            <p:nvPr/>
          </p:nvSpPr>
          <p:spPr>
            <a:xfrm>
              <a:off x="7688586"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111" name="Shape 822"/>
          <p:cNvSpPr>
            <a:spLocks/>
          </p:cNvSpPr>
          <p:nvPr/>
        </p:nvSpPr>
        <p:spPr>
          <a:xfrm rot="-652">
            <a:off x="2154008" y="3441843"/>
            <a:ext cx="1582800" cy="1134000"/>
          </a:xfrm>
          <a:prstGeom prst="rightArrow">
            <a:avLst>
              <a:gd name="adj1" fmla="val 47534"/>
              <a:gd name="adj2" fmla="val 49504"/>
            </a:avLst>
          </a:prstGeom>
          <a:solidFill>
            <a:schemeClr val="accent1"/>
          </a:solidFill>
          <a:ln>
            <a:noFill/>
          </a:ln>
        </p:spPr>
        <p:txBody>
          <a:bodyPr lIns="91425" tIns="45700" rIns="91425" bIns="45700" anchor="ctr" anchorCtr="0">
            <a:noAutofit/>
          </a:bodyPr>
          <a:lstStyle/>
          <a:p>
            <a:pPr algn="ctr">
              <a:buClr>
                <a:srgbClr val="FFFFFF"/>
              </a:buClr>
              <a:buSzPct val="25000"/>
              <a:buFont typeface="Arial"/>
              <a:buNone/>
            </a:pPr>
            <a:r>
              <a:rPr lang="en-US" sz="1400" kern="0" dirty="0">
                <a:solidFill>
                  <a:srgbClr val="FFFFFF"/>
                </a:solidFill>
                <a:ea typeface="Arial"/>
                <a:cs typeface="Arial"/>
                <a:sym typeface="Arial"/>
              </a:rPr>
              <a:t>Preferred</a:t>
            </a:r>
          </a:p>
          <a:p>
            <a:pPr algn="ctr">
              <a:buClr>
                <a:srgbClr val="FFFFFF"/>
              </a:buClr>
              <a:buSzPct val="25000"/>
              <a:buFont typeface="Arial"/>
              <a:buNone/>
            </a:pPr>
            <a:r>
              <a:rPr lang="en-US" sz="1400" kern="0" dirty="0">
                <a:solidFill>
                  <a:srgbClr val="FFFFFF"/>
                </a:solidFill>
                <a:ea typeface="Arial"/>
                <a:cs typeface="Arial"/>
                <a:sym typeface="Arial"/>
              </a:rPr>
              <a:t>Approach</a:t>
            </a:r>
          </a:p>
        </p:txBody>
      </p:sp>
      <p:grpSp>
        <p:nvGrpSpPr>
          <p:cNvPr id="112" name="Shape 823"/>
          <p:cNvGrpSpPr/>
          <p:nvPr/>
        </p:nvGrpSpPr>
        <p:grpSpPr>
          <a:xfrm>
            <a:off x="3715697" y="3438122"/>
            <a:ext cx="452100" cy="452100"/>
            <a:chOff x="1045304" y="1442808"/>
            <a:chExt cx="452100" cy="452100"/>
          </a:xfrm>
        </p:grpSpPr>
        <p:sp>
          <p:nvSpPr>
            <p:cNvPr id="113" name="Shape 82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14" name="Shape 825"/>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3</a:t>
              </a:r>
            </a:p>
          </p:txBody>
        </p:sp>
      </p:grpSp>
      <p:grpSp>
        <p:nvGrpSpPr>
          <p:cNvPr id="115" name="Shape 826"/>
          <p:cNvGrpSpPr/>
          <p:nvPr/>
        </p:nvGrpSpPr>
        <p:grpSpPr>
          <a:xfrm>
            <a:off x="5405567" y="818215"/>
            <a:ext cx="2467575" cy="1843830"/>
            <a:chOff x="3242218" y="2341807"/>
            <a:chExt cx="2467575" cy="1843830"/>
          </a:xfrm>
        </p:grpSpPr>
        <p:pic>
          <p:nvPicPr>
            <p:cNvPr id="116" name="Shape 82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117" name="Shape 828"/>
            <p:cNvGrpSpPr/>
            <p:nvPr/>
          </p:nvGrpSpPr>
          <p:grpSpPr>
            <a:xfrm>
              <a:off x="3967146" y="2575711"/>
              <a:ext cx="1225910" cy="325392"/>
              <a:chOff x="2991566" y="1823835"/>
              <a:chExt cx="2182499" cy="579300"/>
            </a:xfrm>
          </p:grpSpPr>
          <p:sp>
            <p:nvSpPr>
              <p:cNvPr id="127" name="Shape 82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28" name="Shape 83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29" name="Shape 83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0" name="Shape 83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31" name="Shape 83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2" name="Shape 83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3" name="Shape 83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4" name="Shape 83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5" name="Shape 83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36" name="Shape 83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118" name="Shape 839"/>
            <p:cNvGrpSpPr/>
            <p:nvPr/>
          </p:nvGrpSpPr>
          <p:grpSpPr>
            <a:xfrm>
              <a:off x="4135793" y="2341807"/>
              <a:ext cx="421660" cy="371478"/>
              <a:chOff x="3949832" y="1339913"/>
              <a:chExt cx="620819" cy="495899"/>
            </a:xfrm>
          </p:grpSpPr>
          <p:sp>
            <p:nvSpPr>
              <p:cNvPr id="125" name="Shape 84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6" name="Shape 84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119" name="Shape 842"/>
            <p:cNvGrpSpPr/>
            <p:nvPr/>
          </p:nvGrpSpPr>
          <p:grpSpPr>
            <a:xfrm>
              <a:off x="4582584" y="2341807"/>
              <a:ext cx="421660" cy="371478"/>
              <a:chOff x="3949832" y="1339913"/>
              <a:chExt cx="620819" cy="495899"/>
            </a:xfrm>
          </p:grpSpPr>
          <p:sp>
            <p:nvSpPr>
              <p:cNvPr id="123" name="Shape 84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4" name="Shape 84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120" name="Shape 845"/>
            <p:cNvSpPr>
              <a:spLocks/>
            </p:cNvSpPr>
            <p:nvPr/>
          </p:nvSpPr>
          <p:spPr>
            <a:xfrm>
              <a:off x="3969948" y="2783258"/>
              <a:ext cx="351600" cy="1179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21" name="Shape 846"/>
            <p:cNvSpPr txBox="1">
              <a:spLocks/>
            </p:cNvSpPr>
            <p:nvPr/>
          </p:nvSpPr>
          <p:spPr>
            <a:xfrm>
              <a:off x="3242218" y="2732652"/>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POSIX Client</a:t>
              </a:r>
            </a:p>
          </p:txBody>
        </p:sp>
        <p:sp>
          <p:nvSpPr>
            <p:cNvPr id="122" name="Shape 847"/>
            <p:cNvSpPr txBox="1">
              <a:spLocks/>
            </p:cNvSpPr>
            <p:nvPr/>
          </p:nvSpPr>
          <p:spPr>
            <a:xfrm>
              <a:off x="3284894" y="366243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nodes with MapR POSIX Client</a:t>
              </a:r>
            </a:p>
          </p:txBody>
        </p:sp>
      </p:grpSp>
      <p:cxnSp>
        <p:nvCxnSpPr>
          <p:cNvPr id="137" name="Shape 848"/>
          <p:cNvCxnSpPr>
            <a:stCxn id="120" idx="2"/>
          </p:cNvCxnSpPr>
          <p:nvPr/>
        </p:nvCxnSpPr>
        <p:spPr>
          <a:xfrm flipH="1">
            <a:off x="6052896" y="1377566"/>
            <a:ext cx="256200" cy="427800"/>
          </a:xfrm>
          <a:prstGeom prst="straightConnector1">
            <a:avLst/>
          </a:prstGeom>
          <a:noFill/>
          <a:ln w="57150" cap="flat" cmpd="sng">
            <a:solidFill>
              <a:schemeClr val="accent1"/>
            </a:solidFill>
            <a:prstDash val="solid"/>
            <a:round/>
            <a:headEnd type="none" w="med" len="med"/>
            <a:tailEnd type="none" w="med" len="med"/>
          </a:ln>
        </p:spPr>
      </p:cxnSp>
      <p:cxnSp>
        <p:nvCxnSpPr>
          <p:cNvPr id="138" name="Shape 849"/>
          <p:cNvCxnSpPr>
            <a:stCxn id="71" idx="2"/>
          </p:cNvCxnSpPr>
          <p:nvPr/>
        </p:nvCxnSpPr>
        <p:spPr>
          <a:xfrm flipH="1">
            <a:off x="2399815" y="1377586"/>
            <a:ext cx="267300" cy="432000"/>
          </a:xfrm>
          <a:prstGeom prst="straightConnector1">
            <a:avLst/>
          </a:prstGeom>
          <a:noFill/>
          <a:ln w="57150" cap="flat" cmpd="sng">
            <a:solidFill>
              <a:schemeClr val="accent1"/>
            </a:solidFill>
            <a:prstDash val="solid"/>
            <a:round/>
            <a:headEnd type="none" w="med" len="med"/>
            <a:tailEnd type="none" w="med" len="med"/>
          </a:ln>
        </p:spPr>
      </p:cxnSp>
      <p:cxnSp>
        <p:nvCxnSpPr>
          <p:cNvPr id="139" name="Shape 850"/>
          <p:cNvCxnSpPr>
            <a:stCxn id="95" idx="2"/>
          </p:cNvCxnSpPr>
          <p:nvPr/>
        </p:nvCxnSpPr>
        <p:spPr>
          <a:xfrm flipH="1">
            <a:off x="4596555" y="3324429"/>
            <a:ext cx="391200" cy="588600"/>
          </a:xfrm>
          <a:prstGeom prst="straightConnector1">
            <a:avLst/>
          </a:prstGeom>
          <a:noFill/>
          <a:ln w="57150" cap="flat" cmpd="sng">
            <a:solidFill>
              <a:schemeClr val="accent1"/>
            </a:solidFill>
            <a:prstDash val="solid"/>
            <a:round/>
            <a:headEnd type="none" w="med" len="med"/>
            <a:tailEnd type="none" w="med" len="med"/>
          </a:ln>
        </p:spPr>
      </p:cxnSp>
      <p:cxnSp>
        <p:nvCxnSpPr>
          <p:cNvPr id="140" name="Shape 851"/>
          <p:cNvCxnSpPr>
            <a:stCxn id="96" idx="2"/>
          </p:cNvCxnSpPr>
          <p:nvPr/>
        </p:nvCxnSpPr>
        <p:spPr>
          <a:xfrm flipH="1">
            <a:off x="4614557" y="3324429"/>
            <a:ext cx="820200" cy="582600"/>
          </a:xfrm>
          <a:prstGeom prst="straightConnector1">
            <a:avLst/>
          </a:prstGeom>
          <a:noFill/>
          <a:ln w="571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026134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Three Use Cases</a:t>
            </a:r>
            <a:endParaRPr lang="en-US" dirty="0">
              <a:solidFill>
                <a:schemeClr val="bg1"/>
              </a:solidFill>
              <a:uFillTx/>
            </a:endParaRPr>
          </a:p>
        </p:txBody>
      </p:sp>
    </p:spTree>
    <p:extLst>
      <p:ext uri="{BB962C8B-B14F-4D97-AF65-F5344CB8AC3E}">
        <p14:creationId xmlns:p14="http://schemas.microsoft.com/office/powerpoint/2010/main" val="18719315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#1 - Containerizing an Existing App</a:t>
            </a:r>
          </a:p>
        </p:txBody>
      </p:sp>
      <p:sp>
        <p:nvSpPr>
          <p:cNvPr id="71" name="Shape 524"/>
          <p:cNvSpPr>
            <a:spLocks/>
          </p:cNvSpPr>
          <p:nvPr/>
        </p:nvSpPr>
        <p:spPr>
          <a:xfrm>
            <a:off x="1763272" y="1514475"/>
            <a:ext cx="2921099" cy="306810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72" name="Shape 525"/>
          <p:cNvSpPr>
            <a:spLocks/>
          </p:cNvSpPr>
          <p:nvPr/>
        </p:nvSpPr>
        <p:spPr>
          <a:xfrm>
            <a:off x="1907891" y="347982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73" name="Shape 526"/>
          <p:cNvSpPr>
            <a:spLocks/>
          </p:cNvSpPr>
          <p:nvPr/>
        </p:nvSpPr>
        <p:spPr>
          <a:xfrm>
            <a:off x="1907891" y="161080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74" name="Shape 527"/>
          <p:cNvSpPr>
            <a:spLocks/>
          </p:cNvSpPr>
          <p:nvPr/>
        </p:nvSpPr>
        <p:spPr>
          <a:xfrm>
            <a:off x="2167514" y="179161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75" name="Shape 528"/>
          <p:cNvSpPr>
            <a:spLocks/>
          </p:cNvSpPr>
          <p:nvPr/>
        </p:nvSpPr>
        <p:spPr>
          <a:xfrm>
            <a:off x="2490994" y="2246699"/>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76" name="Shape 529"/>
          <p:cNvSpPr>
            <a:spLocks/>
          </p:cNvSpPr>
          <p:nvPr/>
        </p:nvSpPr>
        <p:spPr>
          <a:xfrm>
            <a:off x="2120257" y="360205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77" name="Shape 530"/>
          <p:cNvSpPr>
            <a:spLocks/>
          </p:cNvSpPr>
          <p:nvPr/>
        </p:nvSpPr>
        <p:spPr>
          <a:xfrm>
            <a:off x="3346758" y="360205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78" name="Shape 531"/>
          <p:cNvCxnSpPr/>
          <p:nvPr/>
        </p:nvCxnSpPr>
        <p:spPr>
          <a:xfrm>
            <a:off x="2689829" y="2277451"/>
            <a:ext cx="0" cy="1292700"/>
          </a:xfrm>
          <a:prstGeom prst="straightConnector1">
            <a:avLst/>
          </a:prstGeom>
          <a:noFill/>
          <a:ln w="57150" cap="flat" cmpd="sng">
            <a:solidFill>
              <a:srgbClr val="960C23"/>
            </a:solidFill>
            <a:prstDash val="solid"/>
            <a:round/>
            <a:headEnd type="none" w="med" len="med"/>
            <a:tailEnd type="none" w="med" len="med"/>
          </a:ln>
        </p:spPr>
      </p:cxnSp>
      <p:pic>
        <p:nvPicPr>
          <p:cNvPr id="79" name="Shape 532"/>
          <p:cNvPicPr preferRelativeResize="0"/>
          <p:nvPr/>
        </p:nvPicPr>
        <p:blipFill rotWithShape="1">
          <a:blip r:embed="rId3"/>
          <a:srcRect l="11071" r="13302"/>
          <a:stretch/>
        </p:blipFill>
        <p:spPr>
          <a:xfrm>
            <a:off x="2447308" y="1878221"/>
            <a:ext cx="453000" cy="305700"/>
          </a:xfrm>
          <a:prstGeom prst="rect">
            <a:avLst/>
          </a:prstGeom>
          <a:noFill/>
          <a:ln>
            <a:noFill/>
          </a:ln>
        </p:spPr>
      </p:pic>
      <p:sp>
        <p:nvSpPr>
          <p:cNvPr id="80" name="Shape 533"/>
          <p:cNvSpPr txBox="1">
            <a:spLocks/>
          </p:cNvSpPr>
          <p:nvPr/>
        </p:nvSpPr>
        <p:spPr>
          <a:xfrm>
            <a:off x="5258282" y="1758724"/>
            <a:ext cx="3774426"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C</a:t>
            </a:r>
            <a:r>
              <a:rPr lang="en-US" sz="1200" kern="0" dirty="0">
                <a:solidFill>
                  <a:srgbClr val="4D4F53"/>
                </a:solidFill>
                <a:ea typeface="Arial"/>
                <a:cs typeface="Arial"/>
                <a:sym typeface="Arial"/>
              </a:rPr>
              <a:t>ontainers can </a:t>
            </a:r>
            <a:r>
              <a:rPr lang="en-US" sz="1200" kern="0" dirty="0">
                <a:solidFill>
                  <a:srgbClr val="4D4F53"/>
                </a:solidFill>
                <a:cs typeface="Arial"/>
                <a:sym typeface="Arial"/>
              </a:rPr>
              <a:t>survive application or hardware failures by restarting and accessing data</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Containers can move across data centers using MapR data replication capability</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buClr>
                <a:srgbClr val="4D4F53"/>
              </a:buClr>
              <a:buSzPct val="80000"/>
              <a:buFont typeface="Arial"/>
              <a:buChar char="•"/>
            </a:pPr>
            <a:r>
              <a:rPr lang="en-US" sz="1200" kern="0" dirty="0">
                <a:solidFill>
                  <a:srgbClr val="4D4F53"/>
                </a:solidFill>
                <a:ea typeface="Arial"/>
                <a:cs typeface="Arial"/>
                <a:sym typeface="Arial"/>
              </a:rPr>
              <a:t>RDBMS (MySQL, Postgres, Vertica, SAP)</a:t>
            </a:r>
          </a:p>
          <a:p>
            <a:pPr marL="341303" indent="-176207">
              <a:spcBef>
                <a:spcPts val="600"/>
              </a:spcBef>
              <a:buClr>
                <a:srgbClr val="4D4F53"/>
              </a:buClr>
              <a:buSzPct val="80000"/>
              <a:buFont typeface="Arial"/>
              <a:buChar char="•"/>
            </a:pPr>
            <a:r>
              <a:rPr lang="en-US" sz="1200" kern="0" dirty="0">
                <a:solidFill>
                  <a:srgbClr val="4D4F53"/>
                </a:solidFill>
                <a:ea typeface="Arial"/>
                <a:cs typeface="Arial"/>
                <a:sym typeface="Arial"/>
              </a:rPr>
              <a:t>Source </a:t>
            </a:r>
            <a:r>
              <a:rPr lang="en-US" sz="1200" kern="0" dirty="0">
                <a:solidFill>
                  <a:srgbClr val="4D4F53"/>
                </a:solidFill>
                <a:cs typeface="Arial"/>
                <a:sym typeface="Arial"/>
              </a:rPr>
              <a:t>c</a:t>
            </a:r>
            <a:r>
              <a:rPr lang="en-US" sz="1200" kern="0" dirty="0">
                <a:solidFill>
                  <a:srgbClr val="4D4F53"/>
                </a:solidFill>
                <a:ea typeface="Arial"/>
                <a:cs typeface="Arial"/>
                <a:sym typeface="Arial"/>
              </a:rPr>
              <a:t>ontrol (</a:t>
            </a:r>
            <a:r>
              <a:rPr lang="en-US" sz="1200" kern="0" dirty="0" err="1">
                <a:solidFill>
                  <a:srgbClr val="4D4F53"/>
                </a:solidFill>
                <a:ea typeface="Arial"/>
                <a:cs typeface="Arial"/>
                <a:sym typeface="Arial"/>
              </a:rPr>
              <a:t>Git</a:t>
            </a:r>
            <a:r>
              <a:rPr lang="en-US" sz="1200" kern="0" dirty="0">
                <a:solidFill>
                  <a:srgbClr val="4D4F53"/>
                </a:solidFill>
                <a:ea typeface="Arial"/>
                <a:cs typeface="Arial"/>
                <a:sym typeface="Arial"/>
              </a:rPr>
              <a:t>, Mercurial)</a:t>
            </a:r>
          </a:p>
          <a:p>
            <a:pPr>
              <a:spcBef>
                <a:spcPts val="600"/>
              </a:spcBef>
            </a:pPr>
            <a:endParaRPr sz="1200" kern="0" dirty="0">
              <a:solidFill>
                <a:srgbClr val="4D4F53"/>
              </a:solidFill>
              <a:ea typeface="Arial"/>
              <a:cs typeface="Arial"/>
              <a:sym typeface="Arial"/>
            </a:endParaRPr>
          </a:p>
        </p:txBody>
      </p:sp>
      <p:sp>
        <p:nvSpPr>
          <p:cNvPr id="81" name="Shape 534"/>
          <p:cNvSpPr txBox="1">
            <a:spLocks/>
          </p:cNvSpPr>
          <p:nvPr/>
        </p:nvSpPr>
        <p:spPr>
          <a:xfrm>
            <a:off x="174209" y="87253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spcBef>
                <a:spcPts val="0"/>
              </a:spcBef>
              <a:buSzPct val="25000"/>
              <a:buNone/>
            </a:pPr>
            <a:r>
              <a:rPr lang="en-US" sz="1600" b="1" dirty="0"/>
              <a:t>Solution: </a:t>
            </a:r>
            <a:r>
              <a:rPr lang="en-US" sz="1600" dirty="0"/>
              <a:t>MapR PACC allows existing applications to store state in MapR Converged Data Platform, ensuring resilience and availability across application and infrastructure failures.</a:t>
            </a:r>
          </a:p>
        </p:txBody>
      </p:sp>
      <p:sp>
        <p:nvSpPr>
          <p:cNvPr id="16"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17"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8690916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#2 - Shared Storage for App &amp; Analytics</a:t>
            </a:r>
          </a:p>
        </p:txBody>
      </p:sp>
      <p:sp>
        <p:nvSpPr>
          <p:cNvPr id="16" name="Shape 540"/>
          <p:cNvSpPr>
            <a:spLocks/>
          </p:cNvSpPr>
          <p:nvPr/>
        </p:nvSpPr>
        <p:spPr>
          <a:xfrm>
            <a:off x="1471752" y="1459645"/>
            <a:ext cx="2921099" cy="3116408"/>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7" name="Shape 541"/>
          <p:cNvSpPr>
            <a:spLocks/>
          </p:cNvSpPr>
          <p:nvPr/>
        </p:nvSpPr>
        <p:spPr>
          <a:xfrm>
            <a:off x="1616371" y="342499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18" name="Shape 542"/>
          <p:cNvSpPr>
            <a:spLocks/>
          </p:cNvSpPr>
          <p:nvPr/>
        </p:nvSpPr>
        <p:spPr>
          <a:xfrm>
            <a:off x="1616371" y="155597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19" name="Shape 543"/>
          <p:cNvSpPr>
            <a:spLocks/>
          </p:cNvSpPr>
          <p:nvPr/>
        </p:nvSpPr>
        <p:spPr>
          <a:xfrm>
            <a:off x="1875994" y="173678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0" name="Shape 544"/>
          <p:cNvSpPr>
            <a:spLocks/>
          </p:cNvSpPr>
          <p:nvPr/>
        </p:nvSpPr>
        <p:spPr>
          <a:xfrm>
            <a:off x="3056222" y="1736787"/>
            <a:ext cx="984300"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1" name="Shape 545"/>
          <p:cNvSpPr>
            <a:spLocks/>
          </p:cNvSpPr>
          <p:nvPr/>
        </p:nvSpPr>
        <p:spPr>
          <a:xfrm>
            <a:off x="3386471"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22" name="Shape 546"/>
          <p:cNvSpPr>
            <a:spLocks/>
          </p:cNvSpPr>
          <p:nvPr/>
        </p:nvSpPr>
        <p:spPr>
          <a:xfrm>
            <a:off x="1828737" y="354722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23" name="Shape 547"/>
          <p:cNvSpPr>
            <a:spLocks/>
          </p:cNvSpPr>
          <p:nvPr/>
        </p:nvSpPr>
        <p:spPr>
          <a:xfrm>
            <a:off x="3055238" y="354722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24" name="Shape 548"/>
          <p:cNvCxnSpPr>
            <a:stCxn id="21" idx="2"/>
            <a:endCxn id="23" idx="0"/>
          </p:cNvCxnSpPr>
          <p:nvPr/>
        </p:nvCxnSpPr>
        <p:spPr>
          <a:xfrm>
            <a:off x="3570071" y="2277587"/>
            <a:ext cx="1200" cy="1269600"/>
          </a:xfrm>
          <a:prstGeom prst="straightConnector1">
            <a:avLst/>
          </a:prstGeom>
          <a:noFill/>
          <a:ln w="57150" cap="flat" cmpd="sng">
            <a:solidFill>
              <a:srgbClr val="960C23"/>
            </a:solidFill>
            <a:prstDash val="solid"/>
            <a:round/>
            <a:headEnd type="none" w="med" len="med"/>
            <a:tailEnd type="none" w="med" len="med"/>
          </a:ln>
        </p:spPr>
      </p:cxnSp>
      <p:pic>
        <p:nvPicPr>
          <p:cNvPr id="25" name="Shape 549"/>
          <p:cNvPicPr preferRelativeResize="0"/>
          <p:nvPr/>
        </p:nvPicPr>
        <p:blipFill rotWithShape="1">
          <a:blip r:embed="rId3"/>
          <a:srcRect/>
          <a:stretch/>
        </p:blipFill>
        <p:spPr>
          <a:xfrm>
            <a:off x="3201044" y="1921104"/>
            <a:ext cx="710400" cy="162000"/>
          </a:xfrm>
          <a:prstGeom prst="rect">
            <a:avLst/>
          </a:prstGeom>
          <a:noFill/>
          <a:ln>
            <a:noFill/>
          </a:ln>
        </p:spPr>
      </p:pic>
      <p:sp>
        <p:nvSpPr>
          <p:cNvPr id="26" name="Shape 550"/>
          <p:cNvSpPr txBox="1">
            <a:spLocks/>
          </p:cNvSpPr>
          <p:nvPr/>
        </p:nvSpPr>
        <p:spPr>
          <a:xfrm>
            <a:off x="5724021" y="1646429"/>
            <a:ext cx="3227474"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Shared data repository for multiple apps, operations &amp; analytics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Decoupled scaling of compute &amp; storage </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Rapid-ingest Logging (Impressions, Clicks)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Image Store (Thumbnails, High Res)</a:t>
            </a:r>
          </a:p>
          <a:p>
            <a:pPr>
              <a:spcBef>
                <a:spcPts val="600"/>
              </a:spcBef>
            </a:pPr>
            <a:endParaRPr sz="1200" kern="0" dirty="0">
              <a:solidFill>
                <a:srgbClr val="4D4F53"/>
              </a:solidFill>
              <a:ea typeface="Arial"/>
              <a:cs typeface="Arial"/>
              <a:sym typeface="Arial"/>
            </a:endParaRPr>
          </a:p>
        </p:txBody>
      </p:sp>
      <p:sp>
        <p:nvSpPr>
          <p:cNvPr id="27" name="Shape 551"/>
          <p:cNvSpPr txBox="1">
            <a:spLocks/>
          </p:cNvSpPr>
          <p:nvPr/>
        </p:nvSpPr>
        <p:spPr>
          <a:xfrm>
            <a:off x="0" y="81770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600" b="1"/>
              <a:t>Solution: </a:t>
            </a:r>
            <a:r>
              <a:rPr lang="en-US" sz="1600"/>
              <a:t>MapR PACC allows applications to persist data to a secure, </a:t>
            </a:r>
          </a:p>
          <a:p>
            <a:pPr marL="1587" indent="-1587" algn="ctr">
              <a:spcBef>
                <a:spcPts val="0"/>
              </a:spcBef>
              <a:buSzPct val="25000"/>
              <a:buNone/>
            </a:pPr>
            <a:r>
              <a:rPr lang="en-US" sz="1600"/>
              <a:t>shared location where other applications (like analytics) can access it.</a:t>
            </a:r>
          </a:p>
        </p:txBody>
      </p:sp>
      <p:pic>
        <p:nvPicPr>
          <p:cNvPr id="28" name="Shape 552"/>
          <p:cNvPicPr preferRelativeResize="0"/>
          <p:nvPr/>
        </p:nvPicPr>
        <p:blipFill>
          <a:blip r:embed="rId4"/>
          <a:stretch>
            <a:fillRect/>
          </a:stretch>
        </p:blipFill>
        <p:spPr>
          <a:xfrm>
            <a:off x="4490996" y="3340875"/>
            <a:ext cx="1001100" cy="532501"/>
          </a:xfrm>
          <a:prstGeom prst="rect">
            <a:avLst/>
          </a:prstGeom>
          <a:noFill/>
          <a:ln>
            <a:noFill/>
          </a:ln>
        </p:spPr>
      </p:pic>
      <p:pic>
        <p:nvPicPr>
          <p:cNvPr id="29" name="Shape 553"/>
          <p:cNvPicPr preferRelativeResize="0"/>
          <p:nvPr/>
        </p:nvPicPr>
        <p:blipFill>
          <a:blip r:embed="rId5"/>
          <a:stretch>
            <a:fillRect/>
          </a:stretch>
        </p:blipFill>
        <p:spPr>
          <a:xfrm>
            <a:off x="4471437" y="3883352"/>
            <a:ext cx="1045213" cy="692700"/>
          </a:xfrm>
          <a:prstGeom prst="rect">
            <a:avLst/>
          </a:prstGeom>
          <a:noFill/>
          <a:ln>
            <a:noFill/>
          </a:ln>
        </p:spPr>
      </p:pic>
      <p:cxnSp>
        <p:nvCxnSpPr>
          <p:cNvPr id="30" name="Shape 554"/>
          <p:cNvCxnSpPr>
            <a:stCxn id="28" idx="1"/>
            <a:endCxn id="23" idx="3"/>
          </p:cNvCxnSpPr>
          <p:nvPr/>
        </p:nvCxnSpPr>
        <p:spPr>
          <a:xfrm flipH="1">
            <a:off x="4087496" y="3607124"/>
            <a:ext cx="403500" cy="179700"/>
          </a:xfrm>
          <a:prstGeom prst="straightConnector1">
            <a:avLst/>
          </a:prstGeom>
          <a:noFill/>
          <a:ln w="57150" cap="flat" cmpd="sng">
            <a:solidFill>
              <a:srgbClr val="960C23"/>
            </a:solidFill>
            <a:prstDash val="solid"/>
            <a:round/>
            <a:headEnd type="none" w="med" len="med"/>
            <a:tailEnd type="none" w="med" len="med"/>
          </a:ln>
        </p:spPr>
      </p:cxnSp>
      <p:cxnSp>
        <p:nvCxnSpPr>
          <p:cNvPr id="31" name="Shape 555"/>
          <p:cNvCxnSpPr>
            <a:stCxn id="29" idx="1"/>
            <a:endCxn id="23" idx="3"/>
          </p:cNvCxnSpPr>
          <p:nvPr/>
        </p:nvCxnSpPr>
        <p:spPr>
          <a:xfrm flipH="1" flipV="1">
            <a:off x="4087538" y="3786926"/>
            <a:ext cx="383898" cy="442777"/>
          </a:xfrm>
          <a:prstGeom prst="straightConnector1">
            <a:avLst/>
          </a:prstGeom>
          <a:noFill/>
          <a:ln w="57150" cap="flat" cmpd="sng">
            <a:solidFill>
              <a:srgbClr val="960C23"/>
            </a:solidFill>
            <a:prstDash val="solid"/>
            <a:round/>
            <a:headEnd type="none" w="med" len="med"/>
            <a:tailEnd type="none" w="med" len="med"/>
          </a:ln>
        </p:spPr>
      </p:cxnSp>
      <p:pic>
        <p:nvPicPr>
          <p:cNvPr id="32" name="Shape 556"/>
          <p:cNvPicPr preferRelativeResize="0"/>
          <p:nvPr/>
        </p:nvPicPr>
        <p:blipFill rotWithShape="1">
          <a:blip r:embed="rId3"/>
          <a:srcRect/>
          <a:stretch/>
        </p:blipFill>
        <p:spPr>
          <a:xfrm>
            <a:off x="2020444" y="1921104"/>
            <a:ext cx="710400" cy="162000"/>
          </a:xfrm>
          <a:prstGeom prst="rect">
            <a:avLst/>
          </a:prstGeom>
          <a:noFill/>
          <a:ln>
            <a:noFill/>
          </a:ln>
        </p:spPr>
      </p:pic>
      <p:sp>
        <p:nvSpPr>
          <p:cNvPr id="33" name="Shape 557"/>
          <p:cNvSpPr>
            <a:spLocks/>
          </p:cNvSpPr>
          <p:nvPr/>
        </p:nvSpPr>
        <p:spPr>
          <a:xfrm>
            <a:off x="2192046"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34" name="Shape 558"/>
          <p:cNvCxnSpPr>
            <a:stCxn id="33" idx="2"/>
            <a:endCxn id="23" idx="0"/>
          </p:cNvCxnSpPr>
          <p:nvPr/>
        </p:nvCxnSpPr>
        <p:spPr>
          <a:xfrm>
            <a:off x="2375646" y="2277587"/>
            <a:ext cx="1195800" cy="1269600"/>
          </a:xfrm>
          <a:prstGeom prst="straightConnector1">
            <a:avLst/>
          </a:prstGeom>
          <a:noFill/>
          <a:ln w="57150" cap="flat" cmpd="sng">
            <a:solidFill>
              <a:srgbClr val="960C23"/>
            </a:solidFill>
            <a:prstDash val="solid"/>
            <a:round/>
            <a:headEnd type="none" w="med" len="med"/>
            <a:tailEnd type="none" w="med" len="med"/>
          </a:ln>
        </p:spPr>
      </p:cxnSp>
      <p:sp>
        <p:nvSpPr>
          <p:cNvPr id="35"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6"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21277690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785205"/>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#3 - </a:t>
            </a:r>
            <a:r>
              <a:rPr lang="en-US" dirty="0" err="1">
                <a:uFillTx/>
              </a:rPr>
              <a:t>Microservices</a:t>
            </a:r>
            <a:endParaRPr lang="en-US" dirty="0">
              <a:uFillTx/>
            </a:endParaRPr>
          </a:p>
        </p:txBody>
      </p:sp>
      <p:sp>
        <p:nvSpPr>
          <p:cNvPr id="35" name="Shape 567"/>
          <p:cNvSpPr txBox="1">
            <a:spLocks/>
          </p:cNvSpPr>
          <p:nvPr/>
        </p:nvSpPr>
        <p:spPr>
          <a:xfrm>
            <a:off x="5017759" y="1816914"/>
            <a:ext cx="4121999" cy="2181217"/>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Efficiency: data services are offered by the platform, not deployed ad-hoc by developers</a:t>
            </a:r>
          </a:p>
          <a:p>
            <a:pPr marL="341303" indent="-191447">
              <a:buClr>
                <a:srgbClr val="4D4F53"/>
              </a:buClr>
              <a:buSzPct val="100000"/>
              <a:buFont typeface="Arial"/>
              <a:buChar char="•"/>
            </a:pPr>
            <a:r>
              <a:rPr lang="en-US" sz="1200" kern="0" dirty="0">
                <a:solidFill>
                  <a:srgbClr val="4D4F53"/>
                </a:solidFill>
                <a:cs typeface="Arial"/>
                <a:sym typeface="Arial"/>
              </a:rPr>
              <a:t>Scale, reliability inherited by all apps</a:t>
            </a:r>
          </a:p>
          <a:p>
            <a:pPr marL="457189" indent="-228594">
              <a:buClr>
                <a:srgbClr val="4D4F53"/>
              </a:buClr>
            </a:pPr>
            <a:endParaRPr sz="1600" kern="0" dirty="0">
              <a:solidFill>
                <a:srgbClr val="4D4F53"/>
              </a:solidFill>
              <a:ea typeface="Arial"/>
              <a:cs typeface="Arial"/>
              <a:sym typeface="Arial"/>
            </a:endParaRPr>
          </a:p>
          <a:p>
            <a:pPr marL="342892" indent="-215894">
              <a:buClr>
                <a:srgbClr val="4D4F53"/>
              </a:buClr>
              <a:buSzPct val="25000"/>
            </a:pPr>
            <a:r>
              <a:rPr lang="en-US" sz="1600" kern="0" dirty="0">
                <a:solidFill>
                  <a:srgbClr val="4D4F53"/>
                </a:solidFill>
                <a:ea typeface="Arial"/>
                <a:cs typeface="Arial"/>
                <a:sym typeface="Arial"/>
              </a:rPr>
              <a:t>Use Cases</a:t>
            </a:r>
          </a:p>
          <a:p>
            <a:pPr marL="341305" indent="-176209">
              <a:buClr>
                <a:srgbClr val="4D4F53"/>
              </a:buClr>
              <a:buSzPct val="80000"/>
              <a:buFont typeface="Arial"/>
              <a:buChar char="•"/>
            </a:pPr>
            <a:r>
              <a:rPr lang="en-US" sz="1200" kern="0" dirty="0" err="1">
                <a:solidFill>
                  <a:srgbClr val="4D4F53"/>
                </a:solidFill>
                <a:ea typeface="Arial"/>
                <a:cs typeface="Arial"/>
                <a:sym typeface="Arial"/>
              </a:rPr>
              <a:t>Stateful</a:t>
            </a:r>
            <a:r>
              <a:rPr lang="en-US" sz="1200" kern="0" dirty="0">
                <a:solidFill>
                  <a:srgbClr val="4D4F53"/>
                </a:solidFill>
                <a:ea typeface="Arial"/>
                <a:cs typeface="Arial"/>
                <a:sym typeface="Arial"/>
              </a:rPr>
              <a:t> </a:t>
            </a:r>
            <a:r>
              <a:rPr lang="en-US" sz="1200" kern="0" dirty="0" err="1">
                <a:solidFill>
                  <a:srgbClr val="4D4F53"/>
                </a:solidFill>
                <a:ea typeface="Arial"/>
                <a:cs typeface="Arial"/>
                <a:sym typeface="Arial"/>
              </a:rPr>
              <a:t>microservices</a:t>
            </a:r>
            <a:endParaRPr lang="en-US" sz="1200" kern="0" dirty="0">
              <a:solidFill>
                <a:srgbClr val="4D4F53"/>
              </a:solidFill>
              <a:ea typeface="Arial"/>
              <a:cs typeface="Arial"/>
              <a:sym typeface="Arial"/>
            </a:endParaRP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Inter-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Communication</a:t>
            </a: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Per-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database</a:t>
            </a:r>
          </a:p>
        </p:txBody>
      </p:sp>
      <p:sp>
        <p:nvSpPr>
          <p:cNvPr id="36" name="Shape 568"/>
          <p:cNvSpPr>
            <a:spLocks/>
          </p:cNvSpPr>
          <p:nvPr/>
        </p:nvSpPr>
        <p:spPr>
          <a:xfrm>
            <a:off x="1725998" y="1630939"/>
            <a:ext cx="2713800" cy="296939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7" name="Shape 569"/>
          <p:cNvSpPr>
            <a:spLocks/>
          </p:cNvSpPr>
          <p:nvPr/>
        </p:nvSpPr>
        <p:spPr>
          <a:xfrm>
            <a:off x="1862269" y="3609815"/>
            <a:ext cx="2443800" cy="8736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600" kern="0">
                <a:solidFill>
                  <a:srgbClr val="FFFFFF"/>
                </a:solidFill>
                <a:ea typeface="Arial"/>
                <a:cs typeface="Arial"/>
                <a:sym typeface="Arial"/>
              </a:rPr>
              <a:t>MapR Cluster</a:t>
            </a:r>
          </a:p>
        </p:txBody>
      </p:sp>
      <p:sp>
        <p:nvSpPr>
          <p:cNvPr id="38" name="Shape 570"/>
          <p:cNvSpPr>
            <a:spLocks/>
          </p:cNvSpPr>
          <p:nvPr/>
        </p:nvSpPr>
        <p:spPr>
          <a:xfrm>
            <a:off x="1852460" y="1739579"/>
            <a:ext cx="2443800" cy="1423500"/>
          </a:xfrm>
          <a:prstGeom prst="roundRect">
            <a:avLst>
              <a:gd name="adj" fmla="val 8086"/>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39" name="Shape 571"/>
          <p:cNvSpPr>
            <a:spLocks/>
          </p:cNvSpPr>
          <p:nvPr/>
        </p:nvSpPr>
        <p:spPr>
          <a:xfrm>
            <a:off x="1886674"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0" name="Shape 572"/>
          <p:cNvSpPr>
            <a:spLocks/>
          </p:cNvSpPr>
          <p:nvPr/>
        </p:nvSpPr>
        <p:spPr>
          <a:xfrm>
            <a:off x="2631836" y="1855457"/>
            <a:ext cx="910500" cy="5256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1" name="Shape 573"/>
          <p:cNvSpPr>
            <a:spLocks/>
          </p:cNvSpPr>
          <p:nvPr/>
        </p:nvSpPr>
        <p:spPr>
          <a:xfrm>
            <a:off x="2064294" y="290845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42" name="Shape 574"/>
          <p:cNvSpPr>
            <a:spLocks/>
          </p:cNvSpPr>
          <p:nvPr/>
        </p:nvSpPr>
        <p:spPr>
          <a:xfrm>
            <a:off x="2913883" y="230228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3" name="Shape 575"/>
          <p:cNvCxnSpPr/>
          <p:nvPr/>
        </p:nvCxnSpPr>
        <p:spPr>
          <a:xfrm>
            <a:off x="2209652" y="2986975"/>
            <a:ext cx="26769" cy="801899"/>
          </a:xfrm>
          <a:prstGeom prst="straightConnector1">
            <a:avLst/>
          </a:prstGeom>
          <a:noFill/>
          <a:ln w="57150" cap="flat" cmpd="sng">
            <a:solidFill>
              <a:srgbClr val="960C23"/>
            </a:solidFill>
            <a:prstDash val="solid"/>
            <a:round/>
            <a:headEnd type="none" w="med" len="med"/>
            <a:tailEnd type="none" w="med" len="med"/>
          </a:ln>
        </p:spPr>
      </p:cxnSp>
      <p:cxnSp>
        <p:nvCxnSpPr>
          <p:cNvPr id="44" name="Shape 577"/>
          <p:cNvCxnSpPr>
            <a:stCxn id="40" idx="2"/>
          </p:cNvCxnSpPr>
          <p:nvPr/>
        </p:nvCxnSpPr>
        <p:spPr>
          <a:xfrm>
            <a:off x="3087086" y="2381057"/>
            <a:ext cx="57600" cy="1396800"/>
          </a:xfrm>
          <a:prstGeom prst="straightConnector1">
            <a:avLst/>
          </a:prstGeom>
          <a:noFill/>
          <a:ln w="57150" cap="flat" cmpd="sng">
            <a:solidFill>
              <a:srgbClr val="960B22"/>
            </a:solidFill>
            <a:prstDash val="solid"/>
            <a:round/>
            <a:headEnd type="none" w="med" len="med"/>
            <a:tailEnd type="none" w="med" len="med"/>
          </a:ln>
        </p:spPr>
      </p:cxnSp>
      <p:pic>
        <p:nvPicPr>
          <p:cNvPr id="45" name="Shape 578"/>
          <p:cNvPicPr preferRelativeResize="0"/>
          <p:nvPr/>
        </p:nvPicPr>
        <p:blipFill rotWithShape="1">
          <a:blip r:embed="rId3"/>
          <a:srcRect/>
          <a:stretch/>
        </p:blipFill>
        <p:spPr>
          <a:xfrm>
            <a:off x="3772597" y="3719212"/>
            <a:ext cx="429300" cy="435300"/>
          </a:xfrm>
          <a:prstGeom prst="rect">
            <a:avLst/>
          </a:prstGeom>
          <a:noFill/>
          <a:ln>
            <a:noFill/>
          </a:ln>
        </p:spPr>
      </p:pic>
      <p:sp>
        <p:nvSpPr>
          <p:cNvPr id="46" name="Shape 579"/>
          <p:cNvSpPr>
            <a:spLocks/>
          </p:cNvSpPr>
          <p:nvPr/>
        </p:nvSpPr>
        <p:spPr>
          <a:xfrm>
            <a:off x="3275958"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7" name="Shape 580"/>
          <p:cNvSpPr>
            <a:spLocks/>
          </p:cNvSpPr>
          <p:nvPr/>
        </p:nvSpPr>
        <p:spPr>
          <a:xfrm>
            <a:off x="3566397" y="2933551"/>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9" name="Shape 581"/>
          <p:cNvCxnSpPr/>
          <p:nvPr/>
        </p:nvCxnSpPr>
        <p:spPr>
          <a:xfrm>
            <a:off x="3740031" y="2987698"/>
            <a:ext cx="234600" cy="712200"/>
          </a:xfrm>
          <a:prstGeom prst="straightConnector1">
            <a:avLst/>
          </a:prstGeom>
          <a:noFill/>
          <a:ln w="57150" cap="flat" cmpd="sng">
            <a:solidFill>
              <a:srgbClr val="960C23"/>
            </a:solidFill>
            <a:prstDash val="solid"/>
            <a:round/>
            <a:headEnd type="none" w="med" len="med"/>
            <a:tailEnd type="none" w="med" len="med"/>
          </a:ln>
        </p:spPr>
      </p:cxnSp>
      <p:pic>
        <p:nvPicPr>
          <p:cNvPr id="51" name="Shape 582"/>
          <p:cNvPicPr preferRelativeResize="0"/>
          <p:nvPr/>
        </p:nvPicPr>
        <p:blipFill rotWithShape="1">
          <a:blip r:embed="rId4"/>
          <a:srcRect/>
          <a:stretch/>
        </p:blipFill>
        <p:spPr>
          <a:xfrm>
            <a:off x="2873462" y="1877258"/>
            <a:ext cx="418800" cy="384000"/>
          </a:xfrm>
          <a:prstGeom prst="rect">
            <a:avLst/>
          </a:prstGeom>
          <a:noFill/>
          <a:ln>
            <a:noFill/>
          </a:ln>
        </p:spPr>
      </p:pic>
      <p:pic>
        <p:nvPicPr>
          <p:cNvPr id="52" name="Shape 583"/>
          <p:cNvPicPr preferRelativeResize="0"/>
          <p:nvPr/>
        </p:nvPicPr>
        <p:blipFill rotWithShape="1">
          <a:blip r:embed="rId4"/>
          <a:srcRect/>
          <a:stretch/>
        </p:blipFill>
        <p:spPr>
          <a:xfrm>
            <a:off x="3511947" y="2485490"/>
            <a:ext cx="418800" cy="384000"/>
          </a:xfrm>
          <a:prstGeom prst="rect">
            <a:avLst/>
          </a:prstGeom>
          <a:noFill/>
          <a:ln>
            <a:noFill/>
          </a:ln>
        </p:spPr>
      </p:pic>
      <p:sp>
        <p:nvSpPr>
          <p:cNvPr id="53" name="Shape 576"/>
          <p:cNvSpPr>
            <a:spLocks/>
          </p:cNvSpPr>
          <p:nvPr/>
        </p:nvSpPr>
        <p:spPr>
          <a:xfrm rot="-5400000">
            <a:off x="3043651" y="3523823"/>
            <a:ext cx="247800" cy="777900"/>
          </a:xfrm>
          <a:prstGeom prst="can">
            <a:avLst>
              <a:gd name="adj" fmla="val 48007"/>
            </a:avLst>
          </a:prstGeom>
          <a:solidFill>
            <a:schemeClr val="accent2"/>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4" name="Shape 584"/>
          <p:cNvSpPr txBox="1">
            <a:spLocks/>
          </p:cNvSpPr>
          <p:nvPr/>
        </p:nvSpPr>
        <p:spPr>
          <a:xfrm>
            <a:off x="194286" y="894733"/>
            <a:ext cx="8229600" cy="6843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800" b="1" dirty="0"/>
              <a:t>Solution: </a:t>
            </a:r>
            <a:r>
              <a:rPr lang="en-US" sz="1800" dirty="0"/>
              <a:t>MapR + PACC provides complete suite of reliable, </a:t>
            </a:r>
          </a:p>
          <a:p>
            <a:pPr marL="1588" indent="-1588" algn="ctr">
              <a:spcBef>
                <a:spcPts val="0"/>
              </a:spcBef>
              <a:buSzPct val="25000"/>
              <a:buNone/>
            </a:pPr>
            <a:r>
              <a:rPr lang="en-US" sz="1800" dirty="0"/>
              <a:t>scalable data services to </a:t>
            </a:r>
            <a:r>
              <a:rPr lang="en-US" sz="1800" dirty="0" err="1"/>
              <a:t>microservice</a:t>
            </a:r>
            <a:r>
              <a:rPr lang="en-US" sz="1800" dirty="0"/>
              <a:t> applications.</a:t>
            </a:r>
          </a:p>
        </p:txBody>
      </p:sp>
      <p:sp>
        <p:nvSpPr>
          <p:cNvPr id="55" name="Shape 585"/>
          <p:cNvSpPr txBox="1">
            <a:spLocks/>
          </p:cNvSpPr>
          <p:nvPr/>
        </p:nvSpPr>
        <p:spPr>
          <a:xfrm>
            <a:off x="1995301" y="2567822"/>
            <a:ext cx="636600" cy="247800"/>
          </a:xfrm>
          <a:prstGeom prst="rect">
            <a:avLst/>
          </a:prstGeom>
          <a:noFill/>
          <a:ln>
            <a:noFill/>
          </a:ln>
        </p:spPr>
        <p:txBody>
          <a:bodyPr lIns="91425" tIns="91425" rIns="91425" bIns="91425" anchor="t" anchorCtr="0">
            <a:noAutofit/>
          </a:bodyPr>
          <a:lstStyle/>
          <a:p>
            <a:endParaRPr sz="1400" kern="0">
              <a:solidFill>
                <a:srgbClr val="000000"/>
              </a:solidFill>
              <a:cs typeface="Arial"/>
              <a:sym typeface="Arial"/>
            </a:endParaRPr>
          </a:p>
        </p:txBody>
      </p:sp>
      <p:pic>
        <p:nvPicPr>
          <p:cNvPr id="56" name="Shape 586"/>
          <p:cNvPicPr preferRelativeResize="0"/>
          <p:nvPr/>
        </p:nvPicPr>
        <p:blipFill rotWithShape="1">
          <a:blip r:embed="rId4"/>
          <a:srcRect/>
          <a:stretch/>
        </p:blipFill>
        <p:spPr>
          <a:xfrm>
            <a:off x="2024712" y="2499733"/>
            <a:ext cx="418800" cy="384000"/>
          </a:xfrm>
          <a:prstGeom prst="rect">
            <a:avLst/>
          </a:prstGeom>
          <a:noFill/>
          <a:ln>
            <a:noFill/>
          </a:ln>
        </p:spPr>
      </p:pic>
      <p:sp>
        <p:nvSpPr>
          <p:cNvPr id="29" name="Shape 488"/>
          <p:cNvSpPr txBox="1">
            <a:spLocks/>
          </p:cNvSpPr>
          <p:nvPr/>
        </p:nvSpPr>
        <p:spPr>
          <a:xfrm>
            <a:off x="146274" y="2047922"/>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0" name="Shape 493"/>
          <p:cNvSpPr txBox="1">
            <a:spLocks/>
          </p:cNvSpPr>
          <p:nvPr/>
        </p:nvSpPr>
        <p:spPr>
          <a:xfrm>
            <a:off x="233114" y="3788873"/>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
        <p:nvSpPr>
          <p:cNvPr id="33" name="Shape 489"/>
          <p:cNvSpPr>
            <a:spLocks/>
          </p:cNvSpPr>
          <p:nvPr/>
        </p:nvSpPr>
        <p:spPr>
          <a:xfrm>
            <a:off x="1997378" y="3805160"/>
            <a:ext cx="516784" cy="251618"/>
          </a:xfrm>
          <a:prstGeom prst="rect">
            <a:avLst/>
          </a:prstGeom>
          <a:solidFill>
            <a:srgbClr val="EFEFEF"/>
          </a:solidFill>
          <a:ln w="9525" cap="flat" cmpd="sng">
            <a:noFill/>
            <a:prstDash val="solid"/>
            <a:round/>
            <a:headEnd type="none" w="med" len="med"/>
            <a:tailEnd type="none" w="med" len="med"/>
          </a:ln>
        </p:spPr>
        <p:txBody>
          <a:bodyPr lIns="68550" tIns="68550" rIns="68550" bIns="68550" anchor="ctr" anchorCtr="0">
            <a:noAutofit/>
          </a:bodyPr>
          <a:lstStyle/>
          <a:p>
            <a:pPr algn="ctr">
              <a:buClr>
                <a:srgbClr val="000000"/>
              </a:buClr>
              <a:buSzPct val="25000"/>
            </a:pPr>
            <a:r>
              <a:rPr lang="en" sz="675" b="1" dirty="0">
                <a:solidFill>
                  <a:srgbClr val="4D4F53"/>
                </a:solidFill>
                <a:latin typeface="Arial"/>
                <a:ea typeface="Arial"/>
                <a:cs typeface="Arial"/>
                <a:sym typeface="Arial"/>
              </a:rPr>
              <a:t>MapR-FS</a:t>
            </a:r>
          </a:p>
        </p:txBody>
      </p:sp>
    </p:spTree>
    <p:extLst>
      <p:ext uri="{BB962C8B-B14F-4D97-AF65-F5344CB8AC3E}">
        <p14:creationId xmlns:p14="http://schemas.microsoft.com/office/powerpoint/2010/main" val="1391620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9096" y="101094"/>
            <a:ext cx="8225315" cy="692646"/>
          </a:xfrm>
        </p:spPr>
        <p:txBody>
          <a:bodyPr>
            <a:normAutofit/>
          </a:bodyPr>
          <a:lstStyle/>
          <a:p>
            <a:r>
              <a:rPr lang="en-US" sz="2400" dirty="0"/>
              <a:t>Benefits of Data Warehouse Offload &amp; Optimization</a:t>
            </a:r>
          </a:p>
        </p:txBody>
      </p:sp>
      <p:sp>
        <p:nvSpPr>
          <p:cNvPr id="3" name="Content Placeholder 2"/>
          <p:cNvSpPr>
            <a:spLocks noGrp="1"/>
          </p:cNvSpPr>
          <p:nvPr>
            <p:ph idx="1"/>
          </p:nvPr>
        </p:nvSpPr>
        <p:spPr>
          <a:xfrm>
            <a:off x="483546" y="944724"/>
            <a:ext cx="8302858" cy="3671884"/>
          </a:xfrm>
        </p:spPr>
        <p:txBody>
          <a:bodyPr>
            <a:normAutofit fontScale="25000" lnSpcReduction="20000"/>
          </a:bodyPr>
          <a:lstStyle/>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Augment and extend the life of current data warehousing assets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Increase available “headroom” and avoid or minimize new cap ex</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Sharply reduce the total cost of data management and analytics</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Gain vital business benefits via superior Next Generation business analytics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Use tools unavailable in legacy data warehousing (Drill, Parquet, Spark, Machine Learning,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Tap new data that can’t be sourced or economically stored in the legacy data warehouse (sensors, logs, history,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Sharply reduce the “cost of asking new questions” with greater speed and frequency of “time to insight”</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Enable broader, longer-term Next Generation IT strategies and goals</a:t>
            </a:r>
          </a:p>
          <a:p>
            <a:pPr marL="254794" indent="-254794">
              <a:spcBef>
                <a:spcPts val="300"/>
              </a:spcBef>
              <a:spcAft>
                <a:spcPts val="600"/>
              </a:spcAft>
              <a:buClr>
                <a:schemeClr val="accent1"/>
              </a:buClr>
              <a:buFont typeface="Wingdings" panose="05000000000000000000" pitchFamily="2" charset="2"/>
              <a:buChar char="ü"/>
            </a:pPr>
            <a:endParaRPr lang="en-US" sz="1800" dirty="0"/>
          </a:p>
        </p:txBody>
      </p:sp>
    </p:spTree>
    <p:extLst>
      <p:ext uri="{BB962C8B-B14F-4D97-AF65-F5344CB8AC3E}">
        <p14:creationId xmlns:p14="http://schemas.microsoft.com/office/powerpoint/2010/main" val="195290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Base Architecture Assumption</a:t>
            </a:r>
          </a:p>
        </p:txBody>
      </p:sp>
      <p:sp>
        <p:nvSpPr>
          <p:cNvPr id="96" name="Shape 96"/>
          <p:cNvSpPr txBox="1"/>
          <p:nvPr/>
        </p:nvSpPr>
        <p:spPr>
          <a:xfrm>
            <a:off x="1023100" y="967043"/>
            <a:ext cx="7597621" cy="2465958"/>
          </a:xfrm>
          <a:prstGeom prst="rect">
            <a:avLst/>
          </a:prstGeom>
          <a:noFill/>
          <a:ln>
            <a:noFill/>
          </a:ln>
        </p:spPr>
        <p:txBody>
          <a:bodyPr lIns="91401" tIns="91401" rIns="91401" bIns="91401" anchor="t" anchorCtr="0">
            <a:noAutofit/>
          </a:bodyPr>
          <a:lstStyle/>
          <a:p>
            <a:pPr>
              <a:spcAft>
                <a:spcPts val="1000"/>
              </a:spcAft>
            </a:pPr>
            <a:r>
              <a:rPr lang="en" sz="1799">
                <a:solidFill>
                  <a:schemeClr val="dk2"/>
                </a:solidFill>
              </a:rPr>
              <a:t>MapR Data Platform is the Basis of the Architecture</a:t>
            </a:r>
          </a:p>
          <a:p>
            <a:pPr>
              <a:spcAft>
                <a:spcPts val="1000"/>
              </a:spcAft>
            </a:pPr>
            <a:r>
              <a:rPr lang="en" sz="1799">
                <a:solidFill>
                  <a:schemeClr val="dk2"/>
                </a:solidFill>
              </a:rPr>
              <a:t>All MapR Storage Features: Distributed R/W, NFS/POSIX Client, Auditing, Mirrors (Immutable &amp; Consistent), Snapshots (Immutable &amp; Consistent), Compression, Access Control (ACEs), Authentication &amp; Authorization for Data Access</a:t>
            </a:r>
          </a:p>
          <a:p>
            <a:pPr>
              <a:spcAft>
                <a:spcPts val="1000"/>
              </a:spcAft>
            </a:pPr>
            <a:r>
              <a:rPr lang="en" sz="1799">
                <a:solidFill>
                  <a:schemeClr val="dk2"/>
                </a:solidFill>
              </a:rPr>
              <a:t>MapR-DB, MapR-DB JSON and MapR Streams are Available to All Applications</a:t>
            </a:r>
          </a:p>
          <a:p>
            <a:pPr>
              <a:spcAft>
                <a:spcPts val="1000"/>
              </a:spcAft>
            </a:pPr>
            <a:endParaRPr sz="1799"/>
          </a:p>
        </p:txBody>
      </p:sp>
      <p:grpSp>
        <p:nvGrpSpPr>
          <p:cNvPr id="97" name="Shape 97"/>
          <p:cNvGrpSpPr/>
          <p:nvPr/>
        </p:nvGrpSpPr>
        <p:grpSpPr>
          <a:xfrm>
            <a:off x="458272" y="3598433"/>
            <a:ext cx="8227457" cy="1098314"/>
            <a:chOff x="457200" y="3598700"/>
            <a:chExt cx="8229600" cy="1098600"/>
          </a:xfrm>
        </p:grpSpPr>
        <p:grpSp>
          <p:nvGrpSpPr>
            <p:cNvPr id="98" name="Shape 98"/>
            <p:cNvGrpSpPr/>
            <p:nvPr/>
          </p:nvGrpSpPr>
          <p:grpSpPr>
            <a:xfrm>
              <a:off x="457200" y="3598700"/>
              <a:ext cx="8229600" cy="1098600"/>
              <a:chOff x="457075" y="2446175"/>
              <a:chExt cx="8229600" cy="1098600"/>
            </a:xfrm>
          </p:grpSpPr>
          <p:sp>
            <p:nvSpPr>
              <p:cNvPr id="99" name="Shape 99"/>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0" name="Shape 100"/>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101" name="Shape 101"/>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102" name="Shape 102"/>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3" name="Shape 103"/>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104" name="Shape 104"/>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5" name="Shape 105"/>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106" name="Shape 106"/>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7" name="Shape 107"/>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108" name="Shape 108"/>
              <p:cNvGrpSpPr/>
              <p:nvPr/>
            </p:nvGrpSpPr>
            <p:grpSpPr>
              <a:xfrm>
                <a:off x="6191250" y="2502750"/>
                <a:ext cx="814500" cy="313200"/>
                <a:chOff x="6191250" y="2502750"/>
                <a:chExt cx="814500" cy="313200"/>
              </a:xfrm>
            </p:grpSpPr>
            <p:sp>
              <p:nvSpPr>
                <p:cNvPr id="109" name="Shape 109"/>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110" name="Shape 110"/>
                <p:cNvCxnSpPr>
                  <a:stCxn id="109"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1" name="Shape 111"/>
              <p:cNvGrpSpPr/>
              <p:nvPr/>
            </p:nvGrpSpPr>
            <p:grpSpPr>
              <a:xfrm>
                <a:off x="7639025" y="2507500"/>
                <a:ext cx="814500" cy="313200"/>
                <a:chOff x="6791325" y="1712175"/>
                <a:chExt cx="814500" cy="313200"/>
              </a:xfrm>
            </p:grpSpPr>
            <p:sp>
              <p:nvSpPr>
                <p:cNvPr id="112" name="Shape 112"/>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113" name="Shape 113"/>
                <p:cNvCxnSpPr>
                  <a:stCxn id="112"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4" name="Shape 114"/>
              <p:cNvGrpSpPr/>
              <p:nvPr/>
            </p:nvGrpSpPr>
            <p:grpSpPr>
              <a:xfrm>
                <a:off x="715275" y="2502750"/>
                <a:ext cx="814500" cy="313200"/>
                <a:chOff x="4777700" y="2421775"/>
                <a:chExt cx="814500" cy="313200"/>
              </a:xfrm>
            </p:grpSpPr>
            <p:sp>
              <p:nvSpPr>
                <p:cNvPr id="115" name="Shape 115"/>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116" name="Shape 116"/>
                <p:cNvCxnSpPr>
                  <a:stCxn id="115"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7" name="Shape 117"/>
              <p:cNvGrpSpPr/>
              <p:nvPr/>
            </p:nvGrpSpPr>
            <p:grpSpPr>
              <a:xfrm>
                <a:off x="2224075" y="2502750"/>
                <a:ext cx="814500" cy="313200"/>
                <a:chOff x="5414950" y="2421775"/>
                <a:chExt cx="814500" cy="313200"/>
              </a:xfrm>
            </p:grpSpPr>
            <p:sp>
              <p:nvSpPr>
                <p:cNvPr id="118" name="Shape 118"/>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119" name="Shape 119"/>
                <p:cNvCxnSpPr>
                  <a:stCxn id="118"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20" name="Shape 120"/>
              <p:cNvGrpSpPr/>
              <p:nvPr/>
            </p:nvGrpSpPr>
            <p:grpSpPr>
              <a:xfrm>
                <a:off x="4177150" y="2507412"/>
                <a:ext cx="814500" cy="313200"/>
                <a:chOff x="6334575" y="2450262"/>
                <a:chExt cx="814500" cy="313200"/>
              </a:xfrm>
            </p:grpSpPr>
            <p:sp>
              <p:nvSpPr>
                <p:cNvPr id="121" name="Shape 121"/>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122" name="Shape 122"/>
                <p:cNvCxnSpPr>
                  <a:stCxn id="121"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123" name="Shape 123"/>
            <p:cNvPicPr preferRelativeResize="0"/>
            <p:nvPr/>
          </p:nvPicPr>
          <p:blipFill>
            <a:blip r:embed="rId3">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980311714"/>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a:t>
            </a:r>
          </a:p>
        </p:txBody>
      </p:sp>
      <p:sp>
        <p:nvSpPr>
          <p:cNvPr id="279" name="Shape 279"/>
          <p:cNvSpPr txBox="1"/>
          <p:nvPr/>
        </p:nvSpPr>
        <p:spPr>
          <a:xfrm>
            <a:off x="1023100" y="967043"/>
            <a:ext cx="7597621" cy="1421930"/>
          </a:xfrm>
          <a:prstGeom prst="rect">
            <a:avLst/>
          </a:prstGeom>
          <a:noFill/>
          <a:ln>
            <a:noFill/>
          </a:ln>
        </p:spPr>
        <p:txBody>
          <a:bodyPr lIns="91401" tIns="91401" rIns="91401" bIns="91401" anchor="t" anchorCtr="0">
            <a:noAutofit/>
          </a:bodyPr>
          <a:lstStyle/>
          <a:p>
            <a:pPr>
              <a:spcAft>
                <a:spcPts val="1000"/>
              </a:spcAft>
              <a:buClr>
                <a:schemeClr val="dk1"/>
              </a:buClr>
              <a:buSzPct val="61111"/>
            </a:pPr>
            <a:r>
              <a:rPr lang="en" sz="1799">
                <a:solidFill>
                  <a:schemeClr val="dk2"/>
                </a:solidFill>
              </a:rPr>
              <a:t>MapR Data Platform Provides HDFS to the Mesos Cluster</a:t>
            </a:r>
          </a:p>
          <a:p>
            <a:pPr>
              <a:spcAft>
                <a:spcPts val="1000"/>
              </a:spcAft>
              <a:buClr>
                <a:schemeClr val="dk1"/>
              </a:buClr>
              <a:buSzPct val="61111"/>
            </a:pPr>
            <a:r>
              <a:rPr lang="en" sz="1799">
                <a:solidFill>
                  <a:schemeClr val="dk2"/>
                </a:solidFill>
              </a:rPr>
              <a:t>Mesos Handles Resource Allocation and Scheduling</a:t>
            </a:r>
          </a:p>
          <a:p>
            <a:pPr>
              <a:spcAft>
                <a:spcPts val="1000"/>
              </a:spcAft>
              <a:buClr>
                <a:schemeClr val="dk1"/>
              </a:buClr>
              <a:buSzPct val="61111"/>
            </a:pPr>
            <a:r>
              <a:rPr lang="en" sz="1799">
                <a:solidFill>
                  <a:schemeClr val="dk2"/>
                </a:solidFill>
              </a:rPr>
              <a:t>MapR POSIX Client &amp; the HDFS API Provides Access to the Distributed File System</a:t>
            </a:r>
          </a:p>
          <a:p>
            <a:pPr>
              <a:spcAft>
                <a:spcPts val="1000"/>
              </a:spcAft>
            </a:pPr>
            <a:endParaRPr sz="1799"/>
          </a:p>
          <a:p>
            <a:pPr>
              <a:spcAft>
                <a:spcPts val="1000"/>
              </a:spcAft>
            </a:pPr>
            <a:endParaRPr sz="1799"/>
          </a:p>
        </p:txBody>
      </p:sp>
      <p:grpSp>
        <p:nvGrpSpPr>
          <p:cNvPr id="280" name="Shape 280"/>
          <p:cNvGrpSpPr/>
          <p:nvPr/>
        </p:nvGrpSpPr>
        <p:grpSpPr>
          <a:xfrm>
            <a:off x="458272" y="2733632"/>
            <a:ext cx="8227457" cy="876071"/>
            <a:chOff x="466725" y="1076324"/>
            <a:chExt cx="8229600" cy="876299"/>
          </a:xfrm>
        </p:grpSpPr>
        <p:sp>
          <p:nvSpPr>
            <p:cNvPr id="281" name="Shape 281"/>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282" name="Shape 282"/>
            <p:cNvPicPr preferRelativeResize="0"/>
            <p:nvPr/>
          </p:nvPicPr>
          <p:blipFill>
            <a:blip r:embed="rId3">
              <a:alphaModFix/>
            </a:blip>
            <a:stretch>
              <a:fillRect/>
            </a:stretch>
          </p:blipFill>
          <p:spPr>
            <a:xfrm>
              <a:off x="3449962" y="1076324"/>
              <a:ext cx="2244075" cy="876299"/>
            </a:xfrm>
            <a:prstGeom prst="rect">
              <a:avLst/>
            </a:prstGeom>
            <a:noFill/>
            <a:ln>
              <a:noFill/>
            </a:ln>
          </p:spPr>
        </p:pic>
      </p:grpSp>
      <p:grpSp>
        <p:nvGrpSpPr>
          <p:cNvPr id="283" name="Shape 283"/>
          <p:cNvGrpSpPr/>
          <p:nvPr/>
        </p:nvGrpSpPr>
        <p:grpSpPr>
          <a:xfrm>
            <a:off x="458272" y="3598433"/>
            <a:ext cx="8227457" cy="1098314"/>
            <a:chOff x="457200" y="3598700"/>
            <a:chExt cx="8229600" cy="1098600"/>
          </a:xfrm>
        </p:grpSpPr>
        <p:grpSp>
          <p:nvGrpSpPr>
            <p:cNvPr id="284" name="Shape 284"/>
            <p:cNvGrpSpPr/>
            <p:nvPr/>
          </p:nvGrpSpPr>
          <p:grpSpPr>
            <a:xfrm>
              <a:off x="457200" y="3598700"/>
              <a:ext cx="8229600" cy="1098600"/>
              <a:chOff x="457075" y="2446175"/>
              <a:chExt cx="8229600" cy="1098600"/>
            </a:xfrm>
          </p:grpSpPr>
          <p:sp>
            <p:nvSpPr>
              <p:cNvPr id="285" name="Shape 285"/>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6" name="Shape 286"/>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287" name="Shape 287"/>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288" name="Shape 288"/>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9" name="Shape 289"/>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290" name="Shape 290"/>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1" name="Shape 291"/>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292" name="Shape 292"/>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3" name="Shape 293"/>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294" name="Shape 294"/>
              <p:cNvGrpSpPr/>
              <p:nvPr/>
            </p:nvGrpSpPr>
            <p:grpSpPr>
              <a:xfrm>
                <a:off x="6191250" y="2502750"/>
                <a:ext cx="814500" cy="313200"/>
                <a:chOff x="6191250" y="2502750"/>
                <a:chExt cx="814500" cy="313200"/>
              </a:xfrm>
            </p:grpSpPr>
            <p:sp>
              <p:nvSpPr>
                <p:cNvPr id="295" name="Shape 295"/>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296" name="Shape 296"/>
                <p:cNvCxnSpPr>
                  <a:stCxn id="295"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297" name="Shape 297"/>
              <p:cNvGrpSpPr/>
              <p:nvPr/>
            </p:nvGrpSpPr>
            <p:grpSpPr>
              <a:xfrm>
                <a:off x="7639025" y="2507500"/>
                <a:ext cx="814500" cy="313200"/>
                <a:chOff x="6791325" y="1712175"/>
                <a:chExt cx="814500" cy="313200"/>
              </a:xfrm>
            </p:grpSpPr>
            <p:sp>
              <p:nvSpPr>
                <p:cNvPr id="298" name="Shape 298"/>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299" name="Shape 299"/>
                <p:cNvCxnSpPr>
                  <a:stCxn id="298"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0" name="Shape 300"/>
              <p:cNvGrpSpPr/>
              <p:nvPr/>
            </p:nvGrpSpPr>
            <p:grpSpPr>
              <a:xfrm>
                <a:off x="715275" y="2502750"/>
                <a:ext cx="814500" cy="313200"/>
                <a:chOff x="4777700" y="2421775"/>
                <a:chExt cx="814500" cy="313200"/>
              </a:xfrm>
            </p:grpSpPr>
            <p:sp>
              <p:nvSpPr>
                <p:cNvPr id="301" name="Shape 301"/>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302" name="Shape 302"/>
                <p:cNvCxnSpPr>
                  <a:stCxn id="301"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3" name="Shape 303"/>
              <p:cNvGrpSpPr/>
              <p:nvPr/>
            </p:nvGrpSpPr>
            <p:grpSpPr>
              <a:xfrm>
                <a:off x="2224075" y="2502750"/>
                <a:ext cx="814500" cy="313200"/>
                <a:chOff x="5414950" y="2421775"/>
                <a:chExt cx="814500" cy="313200"/>
              </a:xfrm>
            </p:grpSpPr>
            <p:sp>
              <p:nvSpPr>
                <p:cNvPr id="304" name="Shape 304"/>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305" name="Shape 305"/>
                <p:cNvCxnSpPr>
                  <a:stCxn id="304"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6" name="Shape 306"/>
              <p:cNvGrpSpPr/>
              <p:nvPr/>
            </p:nvGrpSpPr>
            <p:grpSpPr>
              <a:xfrm>
                <a:off x="4177150" y="2507412"/>
                <a:ext cx="814500" cy="313200"/>
                <a:chOff x="6334575" y="2450262"/>
                <a:chExt cx="814500" cy="313200"/>
              </a:xfrm>
            </p:grpSpPr>
            <p:sp>
              <p:nvSpPr>
                <p:cNvPr id="307" name="Shape 307"/>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308" name="Shape 308"/>
                <p:cNvCxnSpPr>
                  <a:stCxn id="307"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309" name="Shape 309"/>
            <p:cNvPicPr preferRelativeResize="0"/>
            <p:nvPr/>
          </p:nvPicPr>
          <p:blipFill>
            <a:blip r:embed="rId4">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489413952"/>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 -- A Complete Converged Platform</a:t>
            </a:r>
          </a:p>
        </p:txBody>
      </p:sp>
      <p:sp>
        <p:nvSpPr>
          <p:cNvPr id="399" name="Shape 399"/>
          <p:cNvSpPr/>
          <p:nvPr/>
        </p:nvSpPr>
        <p:spPr>
          <a:xfrm>
            <a:off x="4451282" y="2187276"/>
            <a:ext cx="2226620" cy="49247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r>
              <a:rPr lang="en" sz="1700" b="1">
                <a:solidFill>
                  <a:srgbClr val="FFFFFF"/>
                </a:solidFill>
              </a:rPr>
              <a:t>Marathon</a:t>
            </a:r>
          </a:p>
        </p:txBody>
      </p:sp>
      <p:pic>
        <p:nvPicPr>
          <p:cNvPr id="400" name="Shape 400"/>
          <p:cNvPicPr preferRelativeResize="0"/>
          <p:nvPr/>
        </p:nvPicPr>
        <p:blipFill>
          <a:blip r:embed="rId3">
            <a:alphaModFix/>
          </a:blip>
          <a:stretch>
            <a:fillRect/>
          </a:stretch>
        </p:blipFill>
        <p:spPr>
          <a:xfrm>
            <a:off x="5460610" y="2138863"/>
            <a:ext cx="1294588" cy="589297"/>
          </a:xfrm>
          <a:prstGeom prst="rect">
            <a:avLst/>
          </a:prstGeom>
          <a:noFill/>
          <a:ln>
            <a:noFill/>
          </a:ln>
        </p:spPr>
      </p:pic>
      <p:pic>
        <p:nvPicPr>
          <p:cNvPr id="401" name="Shape 401"/>
          <p:cNvPicPr preferRelativeResize="0"/>
          <p:nvPr/>
        </p:nvPicPr>
        <p:blipFill>
          <a:blip r:embed="rId4">
            <a:alphaModFix/>
          </a:blip>
          <a:stretch>
            <a:fillRect/>
          </a:stretch>
        </p:blipFill>
        <p:spPr>
          <a:xfrm>
            <a:off x="4476075" y="1501380"/>
            <a:ext cx="1042229" cy="589295"/>
          </a:xfrm>
          <a:prstGeom prst="rect">
            <a:avLst/>
          </a:prstGeom>
          <a:noFill/>
          <a:ln>
            <a:noFill/>
          </a:ln>
        </p:spPr>
      </p:pic>
      <p:pic>
        <p:nvPicPr>
          <p:cNvPr id="402" name="Shape 402"/>
          <p:cNvPicPr preferRelativeResize="0"/>
          <p:nvPr/>
        </p:nvPicPr>
        <p:blipFill>
          <a:blip r:embed="rId4">
            <a:alphaModFix/>
          </a:blip>
          <a:stretch>
            <a:fillRect/>
          </a:stretch>
        </p:blipFill>
        <p:spPr>
          <a:xfrm>
            <a:off x="5635648" y="1501380"/>
            <a:ext cx="1042229" cy="589295"/>
          </a:xfrm>
          <a:prstGeom prst="rect">
            <a:avLst/>
          </a:prstGeom>
          <a:noFill/>
          <a:ln>
            <a:noFill/>
          </a:ln>
        </p:spPr>
      </p:pic>
      <p:sp>
        <p:nvSpPr>
          <p:cNvPr id="403" name="Shape 403"/>
          <p:cNvSpPr txBox="1"/>
          <p:nvPr/>
        </p:nvSpPr>
        <p:spPr>
          <a:xfrm>
            <a:off x="453066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sp>
        <p:nvSpPr>
          <p:cNvPr id="404" name="Shape 404"/>
          <p:cNvSpPr txBox="1"/>
          <p:nvPr/>
        </p:nvSpPr>
        <p:spPr>
          <a:xfrm>
            <a:off x="569022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pic>
        <p:nvPicPr>
          <p:cNvPr id="405" name="Shape 405"/>
          <p:cNvPicPr preferRelativeResize="0"/>
          <p:nvPr/>
        </p:nvPicPr>
        <p:blipFill>
          <a:blip r:embed="rId4">
            <a:alphaModFix/>
          </a:blip>
          <a:stretch>
            <a:fillRect/>
          </a:stretch>
        </p:blipFill>
        <p:spPr>
          <a:xfrm>
            <a:off x="3261916" y="1250357"/>
            <a:ext cx="1042229" cy="589295"/>
          </a:xfrm>
          <a:prstGeom prst="rect">
            <a:avLst/>
          </a:prstGeom>
          <a:noFill/>
          <a:ln>
            <a:noFill/>
          </a:ln>
        </p:spPr>
      </p:pic>
      <p:sp>
        <p:nvSpPr>
          <p:cNvPr id="406" name="Shape 406"/>
          <p:cNvSpPr txBox="1"/>
          <p:nvPr/>
        </p:nvSpPr>
        <p:spPr>
          <a:xfrm>
            <a:off x="3316489" y="1417238"/>
            <a:ext cx="933057" cy="255533"/>
          </a:xfrm>
          <a:prstGeom prst="rect">
            <a:avLst/>
          </a:prstGeom>
          <a:noFill/>
          <a:ln>
            <a:noFill/>
          </a:ln>
        </p:spPr>
        <p:txBody>
          <a:bodyPr lIns="91401" tIns="91401" rIns="91401" bIns="91401" anchor="ctr" anchorCtr="0">
            <a:noAutofit/>
          </a:bodyPr>
          <a:lstStyle/>
          <a:p>
            <a:pPr algn="ctr"/>
            <a:r>
              <a:rPr lang="en" sz="1200"/>
              <a:t>Docker Images</a:t>
            </a:r>
          </a:p>
        </p:txBody>
      </p:sp>
      <p:grpSp>
        <p:nvGrpSpPr>
          <p:cNvPr id="407" name="Shape 407"/>
          <p:cNvGrpSpPr/>
          <p:nvPr/>
        </p:nvGrpSpPr>
        <p:grpSpPr>
          <a:xfrm>
            <a:off x="458272" y="2733632"/>
            <a:ext cx="8227457" cy="876071"/>
            <a:chOff x="466725" y="1076324"/>
            <a:chExt cx="8229600" cy="876299"/>
          </a:xfrm>
        </p:grpSpPr>
        <p:sp>
          <p:nvSpPr>
            <p:cNvPr id="408" name="Shape 408"/>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409" name="Shape 409"/>
            <p:cNvPicPr preferRelativeResize="0"/>
            <p:nvPr/>
          </p:nvPicPr>
          <p:blipFill>
            <a:blip r:embed="rId5">
              <a:alphaModFix/>
            </a:blip>
            <a:stretch>
              <a:fillRect/>
            </a:stretch>
          </p:blipFill>
          <p:spPr>
            <a:xfrm>
              <a:off x="3449962" y="1076324"/>
              <a:ext cx="2244075" cy="876299"/>
            </a:xfrm>
            <a:prstGeom prst="rect">
              <a:avLst/>
            </a:prstGeom>
            <a:noFill/>
            <a:ln>
              <a:noFill/>
            </a:ln>
          </p:spPr>
        </p:pic>
      </p:grpSp>
      <p:grpSp>
        <p:nvGrpSpPr>
          <p:cNvPr id="410" name="Shape 410"/>
          <p:cNvGrpSpPr/>
          <p:nvPr/>
        </p:nvGrpSpPr>
        <p:grpSpPr>
          <a:xfrm>
            <a:off x="458272" y="1981354"/>
            <a:ext cx="1208385" cy="733009"/>
            <a:chOff x="3535000" y="2219325"/>
            <a:chExt cx="1208700" cy="733200"/>
          </a:xfrm>
        </p:grpSpPr>
        <p:sp>
          <p:nvSpPr>
            <p:cNvPr id="411" name="Shape 411"/>
            <p:cNvSpPr/>
            <p:nvPr/>
          </p:nvSpPr>
          <p:spPr>
            <a:xfrm>
              <a:off x="3535000" y="2219325"/>
              <a:ext cx="1208700" cy="733200"/>
            </a:xfrm>
            <a:prstGeom prst="roundRect">
              <a:avLst>
                <a:gd name="adj" fmla="val 16667"/>
              </a:avLst>
            </a:prstGeom>
            <a:solidFill>
              <a:srgbClr val="FFF2CC"/>
            </a:solidFill>
            <a:ln>
              <a:noFill/>
            </a:ln>
          </p:spPr>
          <p:txBody>
            <a:bodyPr lIns="91401" tIns="91401" rIns="91401" bIns="91401" anchor="ctr" anchorCtr="0">
              <a:noAutofit/>
            </a:bodyPr>
            <a:lstStyle/>
            <a:p>
              <a:endParaRPr sz="2399"/>
            </a:p>
          </p:txBody>
        </p:sp>
        <p:pic>
          <p:nvPicPr>
            <p:cNvPr id="412" name="Shape 412"/>
            <p:cNvPicPr preferRelativeResize="0"/>
            <p:nvPr/>
          </p:nvPicPr>
          <p:blipFill>
            <a:blip r:embed="rId6">
              <a:alphaModFix/>
            </a:blip>
            <a:stretch>
              <a:fillRect/>
            </a:stretch>
          </p:blipFill>
          <p:spPr>
            <a:xfrm>
              <a:off x="3558324" y="2275350"/>
              <a:ext cx="1162049" cy="592791"/>
            </a:xfrm>
            <a:prstGeom prst="rect">
              <a:avLst/>
            </a:prstGeom>
            <a:noFill/>
            <a:ln>
              <a:noFill/>
            </a:ln>
          </p:spPr>
        </p:pic>
      </p:grpSp>
      <p:sp>
        <p:nvSpPr>
          <p:cNvPr id="414" name="Shape 414"/>
          <p:cNvSpPr/>
          <p:nvPr/>
        </p:nvSpPr>
        <p:spPr>
          <a:xfrm>
            <a:off x="1754909" y="1895952"/>
            <a:ext cx="1371243" cy="837682"/>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grpSp>
        <p:nvGrpSpPr>
          <p:cNvPr id="416" name="Shape 416"/>
          <p:cNvGrpSpPr/>
          <p:nvPr/>
        </p:nvGrpSpPr>
        <p:grpSpPr>
          <a:xfrm>
            <a:off x="3134171" y="1917896"/>
            <a:ext cx="1317110" cy="793793"/>
            <a:chOff x="6927446" y="2628900"/>
            <a:chExt cx="1317453" cy="794000"/>
          </a:xfrm>
        </p:grpSpPr>
        <p:sp>
          <p:nvSpPr>
            <p:cNvPr id="417" name="Shape 417"/>
            <p:cNvSpPr/>
            <p:nvPr/>
          </p:nvSpPr>
          <p:spPr>
            <a:xfrm>
              <a:off x="6981825" y="2628900"/>
              <a:ext cx="1208700" cy="7896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18" name="Shape 418"/>
            <p:cNvPicPr preferRelativeResize="0"/>
            <p:nvPr/>
          </p:nvPicPr>
          <p:blipFill>
            <a:blip r:embed="rId7">
              <a:alphaModFix/>
            </a:blip>
            <a:stretch>
              <a:fillRect/>
            </a:stretch>
          </p:blipFill>
          <p:spPr>
            <a:xfrm>
              <a:off x="6927446" y="2633300"/>
              <a:ext cx="1317453" cy="789599"/>
            </a:xfrm>
            <a:prstGeom prst="rect">
              <a:avLst/>
            </a:prstGeom>
            <a:noFill/>
            <a:ln>
              <a:noFill/>
            </a:ln>
          </p:spPr>
        </p:pic>
      </p:grpSp>
      <p:grpSp>
        <p:nvGrpSpPr>
          <p:cNvPr id="419" name="Shape 419"/>
          <p:cNvGrpSpPr/>
          <p:nvPr/>
        </p:nvGrpSpPr>
        <p:grpSpPr>
          <a:xfrm>
            <a:off x="6755202" y="2001607"/>
            <a:ext cx="1931967" cy="692513"/>
            <a:chOff x="6678450" y="1950750"/>
            <a:chExt cx="2209800" cy="794100"/>
          </a:xfrm>
        </p:grpSpPr>
        <p:sp>
          <p:nvSpPr>
            <p:cNvPr id="420" name="Shape 420"/>
            <p:cNvSpPr/>
            <p:nvPr/>
          </p:nvSpPr>
          <p:spPr>
            <a:xfrm>
              <a:off x="6678450" y="1950750"/>
              <a:ext cx="2209800" cy="7941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21" name="Shape 421"/>
            <p:cNvPicPr preferRelativeResize="0"/>
            <p:nvPr/>
          </p:nvPicPr>
          <p:blipFill>
            <a:blip r:embed="rId8">
              <a:alphaModFix/>
            </a:blip>
            <a:stretch>
              <a:fillRect/>
            </a:stretch>
          </p:blipFill>
          <p:spPr>
            <a:xfrm>
              <a:off x="6730851" y="2087161"/>
              <a:ext cx="2105024" cy="521274"/>
            </a:xfrm>
            <a:prstGeom prst="rect">
              <a:avLst/>
            </a:prstGeom>
            <a:noFill/>
            <a:ln>
              <a:noFill/>
            </a:ln>
          </p:spPr>
        </p:pic>
      </p:grpSp>
      <p:grpSp>
        <p:nvGrpSpPr>
          <p:cNvPr id="422" name="Shape 422"/>
          <p:cNvGrpSpPr/>
          <p:nvPr/>
        </p:nvGrpSpPr>
        <p:grpSpPr>
          <a:xfrm>
            <a:off x="6755202" y="1528537"/>
            <a:ext cx="910371" cy="433539"/>
            <a:chOff x="2638275" y="2095500"/>
            <a:chExt cx="1514400" cy="638100"/>
          </a:xfrm>
        </p:grpSpPr>
        <p:sp>
          <p:nvSpPr>
            <p:cNvPr id="423" name="Shape 423"/>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4" name="Shape 424"/>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5" name="Shape 425"/>
          <p:cNvGrpSpPr/>
          <p:nvPr/>
        </p:nvGrpSpPr>
        <p:grpSpPr>
          <a:xfrm>
            <a:off x="7742895" y="1528537"/>
            <a:ext cx="910371" cy="433539"/>
            <a:chOff x="2638275" y="2095500"/>
            <a:chExt cx="1514400" cy="638100"/>
          </a:xfrm>
        </p:grpSpPr>
        <p:sp>
          <p:nvSpPr>
            <p:cNvPr id="426" name="Shape 426"/>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7" name="Shape 427"/>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8" name="Shape 428"/>
          <p:cNvGrpSpPr/>
          <p:nvPr/>
        </p:nvGrpSpPr>
        <p:grpSpPr>
          <a:xfrm>
            <a:off x="458272" y="3598433"/>
            <a:ext cx="8227457" cy="1098314"/>
            <a:chOff x="457200" y="3598700"/>
            <a:chExt cx="8229600" cy="1098600"/>
          </a:xfrm>
        </p:grpSpPr>
        <p:grpSp>
          <p:nvGrpSpPr>
            <p:cNvPr id="429" name="Shape 429"/>
            <p:cNvGrpSpPr/>
            <p:nvPr/>
          </p:nvGrpSpPr>
          <p:grpSpPr>
            <a:xfrm>
              <a:off x="457200" y="3598700"/>
              <a:ext cx="8229600" cy="1098600"/>
              <a:chOff x="457075" y="2446175"/>
              <a:chExt cx="8229600" cy="1098600"/>
            </a:xfrm>
          </p:grpSpPr>
          <p:sp>
            <p:nvSpPr>
              <p:cNvPr id="430" name="Shape 430"/>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1" name="Shape 431"/>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432" name="Shape 432"/>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433" name="Shape 433"/>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4" name="Shape 434"/>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435" name="Shape 435"/>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6" name="Shape 436"/>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437" name="Shape 437"/>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8" name="Shape 438"/>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439" name="Shape 439"/>
              <p:cNvGrpSpPr/>
              <p:nvPr/>
            </p:nvGrpSpPr>
            <p:grpSpPr>
              <a:xfrm>
                <a:off x="6191250" y="2502750"/>
                <a:ext cx="814500" cy="313200"/>
                <a:chOff x="6191250" y="2502750"/>
                <a:chExt cx="814500" cy="313200"/>
              </a:xfrm>
            </p:grpSpPr>
            <p:sp>
              <p:nvSpPr>
                <p:cNvPr id="440" name="Shape 440"/>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441" name="Shape 441"/>
                <p:cNvCxnSpPr>
                  <a:stCxn id="440"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2" name="Shape 442"/>
              <p:cNvGrpSpPr/>
              <p:nvPr/>
            </p:nvGrpSpPr>
            <p:grpSpPr>
              <a:xfrm>
                <a:off x="7639025" y="2507500"/>
                <a:ext cx="814500" cy="313200"/>
                <a:chOff x="6791325" y="1712175"/>
                <a:chExt cx="814500" cy="313200"/>
              </a:xfrm>
            </p:grpSpPr>
            <p:sp>
              <p:nvSpPr>
                <p:cNvPr id="443" name="Shape 443"/>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444" name="Shape 444"/>
                <p:cNvCxnSpPr>
                  <a:stCxn id="443"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5" name="Shape 445"/>
              <p:cNvGrpSpPr/>
              <p:nvPr/>
            </p:nvGrpSpPr>
            <p:grpSpPr>
              <a:xfrm>
                <a:off x="715275" y="2502750"/>
                <a:ext cx="814500" cy="313200"/>
                <a:chOff x="4777700" y="2421775"/>
                <a:chExt cx="814500" cy="313200"/>
              </a:xfrm>
            </p:grpSpPr>
            <p:sp>
              <p:nvSpPr>
                <p:cNvPr id="446" name="Shape 446"/>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447" name="Shape 447"/>
                <p:cNvCxnSpPr>
                  <a:stCxn id="446"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8" name="Shape 448"/>
              <p:cNvGrpSpPr/>
              <p:nvPr/>
            </p:nvGrpSpPr>
            <p:grpSpPr>
              <a:xfrm>
                <a:off x="2224075" y="2502750"/>
                <a:ext cx="814500" cy="313200"/>
                <a:chOff x="5414950" y="2421775"/>
                <a:chExt cx="814500" cy="313200"/>
              </a:xfrm>
            </p:grpSpPr>
            <p:sp>
              <p:nvSpPr>
                <p:cNvPr id="449" name="Shape 449"/>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450" name="Shape 450"/>
                <p:cNvCxnSpPr>
                  <a:stCxn id="449"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51" name="Shape 451"/>
              <p:cNvGrpSpPr/>
              <p:nvPr/>
            </p:nvGrpSpPr>
            <p:grpSpPr>
              <a:xfrm>
                <a:off x="4177150" y="2507412"/>
                <a:ext cx="814500" cy="313200"/>
                <a:chOff x="6334575" y="2450262"/>
                <a:chExt cx="814500" cy="313200"/>
              </a:xfrm>
            </p:grpSpPr>
            <p:sp>
              <p:nvSpPr>
                <p:cNvPr id="452" name="Shape 452"/>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453" name="Shape 453"/>
                <p:cNvCxnSpPr>
                  <a:stCxn id="452"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454" name="Shape 454"/>
            <p:cNvPicPr preferRelativeResize="0"/>
            <p:nvPr/>
          </p:nvPicPr>
          <p:blipFill>
            <a:blip r:embed="rId10">
              <a:alphaModFix/>
            </a:blip>
            <a:stretch>
              <a:fillRect/>
            </a:stretch>
          </p:blipFill>
          <p:spPr>
            <a:xfrm>
              <a:off x="2647950" y="4246218"/>
              <a:ext cx="552449" cy="349600"/>
            </a:xfrm>
            <a:prstGeom prst="rect">
              <a:avLst/>
            </a:prstGeom>
            <a:noFill/>
            <a:ln>
              <a:noFill/>
            </a:ln>
          </p:spPr>
        </p:pic>
      </p:grpSp>
      <p:pic>
        <p:nvPicPr>
          <p:cNvPr id="2" name="Picture 1"/>
          <p:cNvPicPr>
            <a:picLocks noChangeAspect="1"/>
          </p:cNvPicPr>
          <p:nvPr/>
        </p:nvPicPr>
        <p:blipFill>
          <a:blip r:embed="rId11"/>
          <a:stretch>
            <a:fillRect/>
          </a:stretch>
        </p:blipFill>
        <p:spPr>
          <a:xfrm>
            <a:off x="1829569" y="1999020"/>
            <a:ext cx="1240226" cy="661454"/>
          </a:xfrm>
          <a:prstGeom prst="rect">
            <a:avLst/>
          </a:prstGeom>
        </p:spPr>
      </p:pic>
    </p:spTree>
    <p:extLst>
      <p:ext uri="{BB962C8B-B14F-4D97-AF65-F5344CB8AC3E}">
        <p14:creationId xmlns:p14="http://schemas.microsoft.com/office/powerpoint/2010/main" val="1880448296"/>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Appendix</a:t>
            </a:r>
            <a:endParaRPr lang="en-US" dirty="0">
              <a:solidFill>
                <a:schemeClr val="bg1"/>
              </a:solidFill>
              <a:uFillTx/>
            </a:endParaRPr>
          </a:p>
        </p:txBody>
      </p:sp>
    </p:spTree>
    <p:extLst>
      <p:ext uri="{BB962C8B-B14F-4D97-AF65-F5344CB8AC3E}">
        <p14:creationId xmlns:p14="http://schemas.microsoft.com/office/powerpoint/2010/main" val="17353466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Short Primer on Containers</a:t>
            </a:r>
            <a:endParaRPr lang="en-US" dirty="0">
              <a:solidFill>
                <a:schemeClr val="bg1"/>
              </a:solidFill>
              <a:uFillTx/>
            </a:endParaRPr>
          </a:p>
        </p:txBody>
      </p:sp>
    </p:spTree>
    <p:extLst>
      <p:ext uri="{BB962C8B-B14F-4D97-AF65-F5344CB8AC3E}">
        <p14:creationId xmlns:p14="http://schemas.microsoft.com/office/powerpoint/2010/main" val="14759126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Physical World</a:t>
            </a:r>
            <a:endParaRPr lang="en-US" i="1" dirty="0">
              <a:uFillTx/>
            </a:endParaRPr>
          </a:p>
        </p:txBody>
      </p:sp>
      <p:pic>
        <p:nvPicPr>
          <p:cNvPr id="36" name="Shape 356" descr="search.jpg"/>
          <p:cNvPicPr preferRelativeResize="0"/>
          <p:nvPr/>
        </p:nvPicPr>
        <p:blipFill rotWithShape="1">
          <a:blip r:embed="rId3"/>
          <a:srcRect/>
          <a:stretch/>
        </p:blipFill>
        <p:spPr>
          <a:xfrm>
            <a:off x="5625070" y="1665075"/>
            <a:ext cx="1383260" cy="997048"/>
          </a:xfrm>
          <a:prstGeom prst="rect">
            <a:avLst/>
          </a:prstGeom>
          <a:noFill/>
          <a:ln>
            <a:noFill/>
          </a:ln>
        </p:spPr>
      </p:pic>
      <p:pic>
        <p:nvPicPr>
          <p:cNvPr id="37" name="Shape 357"/>
          <p:cNvPicPr preferRelativeResize="0"/>
          <p:nvPr/>
        </p:nvPicPr>
        <p:blipFill>
          <a:blip r:embed="rId4"/>
          <a:stretch>
            <a:fillRect/>
          </a:stretch>
        </p:blipFill>
        <p:spPr>
          <a:xfrm>
            <a:off x="7369332" y="1665075"/>
            <a:ext cx="1603906" cy="997048"/>
          </a:xfrm>
          <a:prstGeom prst="rect">
            <a:avLst/>
          </a:prstGeom>
          <a:noFill/>
          <a:ln>
            <a:noFill/>
          </a:ln>
        </p:spPr>
      </p:pic>
      <p:sp>
        <p:nvSpPr>
          <p:cNvPr id="38" name="TextBox 37"/>
          <p:cNvSpPr txBox="1">
            <a:spLocks/>
          </p:cNvSpPr>
          <p:nvPr/>
        </p:nvSpPr>
        <p:spPr>
          <a:xfrm>
            <a:off x="6090556" y="2849165"/>
            <a:ext cx="500458" cy="253916"/>
          </a:xfrm>
          <a:prstGeom prst="rect">
            <a:avLst/>
          </a:prstGeom>
          <a:noFill/>
        </p:spPr>
        <p:txBody>
          <a:bodyPr wrap="none" rtlCol="0">
            <a:spAutoFit/>
          </a:bodyPr>
          <a:lstStyle/>
          <a:p>
            <a:r>
              <a:rPr lang="en-US" sz="1050" b="1" dirty="0">
                <a:solidFill>
                  <a:srgbClr val="4D4F53"/>
                </a:solidFill>
                <a:cs typeface="Arial"/>
              </a:rPr>
              <a:t>Pack</a:t>
            </a:r>
            <a:endParaRPr lang="en-US" sz="825" b="1" dirty="0">
              <a:solidFill>
                <a:srgbClr val="4D4F53"/>
              </a:solidFill>
              <a:cs typeface="Arial"/>
            </a:endParaRPr>
          </a:p>
        </p:txBody>
      </p:sp>
      <p:sp>
        <p:nvSpPr>
          <p:cNvPr id="39" name="TextBox 38"/>
          <p:cNvSpPr txBox="1">
            <a:spLocks/>
          </p:cNvSpPr>
          <p:nvPr/>
        </p:nvSpPr>
        <p:spPr>
          <a:xfrm>
            <a:off x="7956562" y="2858359"/>
            <a:ext cx="474810" cy="253916"/>
          </a:xfrm>
          <a:prstGeom prst="rect">
            <a:avLst/>
          </a:prstGeom>
          <a:noFill/>
        </p:spPr>
        <p:txBody>
          <a:bodyPr wrap="none" rtlCol="0">
            <a:spAutoFit/>
          </a:bodyPr>
          <a:lstStyle/>
          <a:p>
            <a:r>
              <a:rPr lang="en-US" sz="1050" b="1" dirty="0">
                <a:solidFill>
                  <a:srgbClr val="4D4F53"/>
                </a:solidFill>
                <a:cs typeface="Arial"/>
              </a:rPr>
              <a:t>Ship</a:t>
            </a:r>
            <a:endParaRPr lang="en-US" sz="825" b="1" dirty="0">
              <a:solidFill>
                <a:srgbClr val="4D4F53"/>
              </a:solidFill>
              <a:cs typeface="Arial"/>
            </a:endParaRPr>
          </a:p>
        </p:txBody>
      </p:sp>
      <p:pic>
        <p:nvPicPr>
          <p:cNvPr id="7" name="Picture 6"/>
          <p:cNvPicPr>
            <a:picLocks noChangeAspect="1"/>
          </p:cNvPicPr>
          <p:nvPr/>
        </p:nvPicPr>
        <p:blipFill>
          <a:blip r:embed="rId5"/>
          <a:stretch>
            <a:fillRect/>
          </a:stretch>
        </p:blipFill>
        <p:spPr>
          <a:xfrm>
            <a:off x="591296" y="1665075"/>
            <a:ext cx="1599782" cy="997048"/>
          </a:xfrm>
          <a:prstGeom prst="rect">
            <a:avLst/>
          </a:prstGeom>
        </p:spPr>
      </p:pic>
      <p:sp>
        <p:nvSpPr>
          <p:cNvPr id="44" name="TextBox 43"/>
          <p:cNvSpPr txBox="1">
            <a:spLocks/>
          </p:cNvSpPr>
          <p:nvPr/>
        </p:nvSpPr>
        <p:spPr>
          <a:xfrm>
            <a:off x="1165043" y="2849166"/>
            <a:ext cx="505267" cy="253916"/>
          </a:xfrm>
          <a:prstGeom prst="rect">
            <a:avLst/>
          </a:prstGeom>
          <a:noFill/>
        </p:spPr>
        <p:txBody>
          <a:bodyPr wrap="none" rtlCol="0">
            <a:spAutoFit/>
          </a:bodyPr>
          <a:lstStyle/>
          <a:p>
            <a:r>
              <a:rPr lang="en-US" sz="1050" b="1" dirty="0">
                <a:solidFill>
                  <a:srgbClr val="4D4F53"/>
                </a:solidFill>
                <a:cs typeface="Arial"/>
              </a:rPr>
              <a:t>Load</a:t>
            </a:r>
            <a:endParaRPr lang="en-US" sz="825" b="1" dirty="0">
              <a:solidFill>
                <a:srgbClr val="4D4F53"/>
              </a:solidFill>
              <a:cs typeface="Arial"/>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6"/>
          <a:stretch>
            <a:fillRect/>
          </a:stretch>
        </p:blipFill>
        <p:spPr>
          <a:xfrm>
            <a:off x="2451571" y="1665075"/>
            <a:ext cx="1439588" cy="997048"/>
          </a:xfrm>
          <a:prstGeom prst="rect">
            <a:avLst/>
          </a:prstGeom>
        </p:spPr>
      </p:pic>
      <p:sp>
        <p:nvSpPr>
          <p:cNvPr id="15" name="TextBox 14"/>
          <p:cNvSpPr txBox="1">
            <a:spLocks/>
          </p:cNvSpPr>
          <p:nvPr/>
        </p:nvSpPr>
        <p:spPr>
          <a:xfrm>
            <a:off x="2910717" y="2858359"/>
            <a:ext cx="521298" cy="253916"/>
          </a:xfrm>
          <a:prstGeom prst="rect">
            <a:avLst/>
          </a:prstGeom>
          <a:noFill/>
        </p:spPr>
        <p:txBody>
          <a:bodyPr wrap="none" rtlCol="0">
            <a:spAutoFit/>
          </a:bodyPr>
          <a:lstStyle/>
          <a:p>
            <a:pPr algn="ctr"/>
            <a:r>
              <a:rPr lang="en-US" sz="1050" b="1" dirty="0">
                <a:solidFill>
                  <a:srgbClr val="4D4F53"/>
                </a:solidFill>
                <a:cs typeface="Arial"/>
              </a:rPr>
              <a:t>Hope</a:t>
            </a:r>
          </a:p>
        </p:txBody>
      </p: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Containers</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Containers</a:t>
            </a:r>
          </a:p>
        </p:txBody>
      </p:sp>
      <p:sp>
        <p:nvSpPr>
          <p:cNvPr id="20" name="TextBox 19"/>
          <p:cNvSpPr txBox="1">
            <a:spLocks/>
          </p:cNvSpPr>
          <p:nvPr/>
        </p:nvSpPr>
        <p:spPr>
          <a:xfrm>
            <a:off x="906061" y="3465826"/>
            <a:ext cx="2884502" cy="415498"/>
          </a:xfrm>
          <a:prstGeom prst="rect">
            <a:avLst/>
          </a:prstGeom>
          <a:noFill/>
        </p:spPr>
        <p:txBody>
          <a:bodyPr wrap="square" rtlCol="0">
            <a:spAutoFit/>
          </a:bodyPr>
          <a:lstStyle/>
          <a:p>
            <a:r>
              <a:rPr lang="en-US" sz="1050" dirty="0">
                <a:solidFill>
                  <a:srgbClr val="4D4F53"/>
                </a:solidFill>
                <a:cs typeface="Arial"/>
              </a:rPr>
              <a:t>Without containers, goods are loaded ad-hoc and may not reach their final destination.</a:t>
            </a:r>
            <a:endParaRPr lang="en-US" sz="825" dirty="0">
              <a:solidFill>
                <a:srgbClr val="4D4F53"/>
              </a:solidFill>
              <a:cs typeface="Arial"/>
            </a:endParaRPr>
          </a:p>
        </p:txBody>
      </p:sp>
      <p:sp>
        <p:nvSpPr>
          <p:cNvPr id="21" name="TextBox 20"/>
          <p:cNvSpPr txBox="1">
            <a:spLocks/>
          </p:cNvSpPr>
          <p:nvPr/>
        </p:nvSpPr>
        <p:spPr>
          <a:xfrm>
            <a:off x="5751082" y="3385035"/>
            <a:ext cx="2884502" cy="577081"/>
          </a:xfrm>
          <a:prstGeom prst="rect">
            <a:avLst/>
          </a:prstGeom>
          <a:noFill/>
        </p:spPr>
        <p:txBody>
          <a:bodyPr wrap="square" rtlCol="0">
            <a:spAutoFit/>
          </a:bodyPr>
          <a:lstStyle/>
          <a:p>
            <a:r>
              <a:rPr lang="en-US" sz="1050" dirty="0">
                <a:solidFill>
                  <a:srgbClr val="4D4F53"/>
                </a:solidFill>
                <a:cs typeface="Arial"/>
              </a:rPr>
              <a:t>With containers, goods are packed in a more consistent way, greatly improving portability and minimizing the chance of loss. </a:t>
            </a:r>
            <a:endParaRPr lang="en-US" sz="825" dirty="0">
              <a:solidFill>
                <a:srgbClr val="4D4F53"/>
              </a:solidFill>
              <a:cs typeface="Arial"/>
            </a:endParaRPr>
          </a:p>
        </p:txBody>
      </p:sp>
    </p:spTree>
    <p:extLst>
      <p:ext uri="{BB962C8B-B14F-4D97-AF65-F5344CB8AC3E}">
        <p14:creationId xmlns:p14="http://schemas.microsoft.com/office/powerpoint/2010/main" val="7922377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Virtual World</a:t>
            </a:r>
            <a:endParaRPr lang="en-US" i="1" dirty="0">
              <a:uFillTx/>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Docker</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Docker</a:t>
            </a:r>
          </a:p>
        </p:txBody>
      </p:sp>
      <p:pic>
        <p:nvPicPr>
          <p:cNvPr id="3" name="Picture 2"/>
          <p:cNvPicPr>
            <a:picLocks noChangeAspect="1"/>
          </p:cNvPicPr>
          <p:nvPr/>
        </p:nvPicPr>
        <p:blipFill>
          <a:blip r:embed="rId3"/>
          <a:stretch>
            <a:fillRect/>
          </a:stretch>
        </p:blipFill>
        <p:spPr>
          <a:xfrm>
            <a:off x="2418473" y="2426809"/>
            <a:ext cx="462408" cy="462408"/>
          </a:xfrm>
          <a:prstGeom prst="rect">
            <a:avLst/>
          </a:prstGeom>
        </p:spPr>
      </p:pic>
      <p:pic>
        <p:nvPicPr>
          <p:cNvPr id="4" name="Picture 3"/>
          <p:cNvPicPr>
            <a:picLocks noChangeAspect="1"/>
          </p:cNvPicPr>
          <p:nvPr/>
        </p:nvPicPr>
        <p:blipFill>
          <a:blip r:embed="rId4"/>
          <a:stretch>
            <a:fillRect/>
          </a:stretch>
        </p:blipFill>
        <p:spPr>
          <a:xfrm>
            <a:off x="594681" y="2426809"/>
            <a:ext cx="449282" cy="449282"/>
          </a:xfrm>
          <a:prstGeom prst="rect">
            <a:avLst/>
          </a:prstGeom>
        </p:spPr>
      </p:pic>
      <p:pic>
        <p:nvPicPr>
          <p:cNvPr id="6" name="Picture 5"/>
          <p:cNvPicPr>
            <a:picLocks noChangeAspect="1"/>
          </p:cNvPicPr>
          <p:nvPr/>
        </p:nvPicPr>
        <p:blipFill>
          <a:blip r:embed="rId5"/>
          <a:stretch>
            <a:fillRect/>
          </a:stretch>
        </p:blipFill>
        <p:spPr>
          <a:xfrm>
            <a:off x="3786160" y="1574644"/>
            <a:ext cx="442467" cy="442467"/>
          </a:xfrm>
          <a:prstGeom prst="rect">
            <a:avLst/>
          </a:prstGeom>
        </p:spPr>
      </p:pic>
      <p:pic>
        <p:nvPicPr>
          <p:cNvPr id="8" name="Picture 7"/>
          <p:cNvPicPr>
            <a:picLocks noChangeAspect="1"/>
          </p:cNvPicPr>
          <p:nvPr/>
        </p:nvPicPr>
        <p:blipFill>
          <a:blip r:embed="rId6"/>
          <a:stretch>
            <a:fillRect/>
          </a:stretch>
        </p:blipFill>
        <p:spPr>
          <a:xfrm>
            <a:off x="3786160" y="2426809"/>
            <a:ext cx="442467" cy="442467"/>
          </a:xfrm>
          <a:prstGeom prst="rect">
            <a:avLst/>
          </a:prstGeom>
        </p:spPr>
      </p:pic>
      <p:pic>
        <p:nvPicPr>
          <p:cNvPr id="9" name="Picture 8"/>
          <p:cNvPicPr>
            <a:picLocks noChangeAspect="1"/>
          </p:cNvPicPr>
          <p:nvPr/>
        </p:nvPicPr>
        <p:blipFill>
          <a:blip r:embed="rId7"/>
          <a:stretch>
            <a:fillRect/>
          </a:stretch>
        </p:blipFill>
        <p:spPr>
          <a:xfrm>
            <a:off x="3786160" y="3365835"/>
            <a:ext cx="445660" cy="445660"/>
          </a:xfrm>
          <a:prstGeom prst="rect">
            <a:avLst/>
          </a:prstGeom>
        </p:spPr>
      </p:pic>
      <p:sp>
        <p:nvSpPr>
          <p:cNvPr id="24" name="TextBox 23"/>
          <p:cNvSpPr txBox="1">
            <a:spLocks/>
          </p:cNvSpPr>
          <p:nvPr/>
        </p:nvSpPr>
        <p:spPr>
          <a:xfrm>
            <a:off x="518638" y="2918909"/>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25" name="TextBox 24"/>
          <p:cNvSpPr txBox="1">
            <a:spLocks/>
          </p:cNvSpPr>
          <p:nvPr/>
        </p:nvSpPr>
        <p:spPr>
          <a:xfrm>
            <a:off x="2374842" y="2916780"/>
            <a:ext cx="598241" cy="207749"/>
          </a:xfrm>
          <a:prstGeom prst="rect">
            <a:avLst/>
          </a:prstGeom>
          <a:noFill/>
        </p:spPr>
        <p:txBody>
          <a:bodyPr wrap="none" rtlCol="0">
            <a:spAutoFit/>
          </a:bodyPr>
          <a:lstStyle/>
          <a:p>
            <a:r>
              <a:rPr lang="en-US" sz="750" b="1" dirty="0">
                <a:solidFill>
                  <a:srgbClr val="4D4F53"/>
                </a:solidFill>
                <a:cs typeface="Arial"/>
              </a:rPr>
              <a:t>IT Admin</a:t>
            </a:r>
          </a:p>
        </p:txBody>
      </p:sp>
      <p:cxnSp>
        <p:nvCxnSpPr>
          <p:cNvPr id="12" name="Straight Arrow Connector 11"/>
          <p:cNvCxnSpPr/>
          <p:nvPr/>
        </p:nvCxnSpPr>
        <p:spPr bwMode="auto">
          <a:xfrm>
            <a:off x="1043963" y="2544679"/>
            <a:ext cx="1374511" cy="0"/>
          </a:xfrm>
          <a:prstGeom prst="straightConnector1">
            <a:avLst/>
          </a:prstGeom>
          <a:noFill/>
          <a:ln w="25400" algn="ctr">
            <a:solidFill>
              <a:schemeClr val="bg2"/>
            </a:solidFill>
            <a:round/>
            <a:tailEnd type="triangle"/>
          </a:ln>
        </p:spPr>
      </p:cxnSp>
      <p:sp>
        <p:nvSpPr>
          <p:cNvPr id="28" name="TextBox 27"/>
          <p:cNvSpPr txBox="1">
            <a:spLocks/>
          </p:cNvSpPr>
          <p:nvPr/>
        </p:nvSpPr>
        <p:spPr>
          <a:xfrm>
            <a:off x="997179" y="2262987"/>
            <a:ext cx="1402153" cy="323165"/>
          </a:xfrm>
          <a:prstGeom prst="rect">
            <a:avLst/>
          </a:prstGeom>
          <a:noFill/>
        </p:spPr>
        <p:txBody>
          <a:bodyPr wrap="square" rtlCol="0">
            <a:spAutoFit/>
          </a:bodyPr>
          <a:lstStyle/>
          <a:p>
            <a:r>
              <a:rPr lang="en-US" sz="750" b="1" dirty="0">
                <a:solidFill>
                  <a:srgbClr val="4D4F53"/>
                </a:solidFill>
                <a:cs typeface="Arial"/>
              </a:rPr>
              <a:t>1. My app is done. Can you deploy it?</a:t>
            </a:r>
          </a:p>
        </p:txBody>
      </p:sp>
      <p:cxnSp>
        <p:nvCxnSpPr>
          <p:cNvPr id="14" name="Straight Arrow Connector 13"/>
          <p:cNvCxnSpPr/>
          <p:nvPr/>
        </p:nvCxnSpPr>
        <p:spPr bwMode="auto">
          <a:xfrm flipH="1">
            <a:off x="1049395" y="2869276"/>
            <a:ext cx="1325447" cy="0"/>
          </a:xfrm>
          <a:prstGeom prst="straightConnector1">
            <a:avLst/>
          </a:prstGeom>
          <a:noFill/>
          <a:ln w="25400" algn="ctr">
            <a:solidFill>
              <a:schemeClr val="bg2"/>
            </a:solidFill>
            <a:round/>
            <a:tailEnd type="triangle"/>
          </a:ln>
        </p:spPr>
      </p:cxnSp>
      <p:sp>
        <p:nvSpPr>
          <p:cNvPr id="31" name="TextBox 30"/>
          <p:cNvSpPr txBox="1">
            <a:spLocks/>
          </p:cNvSpPr>
          <p:nvPr/>
        </p:nvSpPr>
        <p:spPr>
          <a:xfrm>
            <a:off x="1021214" y="2681031"/>
            <a:ext cx="1452642" cy="207749"/>
          </a:xfrm>
          <a:prstGeom prst="rect">
            <a:avLst/>
          </a:prstGeom>
          <a:noFill/>
        </p:spPr>
        <p:txBody>
          <a:bodyPr wrap="none" rtlCol="0">
            <a:spAutoFit/>
          </a:bodyPr>
          <a:lstStyle/>
          <a:p>
            <a:r>
              <a:rPr lang="en-US" sz="750" b="1" dirty="0">
                <a:solidFill>
                  <a:srgbClr val="4D4F53"/>
                </a:solidFill>
                <a:cs typeface="Arial"/>
              </a:rPr>
              <a:t>2. Sure, give me two weeks.</a:t>
            </a:r>
          </a:p>
        </p:txBody>
      </p:sp>
      <p:cxnSp>
        <p:nvCxnSpPr>
          <p:cNvPr id="29" name="Straight Arrow Connector 28"/>
          <p:cNvCxnSpPr/>
          <p:nvPr/>
        </p:nvCxnSpPr>
        <p:spPr bwMode="auto">
          <a:xfrm flipV="1">
            <a:off x="2924512" y="1750594"/>
            <a:ext cx="772676" cy="772676"/>
          </a:xfrm>
          <a:prstGeom prst="straightConnector1">
            <a:avLst/>
          </a:prstGeom>
          <a:noFill/>
          <a:ln w="25400" algn="ctr">
            <a:solidFill>
              <a:schemeClr val="bg2"/>
            </a:solidFill>
            <a:round/>
            <a:tailEnd type="triangle"/>
          </a:ln>
        </p:spPr>
      </p:cxnSp>
      <p:cxnSp>
        <p:nvCxnSpPr>
          <p:cNvPr id="32" name="Straight Arrow Connector 31"/>
          <p:cNvCxnSpPr/>
          <p:nvPr/>
        </p:nvCxnSpPr>
        <p:spPr bwMode="auto">
          <a:xfrm>
            <a:off x="2924512" y="2681030"/>
            <a:ext cx="861648" cy="0"/>
          </a:xfrm>
          <a:prstGeom prst="straightConnector1">
            <a:avLst/>
          </a:prstGeom>
          <a:noFill/>
          <a:ln w="25400" algn="ctr">
            <a:solidFill>
              <a:schemeClr val="bg2"/>
            </a:solidFill>
            <a:round/>
            <a:tailEnd type="triangle"/>
          </a:ln>
        </p:spPr>
      </p:cxnSp>
      <p:cxnSp>
        <p:nvCxnSpPr>
          <p:cNvPr id="34" name="Straight Arrow Connector 33"/>
          <p:cNvCxnSpPr/>
          <p:nvPr/>
        </p:nvCxnSpPr>
        <p:spPr bwMode="auto">
          <a:xfrm>
            <a:off x="2924512" y="2865696"/>
            <a:ext cx="788896" cy="788896"/>
          </a:xfrm>
          <a:prstGeom prst="straightConnector1">
            <a:avLst/>
          </a:prstGeom>
          <a:noFill/>
          <a:ln w="25400" algn="ctr">
            <a:solidFill>
              <a:schemeClr val="bg2"/>
            </a:solidFill>
            <a:round/>
            <a:tailEnd type="triangle"/>
          </a:ln>
        </p:spPr>
      </p:cxnSp>
      <p:sp>
        <p:nvSpPr>
          <p:cNvPr id="40" name="TextBox 39"/>
          <p:cNvSpPr txBox="1">
            <a:spLocks/>
          </p:cNvSpPr>
          <p:nvPr/>
        </p:nvSpPr>
        <p:spPr>
          <a:xfrm rot="18857759">
            <a:off x="2727654" y="1769788"/>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1" name="TextBox 40"/>
          <p:cNvSpPr txBox="1">
            <a:spLocks/>
          </p:cNvSpPr>
          <p:nvPr/>
        </p:nvSpPr>
        <p:spPr>
          <a:xfrm>
            <a:off x="2907261" y="2494551"/>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2" name="TextBox 41"/>
          <p:cNvSpPr txBox="1">
            <a:spLocks/>
          </p:cNvSpPr>
          <p:nvPr/>
        </p:nvSpPr>
        <p:spPr>
          <a:xfrm rot="2721712">
            <a:off x="2781732" y="3219870"/>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3" name="TextBox 42"/>
          <p:cNvSpPr txBox="1">
            <a:spLocks/>
          </p:cNvSpPr>
          <p:nvPr/>
        </p:nvSpPr>
        <p:spPr>
          <a:xfrm rot="2721712">
            <a:off x="2629040" y="3431301"/>
            <a:ext cx="1402153" cy="207749"/>
          </a:xfrm>
          <a:prstGeom prst="rect">
            <a:avLst/>
          </a:prstGeom>
          <a:noFill/>
        </p:spPr>
        <p:txBody>
          <a:bodyPr wrap="square" rtlCol="0">
            <a:spAutoFit/>
          </a:bodyPr>
          <a:lstStyle/>
          <a:p>
            <a:r>
              <a:rPr lang="en-US" sz="750" b="1" dirty="0">
                <a:solidFill>
                  <a:srgbClr val="4D4F53"/>
                </a:solidFill>
                <a:cs typeface="Arial"/>
              </a:rPr>
              <a:t>4. Something didn’t work!</a:t>
            </a:r>
          </a:p>
        </p:txBody>
      </p:sp>
      <p:cxnSp>
        <p:nvCxnSpPr>
          <p:cNvPr id="45" name="Straight Arrow Connector 44"/>
          <p:cNvCxnSpPr>
            <a:endCxn id="25" idx="3"/>
          </p:cNvCxnSpPr>
          <p:nvPr/>
        </p:nvCxnSpPr>
        <p:spPr bwMode="auto">
          <a:xfrm flipH="1" flipV="1">
            <a:off x="2973083" y="3020655"/>
            <a:ext cx="724106" cy="786456"/>
          </a:xfrm>
          <a:prstGeom prst="straightConnector1">
            <a:avLst/>
          </a:prstGeom>
          <a:noFill/>
          <a:ln w="25400" algn="ctr">
            <a:solidFill>
              <a:schemeClr val="bg2"/>
            </a:solidFill>
            <a:round/>
            <a:tailEnd type="triangle"/>
          </a:ln>
        </p:spPr>
      </p:cxnSp>
      <p:cxnSp>
        <p:nvCxnSpPr>
          <p:cNvPr id="46" name="Straight Arrow Connector 45"/>
          <p:cNvCxnSpPr/>
          <p:nvPr/>
        </p:nvCxnSpPr>
        <p:spPr bwMode="auto">
          <a:xfrm flipH="1">
            <a:off x="1052337" y="3085757"/>
            <a:ext cx="1325447" cy="0"/>
          </a:xfrm>
          <a:prstGeom prst="straightConnector1">
            <a:avLst/>
          </a:prstGeom>
          <a:noFill/>
          <a:ln w="25400" algn="ctr">
            <a:solidFill>
              <a:schemeClr val="bg2"/>
            </a:solidFill>
            <a:round/>
            <a:tailEnd type="triangle"/>
          </a:ln>
        </p:spPr>
      </p:cxnSp>
      <p:sp>
        <p:nvSpPr>
          <p:cNvPr id="47" name="TextBox 46"/>
          <p:cNvSpPr txBox="1">
            <a:spLocks/>
          </p:cNvSpPr>
          <p:nvPr/>
        </p:nvSpPr>
        <p:spPr>
          <a:xfrm>
            <a:off x="1012865" y="3110103"/>
            <a:ext cx="1383712" cy="323165"/>
          </a:xfrm>
          <a:prstGeom prst="rect">
            <a:avLst/>
          </a:prstGeom>
          <a:noFill/>
        </p:spPr>
        <p:txBody>
          <a:bodyPr wrap="none" rtlCol="0">
            <a:spAutoFit/>
          </a:bodyPr>
          <a:lstStyle/>
          <a:p>
            <a:r>
              <a:rPr lang="en-US" sz="750" b="1" dirty="0">
                <a:solidFill>
                  <a:srgbClr val="4D4F53"/>
                </a:solidFill>
                <a:cs typeface="Arial"/>
              </a:rPr>
              <a:t>5. It didn’t work.  Can you </a:t>
            </a:r>
          </a:p>
          <a:p>
            <a:r>
              <a:rPr lang="en-US" sz="750" b="1" dirty="0">
                <a:solidFill>
                  <a:srgbClr val="4D4F53"/>
                </a:solidFill>
                <a:cs typeface="Arial"/>
              </a:rPr>
              <a:t>try again?</a:t>
            </a:r>
          </a:p>
        </p:txBody>
      </p:sp>
      <p:sp>
        <p:nvSpPr>
          <p:cNvPr id="48" name="TextBox 47"/>
          <p:cNvSpPr txBox="1">
            <a:spLocks/>
          </p:cNvSpPr>
          <p:nvPr/>
        </p:nvSpPr>
        <p:spPr>
          <a:xfrm>
            <a:off x="3738322" y="1975779"/>
            <a:ext cx="551754" cy="323165"/>
          </a:xfrm>
          <a:prstGeom prst="rect">
            <a:avLst/>
          </a:prstGeom>
          <a:noFill/>
        </p:spPr>
        <p:txBody>
          <a:bodyPr wrap="none" rtlCol="0">
            <a:spAutoFit/>
          </a:bodyPr>
          <a:lstStyle/>
          <a:p>
            <a:pPr algn="ctr"/>
            <a:r>
              <a:rPr lang="en-US" sz="750" b="1" dirty="0">
                <a:solidFill>
                  <a:srgbClr val="4D4F53"/>
                </a:solidFill>
                <a:cs typeface="Arial"/>
              </a:rPr>
              <a:t>System </a:t>
            </a:r>
          </a:p>
          <a:p>
            <a:pPr algn="ctr"/>
            <a:r>
              <a:rPr lang="en-US" sz="750" b="1" dirty="0">
                <a:solidFill>
                  <a:srgbClr val="4D4F53"/>
                </a:solidFill>
                <a:cs typeface="Arial"/>
              </a:rPr>
              <a:t>Admin</a:t>
            </a:r>
          </a:p>
        </p:txBody>
      </p:sp>
      <p:sp>
        <p:nvSpPr>
          <p:cNvPr id="49" name="TextBox 48"/>
          <p:cNvSpPr txBox="1">
            <a:spLocks/>
          </p:cNvSpPr>
          <p:nvPr/>
        </p:nvSpPr>
        <p:spPr>
          <a:xfrm>
            <a:off x="3717374" y="2888379"/>
            <a:ext cx="569388" cy="323165"/>
          </a:xfrm>
          <a:prstGeom prst="rect">
            <a:avLst/>
          </a:prstGeom>
          <a:noFill/>
        </p:spPr>
        <p:txBody>
          <a:bodyPr wrap="none" rtlCol="0">
            <a:spAutoFit/>
          </a:bodyPr>
          <a:lstStyle/>
          <a:p>
            <a:pPr algn="ctr"/>
            <a:r>
              <a:rPr lang="en-US" sz="750" b="1" dirty="0">
                <a:solidFill>
                  <a:srgbClr val="4D4F53"/>
                </a:solidFill>
                <a:cs typeface="Arial"/>
              </a:rPr>
              <a:t>Storage </a:t>
            </a:r>
          </a:p>
          <a:p>
            <a:pPr algn="ctr"/>
            <a:r>
              <a:rPr lang="en-US" sz="750" b="1" dirty="0">
                <a:solidFill>
                  <a:srgbClr val="4D4F53"/>
                </a:solidFill>
                <a:cs typeface="Arial"/>
              </a:rPr>
              <a:t>Admin</a:t>
            </a:r>
          </a:p>
        </p:txBody>
      </p:sp>
      <p:sp>
        <p:nvSpPr>
          <p:cNvPr id="50" name="TextBox 49"/>
          <p:cNvSpPr txBox="1">
            <a:spLocks/>
          </p:cNvSpPr>
          <p:nvPr/>
        </p:nvSpPr>
        <p:spPr>
          <a:xfrm>
            <a:off x="3710408" y="3792098"/>
            <a:ext cx="590226" cy="323165"/>
          </a:xfrm>
          <a:prstGeom prst="rect">
            <a:avLst/>
          </a:prstGeom>
          <a:noFill/>
        </p:spPr>
        <p:txBody>
          <a:bodyPr wrap="none" rtlCol="0">
            <a:spAutoFit/>
          </a:bodyPr>
          <a:lstStyle/>
          <a:p>
            <a:pPr algn="ctr"/>
            <a:r>
              <a:rPr lang="en-US" sz="750" b="1" dirty="0">
                <a:solidFill>
                  <a:srgbClr val="4D4F53"/>
                </a:solidFill>
                <a:cs typeface="Arial"/>
              </a:rPr>
              <a:t>Network </a:t>
            </a:r>
          </a:p>
          <a:p>
            <a:pPr algn="ctr"/>
            <a:r>
              <a:rPr lang="en-US" sz="750" b="1" dirty="0">
                <a:solidFill>
                  <a:srgbClr val="4D4F53"/>
                </a:solidFill>
                <a:cs typeface="Arial"/>
              </a:rPr>
              <a:t>Admin</a:t>
            </a:r>
          </a:p>
        </p:txBody>
      </p:sp>
      <p:pic>
        <p:nvPicPr>
          <p:cNvPr id="51" name="Picture 50"/>
          <p:cNvPicPr>
            <a:picLocks noChangeAspect="1"/>
          </p:cNvPicPr>
          <p:nvPr/>
        </p:nvPicPr>
        <p:blipFill>
          <a:blip r:embed="rId8">
            <a:alphaModFix amt="71000"/>
          </a:blip>
          <a:stretch>
            <a:fillRect/>
          </a:stretch>
        </p:blipFill>
        <p:spPr>
          <a:xfrm>
            <a:off x="8027790" y="1577008"/>
            <a:ext cx="467850" cy="467850"/>
          </a:xfrm>
          <a:prstGeom prst="rect">
            <a:avLst/>
          </a:prstGeom>
        </p:spPr>
      </p:pic>
      <p:pic>
        <p:nvPicPr>
          <p:cNvPr id="53" name="Picture 52"/>
          <p:cNvPicPr>
            <a:picLocks noChangeAspect="1"/>
          </p:cNvPicPr>
          <p:nvPr/>
        </p:nvPicPr>
        <p:blipFill>
          <a:blip r:embed="rId9"/>
          <a:stretch>
            <a:fillRect/>
          </a:stretch>
        </p:blipFill>
        <p:spPr>
          <a:xfrm>
            <a:off x="7962472" y="2348799"/>
            <a:ext cx="598487" cy="598487"/>
          </a:xfrm>
          <a:prstGeom prst="rect">
            <a:avLst/>
          </a:prstGeom>
        </p:spPr>
      </p:pic>
      <p:pic>
        <p:nvPicPr>
          <p:cNvPr id="55" name="Picture 54"/>
          <p:cNvPicPr>
            <a:picLocks noChangeAspect="1"/>
          </p:cNvPicPr>
          <p:nvPr/>
        </p:nvPicPr>
        <p:blipFill>
          <a:blip r:embed="rId9"/>
          <a:stretch>
            <a:fillRect/>
          </a:stretch>
        </p:blipFill>
        <p:spPr>
          <a:xfrm>
            <a:off x="7962472" y="3288989"/>
            <a:ext cx="598487" cy="598487"/>
          </a:xfrm>
          <a:prstGeom prst="rect">
            <a:avLst/>
          </a:prstGeom>
        </p:spPr>
      </p:pic>
      <p:sp>
        <p:nvSpPr>
          <p:cNvPr id="56" name="TextBox 55"/>
          <p:cNvSpPr txBox="1">
            <a:spLocks/>
          </p:cNvSpPr>
          <p:nvPr/>
        </p:nvSpPr>
        <p:spPr>
          <a:xfrm>
            <a:off x="7992891" y="2044858"/>
            <a:ext cx="585417" cy="207749"/>
          </a:xfrm>
          <a:prstGeom prst="rect">
            <a:avLst/>
          </a:prstGeom>
          <a:noFill/>
        </p:spPr>
        <p:txBody>
          <a:bodyPr wrap="none" rtlCol="0">
            <a:spAutoFit/>
          </a:bodyPr>
          <a:lstStyle/>
          <a:p>
            <a:r>
              <a:rPr lang="en-US" sz="750" b="1" dirty="0">
                <a:solidFill>
                  <a:srgbClr val="4D4F53"/>
                </a:solidFill>
                <a:cs typeface="Arial"/>
              </a:rPr>
              <a:t>On </a:t>
            </a:r>
            <a:r>
              <a:rPr lang="en-US" sz="750" b="1" dirty="0" err="1">
                <a:solidFill>
                  <a:srgbClr val="4D4F53"/>
                </a:solidFill>
                <a:cs typeface="Arial"/>
              </a:rPr>
              <a:t>Prem</a:t>
            </a:r>
            <a:endParaRPr lang="en-US" sz="750" b="1" dirty="0">
              <a:solidFill>
                <a:srgbClr val="4D4F53"/>
              </a:solidFill>
              <a:cs typeface="Arial"/>
            </a:endParaRPr>
          </a:p>
        </p:txBody>
      </p:sp>
      <p:sp>
        <p:nvSpPr>
          <p:cNvPr id="57" name="TextBox 56"/>
          <p:cNvSpPr txBox="1">
            <a:spLocks/>
          </p:cNvSpPr>
          <p:nvPr/>
        </p:nvSpPr>
        <p:spPr>
          <a:xfrm>
            <a:off x="7899115" y="2861861"/>
            <a:ext cx="776175" cy="207749"/>
          </a:xfrm>
          <a:prstGeom prst="rect">
            <a:avLst/>
          </a:prstGeom>
          <a:noFill/>
        </p:spPr>
        <p:txBody>
          <a:bodyPr wrap="none" rtlCol="0">
            <a:spAutoFit/>
          </a:bodyPr>
          <a:lstStyle/>
          <a:p>
            <a:r>
              <a:rPr lang="en-US" sz="750" b="1" dirty="0">
                <a:solidFill>
                  <a:srgbClr val="4D4F53"/>
                </a:solidFill>
                <a:cs typeface="Arial"/>
              </a:rPr>
              <a:t>Public Cloud</a:t>
            </a:r>
          </a:p>
        </p:txBody>
      </p:sp>
      <p:sp>
        <p:nvSpPr>
          <p:cNvPr id="58" name="TextBox 57"/>
          <p:cNvSpPr txBox="1">
            <a:spLocks/>
          </p:cNvSpPr>
          <p:nvPr/>
        </p:nvSpPr>
        <p:spPr>
          <a:xfrm>
            <a:off x="7883485" y="3807111"/>
            <a:ext cx="805029" cy="207749"/>
          </a:xfrm>
          <a:prstGeom prst="rect">
            <a:avLst/>
          </a:prstGeom>
          <a:noFill/>
        </p:spPr>
        <p:txBody>
          <a:bodyPr wrap="none" rtlCol="0">
            <a:spAutoFit/>
          </a:bodyPr>
          <a:lstStyle/>
          <a:p>
            <a:r>
              <a:rPr lang="en-US" sz="750" b="1" dirty="0">
                <a:solidFill>
                  <a:srgbClr val="4D4F53"/>
                </a:solidFill>
                <a:cs typeface="Arial"/>
              </a:rPr>
              <a:t>Private Cloud</a:t>
            </a:r>
          </a:p>
        </p:txBody>
      </p:sp>
      <p:pic>
        <p:nvPicPr>
          <p:cNvPr id="59" name="Picture 58"/>
          <p:cNvPicPr>
            <a:picLocks noChangeAspect="1"/>
          </p:cNvPicPr>
          <p:nvPr/>
        </p:nvPicPr>
        <p:blipFill>
          <a:blip r:embed="rId3"/>
          <a:stretch>
            <a:fillRect/>
          </a:stretch>
        </p:blipFill>
        <p:spPr>
          <a:xfrm>
            <a:off x="6609003" y="2406868"/>
            <a:ext cx="462408" cy="462408"/>
          </a:xfrm>
          <a:prstGeom prst="rect">
            <a:avLst/>
          </a:prstGeom>
        </p:spPr>
      </p:pic>
      <p:sp>
        <p:nvSpPr>
          <p:cNvPr id="60" name="TextBox 59"/>
          <p:cNvSpPr txBox="1">
            <a:spLocks/>
          </p:cNvSpPr>
          <p:nvPr/>
        </p:nvSpPr>
        <p:spPr>
          <a:xfrm>
            <a:off x="6565372" y="2896839"/>
            <a:ext cx="598241" cy="207749"/>
          </a:xfrm>
          <a:prstGeom prst="rect">
            <a:avLst/>
          </a:prstGeom>
          <a:noFill/>
        </p:spPr>
        <p:txBody>
          <a:bodyPr wrap="none" rtlCol="0">
            <a:spAutoFit/>
          </a:bodyPr>
          <a:lstStyle/>
          <a:p>
            <a:r>
              <a:rPr lang="en-US" sz="750" b="1" dirty="0">
                <a:solidFill>
                  <a:srgbClr val="4D4F53"/>
                </a:solidFill>
                <a:cs typeface="Arial"/>
              </a:rPr>
              <a:t>IT Admin</a:t>
            </a:r>
          </a:p>
        </p:txBody>
      </p:sp>
      <p:pic>
        <p:nvPicPr>
          <p:cNvPr id="61" name="Picture 60"/>
          <p:cNvPicPr>
            <a:picLocks noChangeAspect="1"/>
          </p:cNvPicPr>
          <p:nvPr/>
        </p:nvPicPr>
        <p:blipFill>
          <a:blip r:embed="rId4"/>
          <a:stretch>
            <a:fillRect/>
          </a:stretch>
        </p:blipFill>
        <p:spPr>
          <a:xfrm>
            <a:off x="5050324" y="2402304"/>
            <a:ext cx="449282" cy="449282"/>
          </a:xfrm>
          <a:prstGeom prst="rect">
            <a:avLst/>
          </a:prstGeom>
        </p:spPr>
      </p:pic>
      <p:sp>
        <p:nvSpPr>
          <p:cNvPr id="62" name="TextBox 61"/>
          <p:cNvSpPr txBox="1">
            <a:spLocks/>
          </p:cNvSpPr>
          <p:nvPr/>
        </p:nvSpPr>
        <p:spPr>
          <a:xfrm>
            <a:off x="4974281" y="2894404"/>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63" name="TextBox 62"/>
          <p:cNvSpPr txBox="1">
            <a:spLocks/>
          </p:cNvSpPr>
          <p:nvPr/>
        </p:nvSpPr>
        <p:spPr>
          <a:xfrm>
            <a:off x="5449809" y="2286801"/>
            <a:ext cx="1402153" cy="323165"/>
          </a:xfrm>
          <a:prstGeom prst="rect">
            <a:avLst/>
          </a:prstGeom>
          <a:noFill/>
        </p:spPr>
        <p:txBody>
          <a:bodyPr wrap="square" rtlCol="0">
            <a:spAutoFit/>
          </a:bodyPr>
          <a:lstStyle/>
          <a:p>
            <a:r>
              <a:rPr lang="en-US" sz="750" b="1" dirty="0">
                <a:solidFill>
                  <a:srgbClr val="4D4F53"/>
                </a:solidFill>
                <a:cs typeface="Arial"/>
              </a:rPr>
              <a:t>1. My containerized app is done. Can you deploy it?</a:t>
            </a:r>
          </a:p>
        </p:txBody>
      </p:sp>
      <p:cxnSp>
        <p:nvCxnSpPr>
          <p:cNvPr id="64" name="Straight Arrow Connector 63"/>
          <p:cNvCxnSpPr/>
          <p:nvPr/>
        </p:nvCxnSpPr>
        <p:spPr bwMode="auto">
          <a:xfrm>
            <a:off x="5499606" y="2592899"/>
            <a:ext cx="1109397" cy="0"/>
          </a:xfrm>
          <a:prstGeom prst="straightConnector1">
            <a:avLst/>
          </a:prstGeom>
          <a:noFill/>
          <a:ln w="25400" algn="ctr">
            <a:solidFill>
              <a:schemeClr val="bg2"/>
            </a:solidFill>
            <a:round/>
            <a:tailEnd type="triangle"/>
          </a:ln>
        </p:spPr>
      </p:cxnSp>
      <p:cxnSp>
        <p:nvCxnSpPr>
          <p:cNvPr id="66" name="Straight Arrow Connector 65"/>
          <p:cNvCxnSpPr/>
          <p:nvPr/>
        </p:nvCxnSpPr>
        <p:spPr bwMode="auto">
          <a:xfrm flipH="1">
            <a:off x="5489866" y="2907806"/>
            <a:ext cx="1128629" cy="0"/>
          </a:xfrm>
          <a:prstGeom prst="straightConnector1">
            <a:avLst/>
          </a:prstGeom>
          <a:noFill/>
          <a:ln w="25400" algn="ctr">
            <a:solidFill>
              <a:schemeClr val="bg2"/>
            </a:solidFill>
            <a:round/>
            <a:tailEnd type="triangle"/>
          </a:ln>
        </p:spPr>
      </p:cxnSp>
      <p:sp>
        <p:nvSpPr>
          <p:cNvPr id="67" name="TextBox 66"/>
          <p:cNvSpPr txBox="1">
            <a:spLocks/>
          </p:cNvSpPr>
          <p:nvPr/>
        </p:nvSpPr>
        <p:spPr>
          <a:xfrm>
            <a:off x="5473923" y="2723140"/>
            <a:ext cx="559769" cy="207749"/>
          </a:xfrm>
          <a:prstGeom prst="rect">
            <a:avLst/>
          </a:prstGeom>
          <a:noFill/>
        </p:spPr>
        <p:txBody>
          <a:bodyPr wrap="none" rtlCol="0">
            <a:spAutoFit/>
          </a:bodyPr>
          <a:lstStyle/>
          <a:p>
            <a:r>
              <a:rPr lang="en-US" sz="750" b="1" dirty="0">
                <a:solidFill>
                  <a:srgbClr val="4D4F53"/>
                </a:solidFill>
                <a:cs typeface="Arial"/>
              </a:rPr>
              <a:t>3. Done.</a:t>
            </a:r>
          </a:p>
        </p:txBody>
      </p:sp>
      <p:cxnSp>
        <p:nvCxnSpPr>
          <p:cNvPr id="71" name="Straight Arrow Connector 70"/>
          <p:cNvCxnSpPr/>
          <p:nvPr/>
        </p:nvCxnSpPr>
        <p:spPr bwMode="auto">
          <a:xfrm flipV="1">
            <a:off x="7064357" y="1797268"/>
            <a:ext cx="772676" cy="772676"/>
          </a:xfrm>
          <a:prstGeom prst="straightConnector1">
            <a:avLst/>
          </a:prstGeom>
          <a:noFill/>
          <a:ln w="25400" algn="ctr">
            <a:solidFill>
              <a:schemeClr val="bg2"/>
            </a:solidFill>
            <a:round/>
            <a:tailEnd type="triangle"/>
          </a:ln>
        </p:spPr>
      </p:cxnSp>
      <p:cxnSp>
        <p:nvCxnSpPr>
          <p:cNvPr id="72" name="Straight Arrow Connector 71"/>
          <p:cNvCxnSpPr/>
          <p:nvPr/>
        </p:nvCxnSpPr>
        <p:spPr bwMode="auto">
          <a:xfrm>
            <a:off x="7071411" y="2723140"/>
            <a:ext cx="861648" cy="0"/>
          </a:xfrm>
          <a:prstGeom prst="straightConnector1">
            <a:avLst/>
          </a:prstGeom>
          <a:noFill/>
          <a:ln w="25400" algn="ctr">
            <a:solidFill>
              <a:schemeClr val="bg2"/>
            </a:solidFill>
            <a:round/>
            <a:tailEnd type="triangle"/>
          </a:ln>
        </p:spPr>
      </p:cxnSp>
      <p:cxnSp>
        <p:nvCxnSpPr>
          <p:cNvPr id="73" name="Straight Arrow Connector 72"/>
          <p:cNvCxnSpPr/>
          <p:nvPr/>
        </p:nvCxnSpPr>
        <p:spPr bwMode="auto">
          <a:xfrm>
            <a:off x="7079064" y="2947286"/>
            <a:ext cx="714077" cy="640947"/>
          </a:xfrm>
          <a:prstGeom prst="straightConnector1">
            <a:avLst/>
          </a:prstGeom>
          <a:noFill/>
          <a:ln w="25400" algn="ctr">
            <a:solidFill>
              <a:schemeClr val="bg2"/>
            </a:solidFill>
            <a:round/>
            <a:tailEnd type="triangle"/>
          </a:ln>
        </p:spPr>
      </p:cxnSp>
      <p:sp>
        <p:nvSpPr>
          <p:cNvPr id="75" name="Arc 74"/>
          <p:cNvSpPr>
            <a:spLocks/>
          </p:cNvSpPr>
          <p:nvPr/>
        </p:nvSpPr>
        <p:spPr bwMode="auto">
          <a:xfrm>
            <a:off x="6986143" y="1999431"/>
            <a:ext cx="388019" cy="1462413"/>
          </a:xfrm>
          <a:prstGeom prst="arc">
            <a:avLst>
              <a:gd name="adj1" fmla="val 16148138"/>
              <a:gd name="adj2" fmla="val 5421486"/>
            </a:avLst>
          </a:prstGeom>
          <a:noFill/>
          <a:ln w="25400" algn="ctr">
            <a:solidFill>
              <a:srgbClr val="C00000"/>
            </a:solidFill>
            <a:round/>
          </a:ln>
        </p:spPr>
        <p:txBody>
          <a:bodyPr rtlCol="0" anchor="ctr"/>
          <a:lstStyle/>
          <a:p>
            <a:pPr algn="ctr"/>
            <a:endParaRPr lang="en-US" sz="1425"/>
          </a:p>
        </p:txBody>
      </p:sp>
      <p:sp>
        <p:nvSpPr>
          <p:cNvPr id="76" name="TextBox 75"/>
          <p:cNvSpPr txBox="1">
            <a:spLocks/>
          </p:cNvSpPr>
          <p:nvPr/>
        </p:nvSpPr>
        <p:spPr>
          <a:xfrm>
            <a:off x="7358155" y="2501281"/>
            <a:ext cx="643125" cy="438582"/>
          </a:xfrm>
          <a:prstGeom prst="rect">
            <a:avLst/>
          </a:prstGeom>
          <a:noFill/>
        </p:spPr>
        <p:txBody>
          <a:bodyPr wrap="none" rtlCol="0">
            <a:spAutoFit/>
          </a:bodyPr>
          <a:lstStyle/>
          <a:p>
            <a:r>
              <a:rPr lang="en-US" sz="750" b="1" dirty="0">
                <a:solidFill>
                  <a:srgbClr val="4D4F53"/>
                </a:solidFill>
                <a:cs typeface="Arial"/>
              </a:rPr>
              <a:t>2. Deploy</a:t>
            </a:r>
          </a:p>
          <a:p>
            <a:endParaRPr lang="en-US" sz="750" b="1" dirty="0">
              <a:solidFill>
                <a:srgbClr val="4D4F53"/>
              </a:solidFill>
              <a:cs typeface="Arial"/>
            </a:endParaRPr>
          </a:p>
          <a:p>
            <a:r>
              <a:rPr lang="en-US" sz="750" b="1" dirty="0">
                <a:solidFill>
                  <a:srgbClr val="4D4F53"/>
                </a:solidFill>
                <a:cs typeface="Arial"/>
              </a:rPr>
              <a:t>Anywhere</a:t>
            </a:r>
          </a:p>
        </p:txBody>
      </p:sp>
    </p:spTree>
    <p:extLst>
      <p:ext uri="{BB962C8B-B14F-4D97-AF65-F5344CB8AC3E}">
        <p14:creationId xmlns:p14="http://schemas.microsoft.com/office/powerpoint/2010/main" val="6261751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69" name="Rectangle 68"/>
          <p:cNvSpPr>
            <a:spLocks/>
          </p:cNvSpPr>
          <p:nvPr/>
        </p:nvSpPr>
        <p:spPr>
          <a:xfrm>
            <a:off x="453964" y="153196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Containerization – Additional Benefits</a:t>
            </a:r>
            <a:endParaRPr lang="en-US" dirty="0">
              <a:uFillTx/>
            </a:endParaRPr>
          </a:p>
        </p:txBody>
      </p:sp>
      <p:sp>
        <p:nvSpPr>
          <p:cNvPr id="16" name="TextBox 15"/>
          <p:cNvSpPr txBox="1">
            <a:spLocks/>
          </p:cNvSpPr>
          <p:nvPr/>
        </p:nvSpPr>
        <p:spPr>
          <a:xfrm>
            <a:off x="422499" y="2313701"/>
            <a:ext cx="1023037" cy="253916"/>
          </a:xfrm>
          <a:prstGeom prst="rect">
            <a:avLst/>
          </a:prstGeom>
          <a:noFill/>
        </p:spPr>
        <p:txBody>
          <a:bodyPr wrap="none" rtlCol="0">
            <a:spAutoFit/>
          </a:bodyPr>
          <a:lstStyle/>
          <a:p>
            <a:r>
              <a:rPr lang="en-US" sz="1050" b="1" dirty="0">
                <a:solidFill>
                  <a:srgbClr val="4D4F53"/>
                </a:solidFill>
                <a:cs typeface="Arial"/>
              </a:rPr>
              <a:t>Repeatability</a:t>
            </a:r>
          </a:p>
        </p:txBody>
      </p:sp>
      <p:cxnSp>
        <p:nvCxnSpPr>
          <p:cNvPr id="41" name="Straight Connector 40"/>
          <p:cNvCxnSpPr/>
          <p:nvPr/>
        </p:nvCxnSpPr>
        <p:spPr bwMode="auto">
          <a:xfrm flipV="1">
            <a:off x="189318" y="2861842"/>
            <a:ext cx="4248686" cy="13697"/>
          </a:xfrm>
          <a:prstGeom prst="line">
            <a:avLst/>
          </a:prstGeom>
          <a:noFill/>
          <a:ln w="25400" algn="ctr">
            <a:solidFill>
              <a:schemeClr val="bg2"/>
            </a:solidFill>
            <a:round/>
          </a:ln>
        </p:spPr>
      </p:cxnSp>
      <p:pic>
        <p:nvPicPr>
          <p:cNvPr id="3" name="Picture 2"/>
          <p:cNvPicPr>
            <a:picLocks noChangeAspect="1"/>
          </p:cNvPicPr>
          <p:nvPr/>
        </p:nvPicPr>
        <p:blipFill>
          <a:blip r:embed="rId3"/>
          <a:stretch>
            <a:fillRect/>
          </a:stretch>
        </p:blipFill>
        <p:spPr>
          <a:xfrm>
            <a:off x="572866" y="1555417"/>
            <a:ext cx="740216" cy="740216"/>
          </a:xfrm>
          <a:prstGeom prst="rect">
            <a:avLst/>
          </a:prstGeom>
        </p:spPr>
      </p:pic>
      <p:sp>
        <p:nvSpPr>
          <p:cNvPr id="45" name="Rectangle 44"/>
          <p:cNvSpPr>
            <a:spLocks/>
          </p:cNvSpPr>
          <p:nvPr/>
        </p:nvSpPr>
        <p:spPr>
          <a:xfrm>
            <a:off x="1831901" y="1544690"/>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49" name="TextBox 48"/>
          <p:cNvSpPr txBox="1">
            <a:spLocks/>
          </p:cNvSpPr>
          <p:nvPr/>
        </p:nvSpPr>
        <p:spPr>
          <a:xfrm>
            <a:off x="1565356" y="2326423"/>
            <a:ext cx="1443024" cy="415498"/>
          </a:xfrm>
          <a:prstGeom prst="rect">
            <a:avLst/>
          </a:prstGeom>
          <a:noFill/>
        </p:spPr>
        <p:txBody>
          <a:bodyPr wrap="none" rtlCol="0">
            <a:spAutoFit/>
          </a:bodyPr>
          <a:lstStyle/>
          <a:p>
            <a:pPr algn="ctr"/>
            <a:r>
              <a:rPr lang="en-US" sz="1050" b="1" dirty="0">
                <a:solidFill>
                  <a:srgbClr val="4D4F53"/>
                </a:solidFill>
                <a:cs typeface="Arial"/>
              </a:rPr>
              <a:t>Improved Hardware</a:t>
            </a:r>
          </a:p>
          <a:p>
            <a:pPr algn="ctr"/>
            <a:r>
              <a:rPr lang="en-US" sz="1050" b="1" dirty="0">
                <a:solidFill>
                  <a:srgbClr val="4D4F53"/>
                </a:solidFill>
                <a:cs typeface="Arial"/>
              </a:rPr>
              <a:t>Utilization</a:t>
            </a:r>
          </a:p>
        </p:txBody>
      </p:sp>
      <p:pic>
        <p:nvPicPr>
          <p:cNvPr id="4" name="Picture 3"/>
          <p:cNvPicPr>
            <a:picLocks noChangeAspect="1"/>
          </p:cNvPicPr>
          <p:nvPr/>
        </p:nvPicPr>
        <p:blipFill>
          <a:blip r:embed="rId4"/>
          <a:stretch>
            <a:fillRect/>
          </a:stretch>
        </p:blipFill>
        <p:spPr>
          <a:xfrm>
            <a:off x="1918552" y="1528926"/>
            <a:ext cx="790220" cy="790220"/>
          </a:xfrm>
          <a:prstGeom prst="rect">
            <a:avLst/>
          </a:prstGeom>
        </p:spPr>
      </p:pic>
      <p:sp>
        <p:nvSpPr>
          <p:cNvPr id="65" name="Rectangle 64"/>
          <p:cNvSpPr>
            <a:spLocks/>
          </p:cNvSpPr>
          <p:nvPr/>
        </p:nvSpPr>
        <p:spPr>
          <a:xfrm>
            <a:off x="3209839" y="155397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66" name="TextBox 65"/>
          <p:cNvSpPr txBox="1">
            <a:spLocks/>
          </p:cNvSpPr>
          <p:nvPr/>
        </p:nvSpPr>
        <p:spPr>
          <a:xfrm>
            <a:off x="3269336" y="2341094"/>
            <a:ext cx="849913" cy="253916"/>
          </a:xfrm>
          <a:prstGeom prst="rect">
            <a:avLst/>
          </a:prstGeom>
          <a:noFill/>
        </p:spPr>
        <p:txBody>
          <a:bodyPr wrap="none" rtlCol="0">
            <a:spAutoFit/>
          </a:bodyPr>
          <a:lstStyle/>
          <a:p>
            <a:r>
              <a:rPr lang="en-US" sz="1050" b="1" dirty="0">
                <a:solidFill>
                  <a:srgbClr val="4D4F53"/>
                </a:solidFill>
                <a:cs typeface="Arial"/>
              </a:rPr>
              <a:t>Testability</a:t>
            </a:r>
          </a:p>
        </p:txBody>
      </p:sp>
      <p:pic>
        <p:nvPicPr>
          <p:cNvPr id="5" name="Picture 4"/>
          <p:cNvPicPr>
            <a:picLocks noChangeAspect="1"/>
          </p:cNvPicPr>
          <p:nvPr/>
        </p:nvPicPr>
        <p:blipFill>
          <a:blip r:embed="rId5"/>
          <a:stretch>
            <a:fillRect/>
          </a:stretch>
        </p:blipFill>
        <p:spPr>
          <a:xfrm>
            <a:off x="3400940" y="1707252"/>
            <a:ext cx="527729" cy="527729"/>
          </a:xfrm>
          <a:prstGeom prst="rect">
            <a:avLst/>
          </a:prstGeom>
        </p:spPr>
      </p:pic>
      <p:sp>
        <p:nvSpPr>
          <p:cNvPr id="71" name="Rectangle 70"/>
          <p:cNvSpPr>
            <a:spLocks/>
          </p:cNvSpPr>
          <p:nvPr/>
        </p:nvSpPr>
        <p:spPr>
          <a:xfrm>
            <a:off x="3209839"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2" name="TextBox 71"/>
          <p:cNvSpPr txBox="1">
            <a:spLocks/>
          </p:cNvSpPr>
          <p:nvPr/>
        </p:nvSpPr>
        <p:spPr>
          <a:xfrm>
            <a:off x="3269336" y="4008680"/>
            <a:ext cx="841897" cy="253916"/>
          </a:xfrm>
          <a:prstGeom prst="rect">
            <a:avLst/>
          </a:prstGeom>
          <a:noFill/>
        </p:spPr>
        <p:txBody>
          <a:bodyPr wrap="none" rtlCol="0">
            <a:spAutoFit/>
          </a:bodyPr>
          <a:lstStyle/>
          <a:p>
            <a:r>
              <a:rPr lang="en-US" sz="1050" b="1" dirty="0">
                <a:solidFill>
                  <a:srgbClr val="4D4F53"/>
                </a:solidFill>
                <a:cs typeface="Arial"/>
              </a:rPr>
              <a:t>Portability</a:t>
            </a:r>
          </a:p>
        </p:txBody>
      </p:sp>
      <p:pic>
        <p:nvPicPr>
          <p:cNvPr id="8" name="Picture 7"/>
          <p:cNvPicPr>
            <a:picLocks noChangeAspect="1"/>
          </p:cNvPicPr>
          <p:nvPr/>
        </p:nvPicPr>
        <p:blipFill>
          <a:blip r:embed="rId6"/>
          <a:stretch>
            <a:fillRect/>
          </a:stretch>
        </p:blipFill>
        <p:spPr>
          <a:xfrm>
            <a:off x="3396575" y="3336463"/>
            <a:ext cx="536459" cy="536459"/>
          </a:xfrm>
          <a:prstGeom prst="rect">
            <a:avLst/>
          </a:prstGeom>
        </p:spPr>
      </p:pic>
      <p:sp>
        <p:nvSpPr>
          <p:cNvPr id="74" name="Rectangle 73"/>
          <p:cNvSpPr>
            <a:spLocks/>
          </p:cNvSpPr>
          <p:nvPr/>
        </p:nvSpPr>
        <p:spPr>
          <a:xfrm>
            <a:off x="453964" y="3208841"/>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5" name="TextBox 74"/>
          <p:cNvSpPr txBox="1">
            <a:spLocks/>
          </p:cNvSpPr>
          <p:nvPr/>
        </p:nvSpPr>
        <p:spPr>
          <a:xfrm>
            <a:off x="383397" y="3992699"/>
            <a:ext cx="1178528" cy="253916"/>
          </a:xfrm>
          <a:prstGeom prst="rect">
            <a:avLst/>
          </a:prstGeom>
          <a:noFill/>
        </p:spPr>
        <p:txBody>
          <a:bodyPr wrap="none" rtlCol="0">
            <a:spAutoFit/>
          </a:bodyPr>
          <a:lstStyle/>
          <a:p>
            <a:r>
              <a:rPr lang="en-US" sz="1050" b="1" dirty="0">
                <a:solidFill>
                  <a:srgbClr val="4D4F53"/>
                </a:solidFill>
                <a:cs typeface="Arial"/>
              </a:rPr>
              <a:t>Fault Tolerance</a:t>
            </a:r>
          </a:p>
        </p:txBody>
      </p:sp>
      <p:pic>
        <p:nvPicPr>
          <p:cNvPr id="9" name="Picture 8"/>
          <p:cNvPicPr>
            <a:picLocks noChangeAspect="1"/>
          </p:cNvPicPr>
          <p:nvPr/>
        </p:nvPicPr>
        <p:blipFill>
          <a:blip r:embed="rId7"/>
          <a:stretch>
            <a:fillRect/>
          </a:stretch>
        </p:blipFill>
        <p:spPr>
          <a:xfrm>
            <a:off x="608673" y="3251557"/>
            <a:ext cx="668601" cy="668601"/>
          </a:xfrm>
          <a:prstGeom prst="rect">
            <a:avLst/>
          </a:prstGeom>
        </p:spPr>
      </p:pic>
      <p:sp>
        <p:nvSpPr>
          <p:cNvPr id="77" name="Rectangle 76"/>
          <p:cNvSpPr>
            <a:spLocks/>
          </p:cNvSpPr>
          <p:nvPr/>
        </p:nvSpPr>
        <p:spPr>
          <a:xfrm>
            <a:off x="1843504"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8" name="TextBox 77"/>
          <p:cNvSpPr txBox="1">
            <a:spLocks/>
          </p:cNvSpPr>
          <p:nvPr/>
        </p:nvSpPr>
        <p:spPr>
          <a:xfrm>
            <a:off x="1856686" y="4005421"/>
            <a:ext cx="960519" cy="415498"/>
          </a:xfrm>
          <a:prstGeom prst="rect">
            <a:avLst/>
          </a:prstGeom>
          <a:noFill/>
        </p:spPr>
        <p:txBody>
          <a:bodyPr wrap="none" rtlCol="0">
            <a:spAutoFit/>
          </a:bodyPr>
          <a:lstStyle/>
          <a:p>
            <a:r>
              <a:rPr lang="en-US" sz="1050" b="1" dirty="0">
                <a:solidFill>
                  <a:srgbClr val="4D4F53"/>
                </a:solidFill>
                <a:cs typeface="Arial"/>
              </a:rPr>
              <a:t>Scalability / </a:t>
            </a:r>
          </a:p>
          <a:p>
            <a:r>
              <a:rPr lang="en-US" sz="1050" b="1" dirty="0">
                <a:solidFill>
                  <a:srgbClr val="4D4F53"/>
                </a:solidFill>
                <a:cs typeface="Arial"/>
              </a:rPr>
              <a:t>Elasticity</a:t>
            </a:r>
          </a:p>
        </p:txBody>
      </p:sp>
      <p:pic>
        <p:nvPicPr>
          <p:cNvPr id="11" name="Picture 10"/>
          <p:cNvPicPr>
            <a:picLocks noChangeAspect="1"/>
          </p:cNvPicPr>
          <p:nvPr/>
        </p:nvPicPr>
        <p:blipFill>
          <a:blip r:embed="rId8"/>
          <a:stretch>
            <a:fillRect/>
          </a:stretch>
        </p:blipFill>
        <p:spPr>
          <a:xfrm>
            <a:off x="1963949" y="3272000"/>
            <a:ext cx="699423" cy="699423"/>
          </a:xfrm>
          <a:prstGeom prst="rect">
            <a:avLst/>
          </a:prstGeom>
        </p:spPr>
      </p:pic>
      <p:pic>
        <p:nvPicPr>
          <p:cNvPr id="13" name="Picture 12"/>
          <p:cNvPicPr>
            <a:picLocks noChangeAspect="1"/>
          </p:cNvPicPr>
          <p:nvPr/>
        </p:nvPicPr>
        <p:blipFill>
          <a:blip r:embed="rId9"/>
          <a:stretch>
            <a:fillRect/>
          </a:stretch>
        </p:blipFill>
        <p:spPr>
          <a:xfrm>
            <a:off x="5304201" y="1942154"/>
            <a:ext cx="3073043" cy="1429179"/>
          </a:xfrm>
          <a:prstGeom prst="rect">
            <a:avLst/>
          </a:prstGeom>
          <a:ln w="25400">
            <a:solidFill>
              <a:schemeClr val="tx1"/>
            </a:solidFill>
          </a:ln>
        </p:spPr>
      </p:pic>
      <p:sp>
        <p:nvSpPr>
          <p:cNvPr id="93" name="TextBox 92"/>
          <p:cNvSpPr txBox="1">
            <a:spLocks/>
          </p:cNvSpPr>
          <p:nvPr/>
        </p:nvSpPr>
        <p:spPr>
          <a:xfrm>
            <a:off x="4968766" y="3445062"/>
            <a:ext cx="3743912" cy="530915"/>
          </a:xfrm>
          <a:prstGeom prst="rect">
            <a:avLst/>
          </a:prstGeom>
          <a:noFill/>
        </p:spPr>
        <p:txBody>
          <a:bodyPr wrap="square" rtlCol="0">
            <a:spAutoFit/>
          </a:bodyPr>
          <a:lstStyle/>
          <a:p>
            <a:r>
              <a:rPr lang="en-US" sz="1425" b="1" dirty="0">
                <a:solidFill>
                  <a:srgbClr val="4D4F53"/>
                </a:solidFill>
                <a:cs typeface="Arial"/>
              </a:rPr>
              <a:t>More Efficient than VM-Based Virtualization</a:t>
            </a:r>
          </a:p>
        </p:txBody>
      </p:sp>
      <p:sp>
        <p:nvSpPr>
          <p:cNvPr id="94" name="TextBox 93"/>
          <p:cNvSpPr txBox="1">
            <a:spLocks/>
          </p:cNvSpPr>
          <p:nvPr/>
        </p:nvSpPr>
        <p:spPr>
          <a:xfrm>
            <a:off x="565623" y="1164977"/>
            <a:ext cx="3749183" cy="311624"/>
          </a:xfrm>
          <a:prstGeom prst="rect">
            <a:avLst/>
          </a:prstGeom>
          <a:noFill/>
        </p:spPr>
        <p:txBody>
          <a:bodyPr wrap="square" rtlCol="0">
            <a:spAutoFit/>
          </a:bodyPr>
          <a:lstStyle/>
          <a:p>
            <a:r>
              <a:rPr lang="en-US" sz="1425" b="1" dirty="0">
                <a:solidFill>
                  <a:srgbClr val="4D4F53"/>
                </a:solidFill>
                <a:cs typeface="Arial"/>
              </a:rPr>
              <a:t>Data Center Virtualization (Private Cloud)</a:t>
            </a:r>
          </a:p>
        </p:txBody>
      </p:sp>
    </p:spTree>
    <p:extLst>
      <p:ext uri="{BB962C8B-B14F-4D97-AF65-F5344CB8AC3E}">
        <p14:creationId xmlns:p14="http://schemas.microsoft.com/office/powerpoint/2010/main" val="92768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Demo </a:t>
            </a:r>
            <a:endParaRPr lang="en-US" dirty="0">
              <a:solidFill>
                <a:schemeClr val="bg1"/>
              </a:solidFill>
              <a:uFillTx/>
            </a:endParaRPr>
          </a:p>
        </p:txBody>
      </p:sp>
    </p:spTree>
    <p:extLst>
      <p:ext uri="{BB962C8B-B14F-4D97-AF65-F5344CB8AC3E}">
        <p14:creationId xmlns:p14="http://schemas.microsoft.com/office/powerpoint/2010/main" val="1393857016"/>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09378" y="235645"/>
            <a:ext cx="5808945" cy="4356709"/>
          </a:xfrm>
          <a:prstGeom prst="rect">
            <a:avLst/>
          </a:prstGeom>
        </p:spPr>
      </p:pic>
      <p:sp>
        <p:nvSpPr>
          <p:cNvPr id="6" name="TextBox 5"/>
          <p:cNvSpPr txBox="1"/>
          <p:nvPr/>
        </p:nvSpPr>
        <p:spPr>
          <a:xfrm>
            <a:off x="263047" y="245822"/>
            <a:ext cx="2260555" cy="3308598"/>
          </a:xfrm>
          <a:prstGeom prst="rect">
            <a:avLst/>
          </a:prstGeom>
          <a:noFill/>
        </p:spPr>
        <p:txBody>
          <a:bodyPr wrap="none" rtlCol="0">
            <a:spAutoFit/>
          </a:bodyPr>
          <a:lstStyle/>
          <a:p>
            <a:r>
              <a:rPr lang="en-US" b="1" smtClean="0">
                <a:solidFill>
                  <a:schemeClr val="tx2"/>
                </a:solidFill>
                <a:latin typeface="Arial"/>
                <a:cs typeface="Arial"/>
              </a:rPr>
              <a:t>Autonomous cars</a:t>
            </a:r>
            <a:endParaRPr lang="en-US" b="1" dirty="0" smtClean="0">
              <a:solidFill>
                <a:schemeClr val="tx2"/>
              </a:solidFill>
              <a:latin typeface="Arial"/>
              <a:cs typeface="Arial"/>
            </a:endParaRPr>
          </a:p>
          <a:p>
            <a:endParaRPr lang="en-US" dirty="0" smtClean="0">
              <a:solidFill>
                <a:schemeClr val="tx2"/>
              </a:solidFill>
              <a:latin typeface="Arial"/>
              <a:cs typeface="Arial"/>
            </a:endParaRPr>
          </a:p>
          <a:p>
            <a:r>
              <a:rPr lang="en-US" dirty="0" smtClean="0">
                <a:solidFill>
                  <a:schemeClr val="tx2"/>
                </a:solidFill>
                <a:latin typeface="Arial"/>
                <a:cs typeface="Arial"/>
              </a:rPr>
              <a:t>Many sensors like</a:t>
            </a:r>
          </a:p>
          <a:p>
            <a:endParaRPr lang="en-US" dirty="0">
              <a:solidFill>
                <a:schemeClr val="tx2"/>
              </a:solidFill>
              <a:latin typeface="Arial"/>
              <a:cs typeface="Arial"/>
            </a:endParaRPr>
          </a:p>
          <a:p>
            <a:r>
              <a:rPr lang="en-US" dirty="0" smtClean="0">
                <a:solidFill>
                  <a:schemeClr val="tx2"/>
                </a:solidFill>
                <a:latin typeface="Arial"/>
                <a:cs typeface="Arial"/>
              </a:rPr>
              <a:t>Gyro</a:t>
            </a:r>
          </a:p>
          <a:p>
            <a:r>
              <a:rPr lang="en-US" dirty="0" smtClean="0">
                <a:solidFill>
                  <a:schemeClr val="tx2"/>
                </a:solidFill>
                <a:latin typeface="Arial"/>
                <a:cs typeface="Arial"/>
              </a:rPr>
              <a:t>Hypersonic</a:t>
            </a:r>
          </a:p>
          <a:p>
            <a:r>
              <a:rPr lang="en-US" dirty="0" err="1" smtClean="0">
                <a:solidFill>
                  <a:schemeClr val="tx2"/>
                </a:solidFill>
                <a:latin typeface="Arial"/>
                <a:cs typeface="Arial"/>
              </a:rPr>
              <a:t>Linetracking</a:t>
            </a:r>
            <a:endParaRPr lang="en-US" dirty="0" smtClean="0">
              <a:solidFill>
                <a:schemeClr val="tx2"/>
              </a:solidFill>
              <a:latin typeface="Arial"/>
              <a:cs typeface="Arial"/>
            </a:endParaRPr>
          </a:p>
          <a:p>
            <a:r>
              <a:rPr lang="en-US" dirty="0" smtClean="0">
                <a:solidFill>
                  <a:schemeClr val="tx2"/>
                </a:solidFill>
                <a:latin typeface="Arial"/>
                <a:cs typeface="Arial"/>
              </a:rPr>
              <a:t>Cameras</a:t>
            </a:r>
          </a:p>
          <a:p>
            <a:endParaRPr lang="en-US" dirty="0">
              <a:solidFill>
                <a:schemeClr val="tx2"/>
              </a:solidFill>
              <a:latin typeface="Arial"/>
              <a:cs typeface="Arial"/>
            </a:endParaRPr>
          </a:p>
          <a:p>
            <a:r>
              <a:rPr lang="en-US" dirty="0" smtClean="0">
                <a:solidFill>
                  <a:schemeClr val="tx2"/>
                </a:solidFill>
                <a:latin typeface="Arial"/>
                <a:cs typeface="Arial"/>
              </a:rPr>
              <a:t>And many more</a:t>
            </a:r>
            <a:endParaRPr lang="en-US" dirty="0">
              <a:solidFill>
                <a:schemeClr val="tx2"/>
              </a:solidFill>
              <a:latin typeface="Arial"/>
              <a:cs typeface="Arial"/>
            </a:endParaRPr>
          </a:p>
          <a:p>
            <a:endParaRPr lang="en-US" dirty="0" smtClean="0">
              <a:solidFill>
                <a:schemeClr val="tx2"/>
              </a:solidFill>
              <a:latin typeface="Arial"/>
              <a:cs typeface="Arial"/>
            </a:endParaRPr>
          </a:p>
        </p:txBody>
      </p:sp>
    </p:spTree>
    <p:extLst>
      <p:ext uri="{BB962C8B-B14F-4D97-AF65-F5344CB8AC3E}">
        <p14:creationId xmlns:p14="http://schemas.microsoft.com/office/powerpoint/2010/main" val="155328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smtClean="0">
                <a:solidFill>
                  <a:schemeClr val="bg1"/>
                </a:solidFill>
              </a:rPr>
              <a:t>DW Offload</a:t>
            </a:r>
            <a:endParaRPr lang="en-US" sz="3053" dirty="0">
              <a:solidFill>
                <a:schemeClr val="bg1"/>
              </a:solidFill>
            </a:endParaRPr>
          </a:p>
        </p:txBody>
      </p:sp>
    </p:spTree>
    <p:extLst>
      <p:ext uri="{BB962C8B-B14F-4D97-AF65-F5344CB8AC3E}">
        <p14:creationId xmlns:p14="http://schemas.microsoft.com/office/powerpoint/2010/main" val="8152749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314" y="445457"/>
            <a:ext cx="3059482" cy="4185761"/>
          </a:xfrm>
          <a:prstGeom prst="rect">
            <a:avLst/>
          </a:prstGeom>
          <a:noFill/>
        </p:spPr>
        <p:txBody>
          <a:bodyPr wrap="square" rtlCol="0">
            <a:spAutoFit/>
          </a:bodyPr>
          <a:lstStyle/>
          <a:p>
            <a:r>
              <a:rPr lang="en-US" b="1" dirty="0" smtClean="0">
                <a:solidFill>
                  <a:schemeClr val="tx2"/>
                </a:solidFill>
                <a:latin typeface="Arial"/>
                <a:cs typeface="Arial"/>
              </a:rPr>
              <a:t>ESP32 microcontroller</a:t>
            </a:r>
          </a:p>
          <a:p>
            <a:r>
              <a:rPr lang="en-US" b="1" dirty="0" smtClean="0">
                <a:solidFill>
                  <a:schemeClr val="tx2"/>
                </a:solidFill>
                <a:latin typeface="Arial"/>
                <a:cs typeface="Arial"/>
              </a:rPr>
              <a:t>from the car + Gyro sensor</a:t>
            </a:r>
          </a:p>
          <a:p>
            <a:endParaRPr lang="en-US" b="1" dirty="0">
              <a:solidFill>
                <a:schemeClr val="tx2"/>
              </a:solidFill>
              <a:latin typeface="Arial"/>
              <a:cs typeface="Arial"/>
            </a:endParaRPr>
          </a:p>
          <a:p>
            <a:r>
              <a:rPr lang="en-US" dirty="0" smtClean="0">
                <a:solidFill>
                  <a:schemeClr val="tx2"/>
                </a:solidFill>
                <a:latin typeface="Arial"/>
                <a:cs typeface="Arial"/>
              </a:rPr>
              <a:t>WLAN/Bluetooth integrated</a:t>
            </a:r>
          </a:p>
          <a:p>
            <a:endParaRPr lang="en-US" dirty="0">
              <a:solidFill>
                <a:schemeClr val="tx2"/>
              </a:solidFill>
              <a:latin typeface="Arial"/>
              <a:cs typeface="Arial"/>
            </a:endParaRPr>
          </a:p>
          <a:p>
            <a:r>
              <a:rPr lang="en-US" dirty="0" smtClean="0">
                <a:solidFill>
                  <a:schemeClr val="tx2"/>
                </a:solidFill>
                <a:latin typeface="Arial"/>
                <a:cs typeface="Arial"/>
              </a:rPr>
              <a:t>240 MHz Dual Core</a:t>
            </a:r>
          </a:p>
          <a:p>
            <a:endParaRPr lang="en-US" dirty="0">
              <a:solidFill>
                <a:schemeClr val="tx2"/>
              </a:solidFill>
              <a:latin typeface="Arial"/>
              <a:cs typeface="Arial"/>
            </a:endParaRPr>
          </a:p>
          <a:p>
            <a:r>
              <a:rPr lang="en-US" dirty="0" smtClean="0">
                <a:solidFill>
                  <a:schemeClr val="tx2"/>
                </a:solidFill>
                <a:latin typeface="Arial"/>
                <a:cs typeface="Arial"/>
              </a:rPr>
              <a:t>Power 80 </a:t>
            </a:r>
            <a:r>
              <a:rPr lang="en-US" dirty="0" err="1" smtClean="0">
                <a:solidFill>
                  <a:schemeClr val="tx2"/>
                </a:solidFill>
                <a:latin typeface="Arial"/>
                <a:cs typeface="Arial"/>
              </a:rPr>
              <a:t>mAh</a:t>
            </a:r>
            <a:endParaRPr lang="en-US" dirty="0" smtClean="0">
              <a:solidFill>
                <a:schemeClr val="tx2"/>
              </a:solidFill>
              <a:latin typeface="Arial"/>
              <a:cs typeface="Arial"/>
            </a:endParaRPr>
          </a:p>
          <a:p>
            <a:endParaRPr lang="en-US" dirty="0">
              <a:solidFill>
                <a:schemeClr val="tx2"/>
              </a:solidFill>
              <a:latin typeface="Arial"/>
              <a:cs typeface="Arial"/>
            </a:endParaRPr>
          </a:p>
          <a:p>
            <a:r>
              <a:rPr lang="en-US" dirty="0" smtClean="0">
                <a:solidFill>
                  <a:schemeClr val="tx2"/>
                </a:solidFill>
                <a:latin typeface="Arial"/>
                <a:cs typeface="Arial"/>
              </a:rPr>
              <a:t>Price: 5 </a:t>
            </a:r>
            <a:r>
              <a:rPr lang="mr-IN" dirty="0" smtClean="0">
                <a:solidFill>
                  <a:schemeClr val="tx2"/>
                </a:solidFill>
                <a:latin typeface="Arial"/>
                <a:cs typeface="Arial"/>
              </a:rPr>
              <a:t>–</a:t>
            </a:r>
            <a:r>
              <a:rPr lang="en-US" dirty="0" smtClean="0">
                <a:solidFill>
                  <a:schemeClr val="tx2"/>
                </a:solidFill>
                <a:latin typeface="Arial"/>
                <a:cs typeface="Arial"/>
              </a:rPr>
              <a:t> 6$</a:t>
            </a:r>
          </a:p>
          <a:p>
            <a:endParaRPr lang="en-US" dirty="0">
              <a:solidFill>
                <a:schemeClr val="tx2"/>
              </a:solidFill>
              <a:latin typeface="Arial"/>
              <a:cs typeface="Arial"/>
            </a:endParaRPr>
          </a:p>
          <a:p>
            <a:endParaRPr lang="en-US" dirty="0" smtClean="0">
              <a:solidFill>
                <a:schemeClr val="tx2"/>
              </a:solidFill>
              <a:latin typeface="Arial"/>
              <a:cs typeface="Arial"/>
            </a:endParaRPr>
          </a:p>
        </p:txBody>
      </p:sp>
      <p:pic>
        <p:nvPicPr>
          <p:cNvPr id="2" name="Picture 1"/>
          <p:cNvPicPr>
            <a:picLocks noChangeAspect="1"/>
          </p:cNvPicPr>
          <p:nvPr/>
        </p:nvPicPr>
        <p:blipFill>
          <a:blip r:embed="rId3"/>
          <a:stretch>
            <a:fillRect/>
          </a:stretch>
        </p:blipFill>
        <p:spPr>
          <a:xfrm>
            <a:off x="3322529" y="445457"/>
            <a:ext cx="5395586" cy="4046690"/>
          </a:xfrm>
          <a:prstGeom prst="rect">
            <a:avLst/>
          </a:prstGeom>
        </p:spPr>
      </p:pic>
    </p:spTree>
    <p:extLst>
      <p:ext uri="{BB962C8B-B14F-4D97-AF65-F5344CB8AC3E}">
        <p14:creationId xmlns:p14="http://schemas.microsoft.com/office/powerpoint/2010/main" val="10793378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err="1" smtClean="0"/>
              <a:t>MapR</a:t>
            </a:r>
            <a:r>
              <a:rPr lang="en-US" b="0" dirty="0" smtClean="0"/>
              <a:t>-Streams to scale OPC connections</a:t>
            </a:r>
            <a:endParaRPr lang="en-US" b="0" dirty="0"/>
          </a:p>
        </p:txBody>
      </p:sp>
    </p:spTree>
    <p:extLst>
      <p:ext uri="{BB962C8B-B14F-4D97-AF65-F5344CB8AC3E}">
        <p14:creationId xmlns:p14="http://schemas.microsoft.com/office/powerpoint/2010/main" val="9617776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What is OPC?</a:t>
            </a:r>
            <a:endParaRPr lang="en-US" b="1" dirty="0"/>
          </a:p>
        </p:txBody>
      </p:sp>
      <p:sp>
        <p:nvSpPr>
          <p:cNvPr id="3" name="Content Placeholder 2"/>
          <p:cNvSpPr>
            <a:spLocks noGrp="1"/>
          </p:cNvSpPr>
          <p:nvPr>
            <p:ph idx="4294967295"/>
          </p:nvPr>
        </p:nvSpPr>
        <p:spPr>
          <a:xfrm>
            <a:off x="449869" y="898525"/>
            <a:ext cx="7327900" cy="3695700"/>
          </a:xfrm>
        </p:spPr>
        <p:txBody>
          <a:bodyPr>
            <a:normAutofit fontScale="92500"/>
          </a:bodyPr>
          <a:lstStyle/>
          <a:p>
            <a:pPr fontAlgn="base"/>
            <a:r>
              <a:rPr lang="en-US" sz="2400" dirty="0"/>
              <a:t>OPC = </a:t>
            </a:r>
            <a:r>
              <a:rPr lang="en-US" sz="2400" b="1" dirty="0"/>
              <a:t>O</a:t>
            </a:r>
            <a:r>
              <a:rPr lang="en-US" sz="2400" dirty="0"/>
              <a:t>LE for </a:t>
            </a:r>
            <a:r>
              <a:rPr lang="en-US" sz="2400" b="1" dirty="0"/>
              <a:t>P</a:t>
            </a:r>
            <a:r>
              <a:rPr lang="en-US" sz="2400" dirty="0"/>
              <a:t>rocess </a:t>
            </a:r>
            <a:r>
              <a:rPr lang="en-US" sz="2400" b="1" dirty="0"/>
              <a:t>C</a:t>
            </a:r>
            <a:r>
              <a:rPr lang="en-US" sz="2400" dirty="0"/>
              <a:t>ontrol</a:t>
            </a:r>
          </a:p>
          <a:p>
            <a:pPr fontAlgn="base"/>
            <a:r>
              <a:rPr lang="en-US" sz="2400" dirty="0"/>
              <a:t>Developed in 1996</a:t>
            </a:r>
          </a:p>
          <a:p>
            <a:pPr fontAlgn="base"/>
            <a:r>
              <a:rPr lang="en-US" sz="2400" dirty="0"/>
              <a:t>Industry standard</a:t>
            </a:r>
          </a:p>
          <a:p>
            <a:pPr fontAlgn="base"/>
            <a:r>
              <a:rPr lang="en-US" sz="2400" dirty="0"/>
              <a:t>Specifies the communication of real-time plant data between control devices from different manufacturers</a:t>
            </a:r>
          </a:p>
          <a:p>
            <a:pPr fontAlgn="base"/>
            <a:r>
              <a:rPr lang="en-US" sz="2400" dirty="0"/>
              <a:t>OPC foundation maintains the standard</a:t>
            </a:r>
          </a:p>
          <a:p>
            <a:pPr fontAlgn="base"/>
            <a:r>
              <a:rPr lang="en-US" sz="2400" dirty="0"/>
              <a:t>Two kinds of protocol</a:t>
            </a:r>
          </a:p>
          <a:p>
            <a:pPr lvl="1" fontAlgn="base"/>
            <a:r>
              <a:rPr lang="en-US" sz="2000" dirty="0"/>
              <a:t>OPC classic</a:t>
            </a:r>
          </a:p>
          <a:p>
            <a:pPr lvl="1" fontAlgn="base"/>
            <a:r>
              <a:rPr lang="en-US" sz="2000" dirty="0"/>
              <a:t>OPC UA (Unified Architecture)</a:t>
            </a:r>
          </a:p>
        </p:txBody>
      </p:sp>
    </p:spTree>
    <p:extLst>
      <p:ext uri="{BB962C8B-B14F-4D97-AF65-F5344CB8AC3E}">
        <p14:creationId xmlns:p14="http://schemas.microsoft.com/office/powerpoint/2010/main" val="822887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dataset contains</a:t>
            </a:r>
            <a:endParaRPr lang="en-US" b="1" dirty="0"/>
          </a:p>
        </p:txBody>
      </p:sp>
      <p:sp>
        <p:nvSpPr>
          <p:cNvPr id="3" name="Content Placeholder 2"/>
          <p:cNvSpPr>
            <a:spLocks noGrp="1"/>
          </p:cNvSpPr>
          <p:nvPr>
            <p:ph idx="4294967295"/>
          </p:nvPr>
        </p:nvSpPr>
        <p:spPr>
          <a:xfrm>
            <a:off x="449869" y="898525"/>
            <a:ext cx="7327900" cy="3695700"/>
          </a:xfrm>
        </p:spPr>
        <p:txBody>
          <a:bodyPr>
            <a:normAutofit lnSpcReduction="10000"/>
          </a:bodyPr>
          <a:lstStyle/>
          <a:p>
            <a:pPr fontAlgn="base"/>
            <a:r>
              <a:rPr lang="en-US" sz="2400" dirty="0"/>
              <a:t>Item name</a:t>
            </a:r>
          </a:p>
          <a:p>
            <a:pPr fontAlgn="base"/>
            <a:r>
              <a:rPr lang="en-US" sz="2400" dirty="0"/>
              <a:t>Timestamp</a:t>
            </a:r>
          </a:p>
          <a:p>
            <a:pPr fontAlgn="base"/>
            <a:r>
              <a:rPr lang="en-US" sz="2400" dirty="0"/>
              <a:t>Quality of measurement</a:t>
            </a:r>
          </a:p>
          <a:p>
            <a:pPr fontAlgn="base"/>
            <a:r>
              <a:rPr lang="en-US" sz="2400" dirty="0"/>
              <a:t>Error code</a:t>
            </a:r>
          </a:p>
          <a:p>
            <a:pPr fontAlgn="base"/>
            <a:r>
              <a:rPr lang="en-US" sz="2400" dirty="0"/>
              <a:t>Value type</a:t>
            </a:r>
          </a:p>
          <a:p>
            <a:pPr fontAlgn="base"/>
            <a:r>
              <a:rPr lang="en-US" sz="2400" dirty="0"/>
              <a:t>Measured value</a:t>
            </a:r>
          </a:p>
          <a:p>
            <a:pPr lvl="1" fontAlgn="base"/>
            <a:r>
              <a:rPr lang="en-US" sz="2000" dirty="0"/>
              <a:t>String</a:t>
            </a:r>
          </a:p>
          <a:p>
            <a:pPr lvl="1" fontAlgn="base"/>
            <a:r>
              <a:rPr lang="en-US" sz="2000" dirty="0"/>
              <a:t>Numbers (Double, Float, </a:t>
            </a:r>
            <a:r>
              <a:rPr lang="en-US" sz="2000" dirty="0" err="1"/>
              <a:t>DWord</a:t>
            </a:r>
            <a:r>
              <a:rPr lang="en-US" sz="2000" dirty="0"/>
              <a:t>, Long, </a:t>
            </a:r>
            <a:r>
              <a:rPr lang="en-US" sz="2000" dirty="0" err="1"/>
              <a:t>Int</a:t>
            </a:r>
            <a:r>
              <a:rPr lang="en-US" sz="2000" dirty="0"/>
              <a:t>, </a:t>
            </a:r>
            <a:r>
              <a:rPr lang="en-US" sz="2000" dirty="0" err="1"/>
              <a:t>etc</a:t>
            </a:r>
            <a:r>
              <a:rPr lang="en-US" sz="2000" dirty="0"/>
              <a:t>)</a:t>
            </a:r>
          </a:p>
          <a:p>
            <a:pPr lvl="1" fontAlgn="base"/>
            <a:r>
              <a:rPr lang="en-US" sz="2000" dirty="0"/>
              <a:t>Arrays with primitive types</a:t>
            </a:r>
          </a:p>
        </p:txBody>
      </p:sp>
    </p:spTree>
    <p:extLst>
      <p:ext uri="{BB962C8B-B14F-4D97-AF65-F5344CB8AC3E}">
        <p14:creationId xmlns:p14="http://schemas.microsoft.com/office/powerpoint/2010/main" val="3489702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YOKOGAWA Dashboard</a:t>
            </a:r>
            <a:endParaRPr lang="en-US" b="1" dirty="0"/>
          </a:p>
        </p:txBody>
      </p:sp>
      <p:pic>
        <p:nvPicPr>
          <p:cNvPr id="1027" name="Picture 3" descr="https://lh5.googleusercontent.com/CatFJXpUU3cA1bxx2LxAsJSLXUEIuUqmvX2ewmvVxuetMDQwl30xdSj61xuyRJrV8paKcKHIM-VvaiBYYz0Ux1loxTzFibLntKSQX-qzgaF1JKWJVxoUOVCfeQt53aNlXx0r7Il1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2" y="898628"/>
            <a:ext cx="70199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S6CCYAHewGyNBWrKl0yLLPt-6P-cbOOJMLFROeMRLrkX2IQowD4NGQmT6mEOGUJlX7Z0BSWGarkm8Miu4RG4O7lqmlRMnQZy0jSDh-fW5KN1icJGUkPNlYhS25ZDqGYm9y6wQogC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61" y="419448"/>
            <a:ext cx="1692875" cy="43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568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protocols</a:t>
            </a:r>
            <a:endParaRPr lang="en-US" b="1" dirty="0"/>
          </a:p>
        </p:txBody>
      </p:sp>
      <p:pic>
        <p:nvPicPr>
          <p:cNvPr id="4" name="Picture 3"/>
          <p:cNvPicPr>
            <a:picLocks noChangeAspect="1"/>
          </p:cNvPicPr>
          <p:nvPr/>
        </p:nvPicPr>
        <p:blipFill>
          <a:blip r:embed="rId3"/>
          <a:stretch>
            <a:fillRect/>
          </a:stretch>
        </p:blipFill>
        <p:spPr>
          <a:xfrm>
            <a:off x="449869" y="1068489"/>
            <a:ext cx="8257887" cy="3272775"/>
          </a:xfrm>
          <a:prstGeom prst="rect">
            <a:avLst/>
          </a:prstGeom>
        </p:spPr>
      </p:pic>
    </p:spTree>
    <p:extLst>
      <p:ext uri="{BB962C8B-B14F-4D97-AF65-F5344CB8AC3E}">
        <p14:creationId xmlns:p14="http://schemas.microsoft.com/office/powerpoint/2010/main" val="1383080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Classic approach with OPC servers</a:t>
            </a:r>
            <a:endParaRPr lang="en-US" b="1" dirty="0"/>
          </a:p>
        </p:txBody>
      </p:sp>
      <p:grpSp>
        <p:nvGrpSpPr>
          <p:cNvPr id="5" name="Shape 158"/>
          <p:cNvGrpSpPr/>
          <p:nvPr/>
        </p:nvGrpSpPr>
        <p:grpSpPr>
          <a:xfrm>
            <a:off x="3787532" y="1253188"/>
            <a:ext cx="4963361" cy="2979874"/>
            <a:chOff x="3679285" y="1571737"/>
            <a:chExt cx="7615561" cy="4310663"/>
          </a:xfrm>
        </p:grpSpPr>
        <p:sp>
          <p:nvSpPr>
            <p:cNvPr id="6" name="Shape 159"/>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a:solidFill>
                    <a:srgbClr val="F3F3F3"/>
                  </a:solidFill>
                </a:rPr>
                <a:t>OPC Server</a:t>
              </a:r>
            </a:p>
          </p:txBody>
        </p:sp>
        <p:sp>
          <p:nvSpPr>
            <p:cNvPr id="7" name="Shape 160"/>
            <p:cNvSpPr txBox="1"/>
            <p:nvPr/>
          </p:nvSpPr>
          <p:spPr>
            <a:xfrm>
              <a:off x="7092312" y="157173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8" name="Shape 161"/>
            <p:cNvSpPr txBox="1"/>
            <p:nvPr/>
          </p:nvSpPr>
          <p:spPr>
            <a:xfrm>
              <a:off x="7656446"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9" name="Shape 162"/>
            <p:cNvSpPr txBox="1"/>
            <p:nvPr/>
          </p:nvSpPr>
          <p:spPr>
            <a:xfrm>
              <a:off x="3679285"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0" name="Shape 163" descr="Icon_Features-Components_White_Control-System_300x300px_cl_bk-01.png"/>
            <p:cNvPicPr preferRelativeResize="0"/>
            <p:nvPr/>
          </p:nvPicPr>
          <p:blipFill rotWithShape="1">
            <a:blip r:embed="rId3">
              <a:alphaModFix/>
            </a:blip>
            <a:srcRect/>
            <a:stretch/>
          </p:blipFill>
          <p:spPr>
            <a:xfrm>
              <a:off x="7059787" y="3521621"/>
              <a:ext cx="914399" cy="914400"/>
            </a:xfrm>
            <a:prstGeom prst="rect">
              <a:avLst/>
            </a:prstGeom>
            <a:noFill/>
            <a:ln>
              <a:noFill/>
            </a:ln>
          </p:spPr>
        </p:pic>
        <p:pic>
          <p:nvPicPr>
            <p:cNvPr id="11" name="Shape 164"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2" name="Shape 165"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3" name="Shape 166"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4" name="Shape 167"/>
          <p:cNvSpPr txBox="1"/>
          <p:nvPr/>
        </p:nvSpPr>
        <p:spPr>
          <a:xfrm>
            <a:off x="449869" y="1277947"/>
            <a:ext cx="3175676" cy="674133"/>
          </a:xfrm>
          <a:prstGeom prst="rect">
            <a:avLst/>
          </a:prstGeom>
          <a:noFill/>
          <a:ln>
            <a:noFill/>
          </a:ln>
        </p:spPr>
        <p:txBody>
          <a:bodyPr wrap="square" lIns="91425" tIns="91425" rIns="91425" bIns="91425" anchor="t" anchorCtr="0">
            <a:noAutofit/>
          </a:bodyPr>
          <a:lstStyle/>
          <a:p>
            <a:pPr lvl="0" rtl="0">
              <a:spcBef>
                <a:spcPts val="0"/>
              </a:spcBef>
              <a:buNone/>
            </a:pPr>
            <a:r>
              <a:rPr lang="en-US" sz="2400" dirty="0">
                <a:solidFill>
                  <a:srgbClr val="666666"/>
                </a:solidFill>
              </a:rPr>
              <a:t>Choose </a:t>
            </a:r>
            <a:r>
              <a:rPr lang="en-US" sz="2400" dirty="0" smtClean="0">
                <a:solidFill>
                  <a:srgbClr val="666666"/>
                </a:solidFill>
              </a:rPr>
              <a:t>two</a:t>
            </a:r>
            <a:r>
              <a:rPr lang="en-US" sz="2400" dirty="0">
                <a:solidFill>
                  <a:srgbClr val="666666"/>
                </a:solidFill>
              </a:rPr>
              <a:t>*.</a:t>
            </a:r>
          </a:p>
        </p:txBody>
      </p:sp>
      <p:sp>
        <p:nvSpPr>
          <p:cNvPr id="15" name="Shape 168"/>
          <p:cNvSpPr txBox="1"/>
          <p:nvPr/>
        </p:nvSpPr>
        <p:spPr>
          <a:xfrm>
            <a:off x="449869" y="3925946"/>
            <a:ext cx="1778466" cy="534428"/>
          </a:xfrm>
          <a:prstGeom prst="rect">
            <a:avLst/>
          </a:prstGeom>
          <a:noFill/>
          <a:ln>
            <a:noFill/>
          </a:ln>
        </p:spPr>
        <p:txBody>
          <a:bodyPr wrap="square" lIns="91425" tIns="91425" rIns="91425" bIns="91425" anchor="t" anchorCtr="0">
            <a:noAutofit/>
          </a:bodyPr>
          <a:lstStyle/>
          <a:p>
            <a:pPr lvl="0">
              <a:spcBef>
                <a:spcPts val="0"/>
              </a:spcBef>
              <a:buNone/>
            </a:pPr>
            <a:r>
              <a:rPr lang="en-US" sz="1200" dirty="0">
                <a:solidFill>
                  <a:srgbClr val="666666"/>
                </a:solidFill>
              </a:rPr>
              <a:t>* Many OPC servers does </a:t>
            </a:r>
            <a:r>
              <a:rPr lang="en-US" sz="1200" dirty="0" smtClean="0">
                <a:solidFill>
                  <a:srgbClr val="666666"/>
                </a:solidFill>
              </a:rPr>
              <a:t>not </a:t>
            </a:r>
            <a:r>
              <a:rPr lang="en-US" sz="1200" dirty="0">
                <a:solidFill>
                  <a:srgbClr val="666666"/>
                </a:solidFill>
              </a:rPr>
              <a:t>scale well.</a:t>
            </a:r>
          </a:p>
        </p:txBody>
      </p:sp>
    </p:spTree>
    <p:extLst>
      <p:ext uri="{BB962C8B-B14F-4D97-AF65-F5344CB8AC3E}">
        <p14:creationId xmlns:p14="http://schemas.microsoft.com/office/powerpoint/2010/main" val="16472426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73"/>
          <p:cNvPicPr preferRelativeResize="0"/>
          <p:nvPr/>
        </p:nvPicPr>
        <p:blipFill>
          <a:blip r:embed="rId3">
            <a:alphaModFix amt="66000"/>
          </a:blip>
          <a:stretch>
            <a:fillRect/>
          </a:stretch>
        </p:blipFill>
        <p:spPr>
          <a:xfrm>
            <a:off x="820243" y="1162874"/>
            <a:ext cx="2853736" cy="2096052"/>
          </a:xfrm>
          <a:prstGeom prst="rect">
            <a:avLst/>
          </a:prstGeom>
          <a:noFill/>
          <a:ln>
            <a:noFill/>
          </a:ln>
        </p:spPr>
      </p:pic>
      <p:cxnSp>
        <p:nvCxnSpPr>
          <p:cNvPr id="6" name="Shape 174"/>
          <p:cNvCxnSpPr/>
          <p:nvPr/>
        </p:nvCxnSpPr>
        <p:spPr>
          <a:xfrm>
            <a:off x="820243" y="913826"/>
            <a:ext cx="3187735" cy="2666862"/>
          </a:xfrm>
          <a:prstGeom prst="straightConnector1">
            <a:avLst/>
          </a:prstGeom>
          <a:noFill/>
          <a:ln w="114300" cap="flat" cmpd="sng">
            <a:solidFill>
              <a:srgbClr val="980000"/>
            </a:solidFill>
            <a:prstDash val="solid"/>
            <a:round/>
            <a:headEnd type="none" w="lg" len="lg"/>
            <a:tailEnd type="none" w="lg" len="lg"/>
          </a:ln>
        </p:spPr>
      </p:cxnSp>
      <p:cxnSp>
        <p:nvCxnSpPr>
          <p:cNvPr id="7" name="Shape 175"/>
          <p:cNvCxnSpPr/>
          <p:nvPr/>
        </p:nvCxnSpPr>
        <p:spPr>
          <a:xfrm flipV="1">
            <a:off x="820243" y="913826"/>
            <a:ext cx="3264647" cy="2598496"/>
          </a:xfrm>
          <a:prstGeom prst="straightConnector1">
            <a:avLst/>
          </a:prstGeom>
          <a:noFill/>
          <a:ln w="114300" cap="flat" cmpd="sng">
            <a:solidFill>
              <a:srgbClr val="980000"/>
            </a:solidFill>
            <a:prstDash val="solid"/>
            <a:round/>
            <a:headEnd type="none" w="lg" len="lg"/>
            <a:tailEnd type="none" w="lg" len="lg"/>
          </a:ln>
        </p:spPr>
      </p:cxnSp>
      <p:sp>
        <p:nvSpPr>
          <p:cNvPr id="8" name="Shape 176"/>
          <p:cNvSpPr txBox="1"/>
          <p:nvPr/>
        </p:nvSpPr>
        <p:spPr>
          <a:xfrm>
            <a:off x="4471915" y="1527486"/>
            <a:ext cx="4784333" cy="1910902"/>
          </a:xfrm>
          <a:prstGeom prst="rect">
            <a:avLst/>
          </a:prstGeom>
          <a:noFill/>
          <a:ln>
            <a:noFill/>
          </a:ln>
        </p:spPr>
        <p:txBody>
          <a:bodyPr wrap="square" lIns="91425" tIns="91425" rIns="91425" bIns="91425" anchor="t" anchorCtr="0">
            <a:noAutofit/>
          </a:bodyPr>
          <a:lstStyle/>
          <a:p>
            <a:pPr lvl="0">
              <a:spcBef>
                <a:spcPts val="0"/>
              </a:spcBef>
              <a:buNone/>
            </a:pPr>
            <a:r>
              <a:rPr lang="en-US" sz="4800" dirty="0">
                <a:solidFill>
                  <a:srgbClr val="980000"/>
                </a:solidFill>
              </a:rPr>
              <a:t>Your system does not scale!</a:t>
            </a:r>
          </a:p>
        </p:txBody>
      </p:sp>
    </p:spTree>
    <p:extLst>
      <p:ext uri="{BB962C8B-B14F-4D97-AF65-F5344CB8AC3E}">
        <p14:creationId xmlns:p14="http://schemas.microsoft.com/office/powerpoint/2010/main" val="12008316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err="1" smtClean="0"/>
              <a:t>MapR’s</a:t>
            </a:r>
            <a:r>
              <a:rPr lang="en-US" b="1" dirty="0" smtClean="0"/>
              <a:t> approach with OPC servers</a:t>
            </a:r>
            <a:endParaRPr lang="en-US" b="1" dirty="0"/>
          </a:p>
        </p:txBody>
      </p:sp>
      <p:grpSp>
        <p:nvGrpSpPr>
          <p:cNvPr id="9" name="Shape 182"/>
          <p:cNvGrpSpPr/>
          <p:nvPr/>
        </p:nvGrpSpPr>
        <p:grpSpPr>
          <a:xfrm>
            <a:off x="3733597" y="1063834"/>
            <a:ext cx="5302311" cy="3243245"/>
            <a:chOff x="3628539" y="1469417"/>
            <a:chExt cx="7666307" cy="4733013"/>
          </a:xfrm>
        </p:grpSpPr>
        <p:sp>
          <p:nvSpPr>
            <p:cNvPr id="10" name="Shape 183"/>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dirty="0">
                  <a:solidFill>
                    <a:srgbClr val="F3F3F3"/>
                  </a:solidFill>
                </a:rPr>
                <a:t>OPC Server</a:t>
              </a:r>
            </a:p>
          </p:txBody>
        </p:sp>
        <p:sp>
          <p:nvSpPr>
            <p:cNvPr id="11" name="Shape 184"/>
            <p:cNvSpPr txBox="1"/>
            <p:nvPr/>
          </p:nvSpPr>
          <p:spPr>
            <a:xfrm>
              <a:off x="7059786" y="146941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12" name="Shape 185"/>
            <p:cNvSpPr txBox="1"/>
            <p:nvPr/>
          </p:nvSpPr>
          <p:spPr>
            <a:xfrm>
              <a:off x="7656447" y="5586687"/>
              <a:ext cx="3638399" cy="615743"/>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13" name="Shape 186"/>
            <p:cNvSpPr txBox="1"/>
            <p:nvPr/>
          </p:nvSpPr>
          <p:spPr>
            <a:xfrm>
              <a:off x="3628539" y="5580977"/>
              <a:ext cx="3638399"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4" name="Shape 187" descr="Icon_Features-Components_White_Control-System_300x300px_cl_bk-01.png"/>
            <p:cNvPicPr preferRelativeResize="0"/>
            <p:nvPr/>
          </p:nvPicPr>
          <p:blipFill rotWithShape="1">
            <a:blip r:embed="rId3">
              <a:alphaModFix/>
            </a:blip>
            <a:srcRect/>
            <a:stretch/>
          </p:blipFill>
          <p:spPr>
            <a:xfrm>
              <a:off x="7059787" y="3532893"/>
              <a:ext cx="914400" cy="914401"/>
            </a:xfrm>
            <a:prstGeom prst="rect">
              <a:avLst/>
            </a:prstGeom>
            <a:noFill/>
            <a:ln>
              <a:noFill/>
            </a:ln>
          </p:spPr>
        </p:pic>
        <p:pic>
          <p:nvPicPr>
            <p:cNvPr id="15" name="Shape 188"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6" name="Shape 189"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7" name="Shape 190"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8" name="Shape 191"/>
          <p:cNvSpPr txBox="1"/>
          <p:nvPr/>
        </p:nvSpPr>
        <p:spPr>
          <a:xfrm>
            <a:off x="449869" y="1276145"/>
            <a:ext cx="3652112" cy="566486"/>
          </a:xfrm>
          <a:prstGeom prst="rect">
            <a:avLst/>
          </a:prstGeom>
          <a:noFill/>
          <a:ln>
            <a:noFill/>
          </a:ln>
        </p:spPr>
        <p:txBody>
          <a:bodyPr wrap="square" lIns="91425" tIns="91425" rIns="91425" bIns="91425" anchor="t" anchorCtr="0">
            <a:noAutofit/>
          </a:bodyPr>
          <a:lstStyle/>
          <a:p>
            <a:pPr lvl="0">
              <a:spcBef>
                <a:spcPts val="0"/>
              </a:spcBef>
              <a:buNone/>
            </a:pPr>
            <a:r>
              <a:rPr lang="en-US" sz="3200" dirty="0">
                <a:solidFill>
                  <a:srgbClr val="666666"/>
                </a:solidFill>
              </a:rPr>
              <a:t>We can have </a:t>
            </a:r>
            <a:r>
              <a:rPr lang="en-US" sz="3200" dirty="0" smtClean="0">
                <a:solidFill>
                  <a:srgbClr val="666666"/>
                </a:solidFill>
              </a:rPr>
              <a:t>it all</a:t>
            </a:r>
            <a:r>
              <a:rPr lang="en-US" sz="3200" dirty="0">
                <a:solidFill>
                  <a:srgbClr val="666666"/>
                </a:solidFill>
              </a:rPr>
              <a:t>!</a:t>
            </a:r>
            <a:r>
              <a:rPr lang="en-US" sz="3600" dirty="0">
                <a:solidFill>
                  <a:srgbClr val="666666"/>
                </a:solidFill>
              </a:rPr>
              <a:t/>
            </a:r>
            <a:br>
              <a:rPr lang="en-US" sz="3600" dirty="0">
                <a:solidFill>
                  <a:srgbClr val="666666"/>
                </a:solidFill>
              </a:rPr>
            </a:br>
            <a:endParaRPr lang="en-US" sz="3600" dirty="0">
              <a:solidFill>
                <a:srgbClr val="666666"/>
              </a:solidFill>
            </a:endParaRPr>
          </a:p>
          <a:p>
            <a:pPr lvl="0">
              <a:spcBef>
                <a:spcPts val="0"/>
              </a:spcBef>
              <a:buNone/>
            </a:pPr>
            <a:r>
              <a:rPr lang="en-US" sz="1800" dirty="0" err="1">
                <a:solidFill>
                  <a:srgbClr val="666666"/>
                </a:solidFill>
              </a:rPr>
              <a:t>MapR</a:t>
            </a:r>
            <a:r>
              <a:rPr lang="en-US" sz="1800" dirty="0">
                <a:solidFill>
                  <a:srgbClr val="666666"/>
                </a:solidFill>
              </a:rPr>
              <a:t>-Streams for scaling up the number </a:t>
            </a:r>
            <a:r>
              <a:rPr lang="en-US" sz="1800" dirty="0" smtClean="0">
                <a:solidFill>
                  <a:srgbClr val="666666"/>
                </a:solidFill>
              </a:rPr>
              <a:t>of </a:t>
            </a:r>
            <a:r>
              <a:rPr lang="en-US" sz="1800" dirty="0">
                <a:solidFill>
                  <a:srgbClr val="666666"/>
                </a:solidFill>
              </a:rPr>
              <a:t>consumers.</a:t>
            </a:r>
          </a:p>
        </p:txBody>
      </p:sp>
      <p:pic>
        <p:nvPicPr>
          <p:cNvPr id="19" name="Shape 192" descr="MapR_Streams_2.1 (1).png"/>
          <p:cNvPicPr preferRelativeResize="0"/>
          <p:nvPr/>
        </p:nvPicPr>
        <p:blipFill rotWithShape="1">
          <a:blip r:embed="rId7">
            <a:alphaModFix/>
          </a:blip>
          <a:srcRect/>
          <a:stretch/>
        </p:blipFill>
        <p:spPr>
          <a:xfrm>
            <a:off x="4144417" y="4307078"/>
            <a:ext cx="1643540" cy="164663"/>
          </a:xfrm>
          <a:prstGeom prst="rect">
            <a:avLst/>
          </a:prstGeom>
          <a:noFill/>
          <a:ln>
            <a:noFill/>
          </a:ln>
        </p:spPr>
      </p:pic>
    </p:spTree>
    <p:extLst>
      <p:ext uri="{BB962C8B-B14F-4D97-AF65-F5344CB8AC3E}">
        <p14:creationId xmlns:p14="http://schemas.microsoft.com/office/powerpoint/2010/main" val="15565584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32" y="42730"/>
            <a:ext cx="8842801" cy="4634796"/>
          </a:xfrm>
          <a:prstGeom prst="rect">
            <a:avLst/>
          </a:prstGeom>
        </p:spPr>
      </p:pic>
    </p:spTree>
    <p:extLst>
      <p:ext uri="{BB962C8B-B14F-4D97-AF65-F5344CB8AC3E}">
        <p14:creationId xmlns:p14="http://schemas.microsoft.com/office/powerpoint/2010/main" val="158713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MAPR Template 2017_jt4GW">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MAPR Template 2017_jt4GW.thmx</Template>
  <TotalTime>7954</TotalTime>
  <Words>8813</Words>
  <Application>Microsoft Macintosh PowerPoint</Application>
  <PresentationFormat>On-screen Show (16:9)</PresentationFormat>
  <Paragraphs>3159</Paragraphs>
  <Slides>148</Slides>
  <Notes>109</Notes>
  <HiddenSlides>42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148</vt:i4>
      </vt:variant>
    </vt:vector>
  </HeadingPairs>
  <TitlesOfParts>
    <vt:vector size="162" baseType="lpstr">
      <vt:lpstr>Al Bayan Plain</vt:lpstr>
      <vt:lpstr>Calibri</vt:lpstr>
      <vt:lpstr>Candal</vt:lpstr>
      <vt:lpstr>Courier</vt:lpstr>
      <vt:lpstr>Courier New</vt:lpstr>
      <vt:lpstr>DIN-RegularAlternate</vt:lpstr>
      <vt:lpstr>Georgia</vt:lpstr>
      <vt:lpstr>MS PGothic</vt:lpstr>
      <vt:lpstr>ＭＳ Ｐゴシック</vt:lpstr>
      <vt:lpstr>Proxima Nova Regular</vt:lpstr>
      <vt:lpstr>Source Sans Pro</vt:lpstr>
      <vt:lpstr>Wingdings</vt:lpstr>
      <vt:lpstr>Arial</vt:lpstr>
      <vt:lpstr>MAPR Template 2017_jt4GW</vt:lpstr>
      <vt:lpstr>Use Cases</vt:lpstr>
      <vt:lpstr>Use Cases</vt:lpstr>
      <vt:lpstr>PowerPoint Presentation</vt:lpstr>
      <vt:lpstr>PowerPoint Presentation</vt:lpstr>
      <vt:lpstr>Challenges With Traditional Data Warehouses</vt:lpstr>
      <vt:lpstr>Forces of Adoption</vt:lpstr>
      <vt:lpstr>A Better Way to Enable BI and Analytics</vt:lpstr>
      <vt:lpstr>Benefits of Data Warehouse Offload &amp; Optimization</vt:lpstr>
      <vt:lpstr>PowerPoint Presentation</vt:lpstr>
      <vt:lpstr>Identifying the Right Data &amp; Workloads</vt:lpstr>
      <vt:lpstr>Enterprise Data Warehouse Offload/Optimization</vt:lpstr>
      <vt:lpstr>DWO Categories/Approaches</vt:lpstr>
      <vt:lpstr>DWO Categories/Approaches (cont.)</vt:lpstr>
      <vt:lpstr>PowerPoint Presentation</vt:lpstr>
      <vt:lpstr>Tools for Offload</vt:lpstr>
      <vt:lpstr>PowerPoint Presentation</vt:lpstr>
      <vt:lpstr>Components for Analysis</vt:lpstr>
      <vt:lpstr>PowerPoint Presentation</vt:lpstr>
      <vt:lpstr>Data Formats</vt:lpstr>
      <vt:lpstr>Rows                   vs.                 Columns</vt:lpstr>
      <vt:lpstr>Rows vs. Columns</vt:lpstr>
      <vt:lpstr>CSV / TSV</vt:lpstr>
      <vt:lpstr>JSON</vt:lpstr>
      <vt:lpstr>Avro</vt:lpstr>
      <vt:lpstr>Parquet</vt:lpstr>
      <vt:lpstr>MapR-DB binary</vt:lpstr>
      <vt:lpstr>Column Family</vt:lpstr>
      <vt:lpstr>MapR-DB JSON</vt:lpstr>
      <vt:lpstr>Rows vs. Columns</vt:lpstr>
      <vt:lpstr>Files vs. MapR-DB</vt:lpstr>
      <vt:lpstr>PowerPoint Presentation</vt:lpstr>
      <vt:lpstr>DWO Case Study 1 Healthcare Client  Automated Approach</vt:lpstr>
      <vt:lpstr>Limited Data and High Costs Drove the Change</vt:lpstr>
      <vt:lpstr>Operational Challenges Faced by the Customer</vt:lpstr>
      <vt:lpstr>Automated Framework Developed by MapR</vt:lpstr>
      <vt:lpstr>High Level ETL Ecosystem</vt:lpstr>
      <vt:lpstr>Operational Metrics</vt:lpstr>
      <vt:lpstr>Automation Driven by Configuration File </vt:lpstr>
      <vt:lpstr>Sample Configuration File</vt:lpstr>
      <vt:lpstr>DWO Case Study 2 Oil and Gas Client   Semi-Automated Approach</vt:lpstr>
      <vt:lpstr>What’s the Difference</vt:lpstr>
      <vt:lpstr>Workflow Process</vt:lpstr>
      <vt:lpstr>Workflow Steps</vt:lpstr>
      <vt:lpstr>Data On Disk Layout</vt:lpstr>
      <vt:lpstr>DWO Case Study 3 Telecom Client  Modernized Data Architecture</vt:lpstr>
      <vt:lpstr>What’s the Difference </vt:lpstr>
      <vt:lpstr>How Is It Accomplished </vt:lpstr>
      <vt:lpstr>Big Data Workflow (ETL) On MapR</vt:lpstr>
      <vt:lpstr>Use Case Data Flow Example</vt:lpstr>
      <vt:lpstr>Publish &amp; Secure Ensuring Enterprise-Readiness</vt:lpstr>
      <vt:lpstr>PowerPoint Presentation</vt:lpstr>
      <vt:lpstr>Important Tools &amp; Technologies for Teradata DWO</vt:lpstr>
      <vt:lpstr>Other Important Considerations</vt:lpstr>
      <vt:lpstr>PowerPoint Presentation</vt:lpstr>
      <vt:lpstr>DB schema</vt:lpstr>
      <vt:lpstr>Demo</vt:lpstr>
      <vt:lpstr>PowerPoint Presentation</vt:lpstr>
      <vt:lpstr>Offload Cold Data to Hadoop</vt:lpstr>
      <vt:lpstr>Offload ETL onto Hadoop</vt:lpstr>
      <vt:lpstr>PowerPoint Presentation</vt:lpstr>
      <vt:lpstr>Announcement</vt:lpstr>
      <vt:lpstr>MapR Vision for Operational and Application Agility</vt:lpstr>
      <vt:lpstr>MapR Converged Data Platform for Docker</vt:lpstr>
      <vt:lpstr>PowerPoint Presentation</vt:lpstr>
      <vt:lpstr>Challenges with Containerizing Existing Applications</vt:lpstr>
      <vt:lpstr>Container Challenges with Microservices</vt:lpstr>
      <vt:lpstr>Microservices Require Multi-Dimensional Statefulness</vt:lpstr>
      <vt:lpstr>Summary of Containerization Challenges</vt:lpstr>
      <vt:lpstr>Existing Workarounds (and Drawbacks)</vt:lpstr>
      <vt:lpstr>PowerPoint Presentation</vt:lpstr>
      <vt:lpstr>MapR Converged Data Platform for Docker</vt:lpstr>
      <vt:lpstr>MapR Persistent Application Client Container (PACC)</vt:lpstr>
      <vt:lpstr>PowerPoint Presentation</vt:lpstr>
      <vt:lpstr>Two Deployment Options</vt:lpstr>
      <vt:lpstr>Three Connection Options</vt:lpstr>
      <vt:lpstr>PowerPoint Presentation</vt:lpstr>
      <vt:lpstr>Use Case #1 - Containerizing an Existing App</vt:lpstr>
      <vt:lpstr>Use Case #2 - Shared Storage for App &amp; Analytics</vt:lpstr>
      <vt:lpstr>Use Case #3 - Microservices</vt:lpstr>
      <vt:lpstr>Base Architecture Assumption</vt:lpstr>
      <vt:lpstr>MapR and Mesos</vt:lpstr>
      <vt:lpstr>MapR and Mesos -- A Complete Converged Platform</vt:lpstr>
      <vt:lpstr>PowerPoint Presentation</vt:lpstr>
      <vt:lpstr>PowerPoint Presentation</vt:lpstr>
      <vt:lpstr>Container Benefits – Physical World</vt:lpstr>
      <vt:lpstr>Container Benefits – Virtual World</vt:lpstr>
      <vt:lpstr>Containerization – Additional Benefits</vt:lpstr>
      <vt:lpstr>PowerPoint Presentation</vt:lpstr>
      <vt:lpstr>PowerPoint Presentation</vt:lpstr>
      <vt:lpstr>PowerPoint Presentation</vt:lpstr>
      <vt:lpstr>PowerPoint Presentation</vt:lpstr>
      <vt:lpstr>What is OPC?</vt:lpstr>
      <vt:lpstr>OPC dataset contains</vt:lpstr>
      <vt:lpstr>YOKOGAWA Dashboard</vt:lpstr>
      <vt:lpstr>OPC protocols</vt:lpstr>
      <vt:lpstr>Classic approach with OPC servers</vt:lpstr>
      <vt:lpstr>PowerPoint Presentation</vt:lpstr>
      <vt:lpstr>MapR’s approach with OPC servers</vt:lpstr>
      <vt:lpstr>PowerPoint Presentation</vt:lpstr>
      <vt:lpstr>Real-time visualisation example</vt:lpstr>
      <vt:lpstr>Example of OPC and MapR-Streams configuration</vt:lpstr>
      <vt:lpstr>Consume stream and write to OpenTSDB</vt:lpstr>
      <vt:lpstr>Visualized in Grafana</vt:lpstr>
      <vt:lpstr>PowerPoint Presentation</vt:lpstr>
      <vt:lpstr>IOT Fundamental Questions </vt:lpstr>
      <vt:lpstr>Multi Dimension face of IOT</vt:lpstr>
      <vt:lpstr>PowerPoint Presentation</vt:lpstr>
      <vt:lpstr>IOT Challenges</vt:lpstr>
      <vt:lpstr>PowerPoint Presentation</vt:lpstr>
      <vt:lpstr>KEY TO REAL-TIME AT SCALE: GLOBAL PROCESSING</vt:lpstr>
      <vt:lpstr>EXAMPLE: CONNECTED CAR</vt:lpstr>
      <vt:lpstr>Systems of systems via digital integration</vt:lpstr>
      <vt:lpstr>AUTOMOTIVE IOT EXAMPLES</vt:lpstr>
      <vt:lpstr>MEDICAL DEVICE COMPANY CASE STUDY</vt:lpstr>
      <vt:lpstr>PowerPoint Presentation</vt:lpstr>
      <vt:lpstr>Analytics and locality</vt:lpstr>
      <vt:lpstr>MAPR EDGE FOR INTERNET-OF-THINGS</vt:lpstr>
      <vt:lpstr>“ACT LOCALLY, LEARN GLOBALLY” WITH MAPR EDGE</vt:lpstr>
      <vt:lpstr>MAPR SOLVES BIG DATA AT THE EDGE </vt:lpstr>
      <vt:lpstr>EXTEND THE POWER OF THE MAPR PLATFORM</vt:lpstr>
      <vt:lpstr>MAPR EDGE KEY FEATURES AND BENEFITS</vt:lpstr>
      <vt:lpstr>MAPR EDGE KEY FEATURES AND BENEFITS (CONT.)</vt:lpstr>
      <vt:lpstr>Three Key “Agilities” Drive Our Priorities</vt:lpstr>
      <vt:lpstr>PowerPoint Presentation</vt:lpstr>
      <vt:lpstr>ThingWorx &amp; MapR in Action</vt:lpstr>
      <vt:lpstr>IOT Summary</vt:lpstr>
      <vt:lpstr>PowerPoint Presentation</vt:lpstr>
      <vt:lpstr>PowerPoint Presentation</vt:lpstr>
      <vt:lpstr>PowerPoint Presentation</vt:lpstr>
      <vt:lpstr>TITLE WITH CONTENT AND BYLINE</vt:lpstr>
      <vt:lpstr>OBJECT SHAPES</vt:lpstr>
      <vt:lpstr>PowerPoint Presentation</vt:lpstr>
      <vt:lpstr>2 ITEMS</vt:lpstr>
      <vt:lpstr>SAMPLE FOR 4 ITEMS (OR 3) WITH A LOT OF TEXT</vt:lpstr>
      <vt:lpstr>WHEN YOU HAVE 4 ITEMS (OR 3) WITH LITTLE TEXT</vt:lpstr>
      <vt:lpstr>CUSTOMER LIST</vt:lpstr>
      <vt:lpstr>PowerPoint Presentation</vt:lpstr>
      <vt:lpstr>ICONS ON WHITE/GRAY</vt:lpstr>
      <vt:lpstr>ICONS ON WHITE/GRAY</vt:lpstr>
      <vt:lpstr>ICONS ON BLACK</vt:lpstr>
      <vt:lpstr>ICONS ON BLACK</vt:lpstr>
      <vt:lpstr>SECONDARY ICONS–FEATURES</vt:lpstr>
      <vt:lpstr>SECONDARY ICONS–BIG DATA</vt:lpstr>
      <vt:lpstr>SECONDARY ICONS–DATA SOURCES</vt:lpstr>
      <vt:lpstr>SECONDARY ICONS–INDUSTRY</vt:lpstr>
      <vt:lpstr>SECONDARY ICONS–USE CASES</vt:lpstr>
      <vt:lpstr>SECONDARY ICONS–END USERS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Carsten Hufe</cp:lastModifiedBy>
  <cp:revision>277</cp:revision>
  <cp:lastPrinted>2016-01-16T00:31:57Z</cp:lastPrinted>
  <dcterms:created xsi:type="dcterms:W3CDTF">2017-02-08T23:55:18Z</dcterms:created>
  <dcterms:modified xsi:type="dcterms:W3CDTF">2017-11-10T18:50:46Z</dcterms:modified>
</cp:coreProperties>
</file>